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sldIdLst>
    <p:sldId id="1938" r:id="rId2"/>
    <p:sldId id="1939" r:id="rId3"/>
    <p:sldId id="1924" r:id="rId4"/>
    <p:sldId id="1943" r:id="rId5"/>
    <p:sldId id="1942" r:id="rId6"/>
    <p:sldId id="383" r:id="rId7"/>
    <p:sldId id="379" r:id="rId8"/>
    <p:sldId id="1941" r:id="rId9"/>
    <p:sldId id="378" r:id="rId10"/>
    <p:sldId id="381" r:id="rId11"/>
    <p:sldId id="369" r:id="rId12"/>
    <p:sldId id="393" r:id="rId13"/>
    <p:sldId id="266"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3" r:id="rId35"/>
    <p:sldId id="294" r:id="rId36"/>
    <p:sldId id="295" r:id="rId37"/>
    <p:sldId id="296" r:id="rId38"/>
    <p:sldId id="297" r:id="rId39"/>
    <p:sldId id="298" r:id="rId40"/>
    <p:sldId id="299" r:id="rId41"/>
    <p:sldId id="391" r:id="rId42"/>
    <p:sldId id="392"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Lst>
  <p:sldSz cx="5765800" cy="3244850"/>
  <p:notesSz cx="5765800" cy="3244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8" d="100"/>
          <a:sy n="138" d="100"/>
        </p:scale>
        <p:origin x="900"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498725" cy="16192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265488" y="0"/>
            <a:ext cx="2498725" cy="161925"/>
          </a:xfrm>
          <a:prstGeom prst="rect">
            <a:avLst/>
          </a:prstGeom>
        </p:spPr>
        <p:txBody>
          <a:bodyPr vert="horz" lIns="91440" tIns="45720" rIns="91440" bIns="45720" rtlCol="0"/>
          <a:lstStyle>
            <a:lvl1pPr algn="r">
              <a:defRPr sz="1200"/>
            </a:lvl1pPr>
          </a:lstStyle>
          <a:p>
            <a:fld id="{78EB2A66-AE1F-472E-83FB-E1223CC9967A}" type="datetimeFigureOut">
              <a:rPr lang="en-IN" smtClean="0"/>
              <a:t>21-10-2024</a:t>
            </a:fld>
            <a:endParaRPr lang="en-IN"/>
          </a:p>
        </p:txBody>
      </p:sp>
      <p:sp>
        <p:nvSpPr>
          <p:cNvPr id="4" name="Slide Image Placeholder 3"/>
          <p:cNvSpPr>
            <a:spLocks noGrp="1" noRot="1" noChangeAspect="1"/>
          </p:cNvSpPr>
          <p:nvPr>
            <p:ph type="sldImg" idx="2"/>
          </p:nvPr>
        </p:nvSpPr>
        <p:spPr>
          <a:xfrm>
            <a:off x="1911350" y="406400"/>
            <a:ext cx="1943100" cy="10937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576263" y="1562100"/>
            <a:ext cx="4613275" cy="12779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3082925"/>
            <a:ext cx="2498725" cy="16192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265488" y="3082925"/>
            <a:ext cx="2498725" cy="161925"/>
          </a:xfrm>
          <a:prstGeom prst="rect">
            <a:avLst/>
          </a:prstGeom>
        </p:spPr>
        <p:txBody>
          <a:bodyPr vert="horz" lIns="91440" tIns="45720" rIns="91440" bIns="45720" rtlCol="0" anchor="b"/>
          <a:lstStyle>
            <a:lvl1pPr algn="r">
              <a:defRPr sz="1200"/>
            </a:lvl1pPr>
          </a:lstStyle>
          <a:p>
            <a:fld id="{F91CF094-D34A-4624-B511-BA10EDA19DD9}" type="slidenum">
              <a:rPr lang="en-IN" smtClean="0"/>
              <a:t>‹#›</a:t>
            </a:fld>
            <a:endParaRPr lang="en-IN"/>
          </a:p>
        </p:txBody>
      </p:sp>
    </p:spTree>
    <p:extLst>
      <p:ext uri="{BB962C8B-B14F-4D97-AF65-F5344CB8AC3E}">
        <p14:creationId xmlns:p14="http://schemas.microsoft.com/office/powerpoint/2010/main" val="1395398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68344f438e_0_15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168344f438e_0_1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extLst>
      <p:ext uri="{BB962C8B-B14F-4D97-AF65-F5344CB8AC3E}">
        <p14:creationId xmlns:p14="http://schemas.microsoft.com/office/powerpoint/2010/main" val="137248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neural networks, lets talk about how Computer Vision experts used to approach this type of problem. If you played with Photoshop, MS Paint, or GIMP a lot as a kid making .gifs or memes or stilly pictures: good news! Understanding how computers represent and manipulate photos is a great foundation for modern day computer vision.</a:t>
            </a:r>
          </a:p>
          <a:p>
            <a:endParaRPr lang="en-US" dirty="0"/>
          </a:p>
          <a:p>
            <a:r>
              <a:rPr lang="en-US" dirty="0">
                <a:latin typeface="Trebuchet MS"/>
              </a:rPr>
              <a:t>For example, let’s look at the blur, sharpen, brighten and darken tools. In a drawing program, the area around where we click that manipulates our image is called the kernel. Convolution is when our kernel is multiplied with our image, and that is what’s happening when we select these tools and drag it across our image. To be technical, convolution is when we apply one function to another function, but we can think of our base image as a function of color, and our kernel as a function of pixels.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605788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is just a small matrix, blurring is a weighted averaging of the numbers that represent the pixels. Sharpen brightens the pixel in the center of it, but subtracts the pixels directly adjacent to it. Brighten makes the center pixel’s color values </a:t>
            </a:r>
            <a:r>
              <a:rPr lang="en-US" sz="1800" b="0" i="0" u="none" strike="noStrike" baseline="0" dirty="0">
                <a:latin typeface="URWPalladioL-Roma"/>
              </a:rPr>
              <a:t>bigger (if 255 is white) or smaller (if 0 is white). Darken does the opposite</a:t>
            </a:r>
            <a:r>
              <a:rPr lang="en-US" dirty="0"/>
              <a:t>.  Let’s take a look at a smaller image and break it down.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a:p>
        </p:txBody>
      </p:sp>
    </p:spTree>
    <p:extLst>
      <p:ext uri="{BB962C8B-B14F-4D97-AF65-F5344CB8AC3E}">
        <p14:creationId xmlns:p14="http://schemas.microsoft.com/office/powerpoint/2010/main" val="1975125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4395" y="100849"/>
            <a:ext cx="4246245" cy="19177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3" name="Holder 3"/>
          <p:cNvSpPr>
            <a:spLocks noGrp="1"/>
          </p:cNvSpPr>
          <p:nvPr>
            <p:ph type="subTitle" idx="4"/>
          </p:nvPr>
        </p:nvSpPr>
        <p:spPr>
          <a:xfrm>
            <a:off x="864870" y="1817116"/>
            <a:ext cx="4036060" cy="8112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Calibri"/>
                <a:cs typeface="Calibri"/>
              </a:defRPr>
            </a:lvl1pPr>
          </a:lstStyle>
          <a:p>
            <a:pPr marL="12700">
              <a:lnSpc>
                <a:spcPts val="670"/>
              </a:lnSpc>
            </a:pPr>
            <a:endParaRPr spc="10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r>
              <a:rPr lang="en-US"/>
              <a:t>10/20/2021</a:t>
            </a:r>
          </a:p>
        </p:txBody>
      </p:sp>
      <p:sp>
        <p:nvSpPr>
          <p:cNvPr id="6" name="Holder 6"/>
          <p:cNvSpPr>
            <a:spLocks noGrp="1"/>
          </p:cNvSpPr>
          <p:nvPr>
            <p:ph type="sldNum" sz="quarter" idx="7"/>
          </p:nvPr>
        </p:nvSpPr>
        <p:spPr/>
        <p:txBody>
          <a:bodyPr lIns="0" tIns="0" rIns="0" bIns="0"/>
          <a:lstStyle>
            <a:lvl1pPr>
              <a:defRPr sz="600" b="0" i="0">
                <a:solidFill>
                  <a:srgbClr val="ADADE0"/>
                </a:solidFill>
                <a:latin typeface="Calibri"/>
                <a:cs typeface="Calibri"/>
              </a:defRPr>
            </a:lvl1pPr>
          </a:lstStyle>
          <a:p>
            <a:pPr marL="84455">
              <a:lnSpc>
                <a:spcPts val="670"/>
              </a:lnSpc>
            </a:pPr>
            <a:fld id="{81D60167-4931-47E6-BA6A-407CBD079E47}" type="slidenum">
              <a:rPr spc="75" dirty="0"/>
              <a:t>‹#›</a:t>
            </a:fld>
            <a:r>
              <a:rPr spc="75" dirty="0"/>
              <a:t>/68</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Calibri"/>
                <a:cs typeface="Calibri"/>
              </a:defRPr>
            </a:lvl1pPr>
          </a:lstStyle>
          <a:p>
            <a:pPr marL="12700">
              <a:lnSpc>
                <a:spcPts val="670"/>
              </a:lnSpc>
            </a:pPr>
            <a:endParaRPr spc="10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r>
              <a:rPr lang="en-US"/>
              <a:t>10/20/2021</a:t>
            </a:r>
          </a:p>
        </p:txBody>
      </p:sp>
      <p:sp>
        <p:nvSpPr>
          <p:cNvPr id="6" name="Holder 6"/>
          <p:cNvSpPr>
            <a:spLocks noGrp="1"/>
          </p:cNvSpPr>
          <p:nvPr>
            <p:ph type="sldNum" sz="quarter" idx="7"/>
          </p:nvPr>
        </p:nvSpPr>
        <p:spPr/>
        <p:txBody>
          <a:bodyPr lIns="0" tIns="0" rIns="0" bIns="0"/>
          <a:lstStyle>
            <a:lvl1pPr>
              <a:defRPr sz="600" b="0" i="0">
                <a:solidFill>
                  <a:srgbClr val="ADADE0"/>
                </a:solidFill>
                <a:latin typeface="Calibri"/>
                <a:cs typeface="Calibri"/>
              </a:defRPr>
            </a:lvl1pPr>
          </a:lstStyle>
          <a:p>
            <a:pPr marL="84455">
              <a:lnSpc>
                <a:spcPts val="670"/>
              </a:lnSpc>
            </a:pPr>
            <a:fld id="{81D60167-4931-47E6-BA6A-407CBD079E47}" type="slidenum">
              <a:rPr spc="75" dirty="0"/>
              <a:t>‹#›</a:t>
            </a:fld>
            <a:r>
              <a:rPr spc="75" dirty="0"/>
              <a:t>/68</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0" b="0" i="0">
                <a:solidFill>
                  <a:schemeClr val="tx1"/>
                </a:solidFill>
                <a:latin typeface="Calibri"/>
                <a:cs typeface="Calibri"/>
              </a:defRPr>
            </a:lvl1pPr>
          </a:lstStyle>
          <a:p>
            <a:endParaRPr/>
          </a:p>
        </p:txBody>
      </p:sp>
      <p:sp>
        <p:nvSpPr>
          <p:cNvPr id="3" name="Holder 3"/>
          <p:cNvSpPr>
            <a:spLocks noGrp="1"/>
          </p:cNvSpPr>
          <p:nvPr>
            <p:ph sz="half" idx="2"/>
          </p:nvPr>
        </p:nvSpPr>
        <p:spPr>
          <a:xfrm>
            <a:off x="288290" y="746315"/>
            <a:ext cx="2508123" cy="21416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969387" y="746315"/>
            <a:ext cx="2508123" cy="21416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chemeClr val="bg1"/>
                </a:solidFill>
                <a:latin typeface="Calibri"/>
                <a:cs typeface="Calibri"/>
              </a:defRPr>
            </a:lvl1pPr>
          </a:lstStyle>
          <a:p>
            <a:pPr marL="12700">
              <a:lnSpc>
                <a:spcPts val="670"/>
              </a:lnSpc>
            </a:pPr>
            <a:endParaRPr spc="10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r>
              <a:rPr lang="en-US"/>
              <a:t>10/20/2021</a:t>
            </a:r>
          </a:p>
        </p:txBody>
      </p:sp>
      <p:sp>
        <p:nvSpPr>
          <p:cNvPr id="7" name="Holder 7"/>
          <p:cNvSpPr>
            <a:spLocks noGrp="1"/>
          </p:cNvSpPr>
          <p:nvPr>
            <p:ph type="sldNum" sz="quarter" idx="7"/>
          </p:nvPr>
        </p:nvSpPr>
        <p:spPr/>
        <p:txBody>
          <a:bodyPr lIns="0" tIns="0" rIns="0" bIns="0"/>
          <a:lstStyle>
            <a:lvl1pPr>
              <a:defRPr sz="600" b="0" i="0">
                <a:solidFill>
                  <a:srgbClr val="ADADE0"/>
                </a:solidFill>
                <a:latin typeface="Calibri"/>
                <a:cs typeface="Calibri"/>
              </a:defRPr>
            </a:lvl1pPr>
          </a:lstStyle>
          <a:p>
            <a:pPr marL="84455">
              <a:lnSpc>
                <a:spcPts val="670"/>
              </a:lnSpc>
            </a:pPr>
            <a:fld id="{81D60167-4931-47E6-BA6A-407CBD079E47}" type="slidenum">
              <a:rPr spc="75" dirty="0"/>
              <a:t>‹#›</a:t>
            </a:fld>
            <a:r>
              <a:rPr spc="75" dirty="0"/>
              <a:t>/68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600" b="0" i="0">
                <a:solidFill>
                  <a:schemeClr val="bg1"/>
                </a:solidFill>
                <a:latin typeface="Calibri"/>
                <a:cs typeface="Calibri"/>
              </a:defRPr>
            </a:lvl1pPr>
          </a:lstStyle>
          <a:p>
            <a:pPr marL="12700">
              <a:lnSpc>
                <a:spcPts val="670"/>
              </a:lnSpc>
            </a:pPr>
            <a:endParaRPr spc="10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r>
              <a:rPr lang="en-US"/>
              <a:t>10/20/2021</a:t>
            </a:r>
          </a:p>
        </p:txBody>
      </p:sp>
      <p:sp>
        <p:nvSpPr>
          <p:cNvPr id="5" name="Holder 5"/>
          <p:cNvSpPr>
            <a:spLocks noGrp="1"/>
          </p:cNvSpPr>
          <p:nvPr>
            <p:ph type="sldNum" sz="quarter" idx="7"/>
          </p:nvPr>
        </p:nvSpPr>
        <p:spPr/>
        <p:txBody>
          <a:bodyPr lIns="0" tIns="0" rIns="0" bIns="0"/>
          <a:lstStyle>
            <a:lvl1pPr>
              <a:defRPr sz="600" b="0" i="0">
                <a:solidFill>
                  <a:srgbClr val="ADADE0"/>
                </a:solidFill>
                <a:latin typeface="Calibri"/>
                <a:cs typeface="Calibri"/>
              </a:defRPr>
            </a:lvl1pPr>
          </a:lstStyle>
          <a:p>
            <a:pPr marL="84455">
              <a:lnSpc>
                <a:spcPts val="670"/>
              </a:lnSpc>
            </a:pPr>
            <a:fld id="{81D60167-4931-47E6-BA6A-407CBD079E47}" type="slidenum">
              <a:rPr spc="75" dirty="0"/>
              <a:t>‹#›</a:t>
            </a:fld>
            <a:r>
              <a:rPr spc="75" dirty="0"/>
              <a:t>/68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600" b="0" i="0">
                <a:solidFill>
                  <a:schemeClr val="bg1"/>
                </a:solidFill>
                <a:latin typeface="Calibri"/>
                <a:cs typeface="Calibri"/>
              </a:defRPr>
            </a:lvl1pPr>
          </a:lstStyle>
          <a:p>
            <a:pPr marL="12700">
              <a:lnSpc>
                <a:spcPts val="670"/>
              </a:lnSpc>
            </a:pPr>
            <a:endParaRPr spc="10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r>
              <a:rPr lang="en-US"/>
              <a:t>10/20/2021</a:t>
            </a:r>
          </a:p>
        </p:txBody>
      </p:sp>
      <p:sp>
        <p:nvSpPr>
          <p:cNvPr id="4" name="Holder 4"/>
          <p:cNvSpPr>
            <a:spLocks noGrp="1"/>
          </p:cNvSpPr>
          <p:nvPr>
            <p:ph type="sldNum" sz="quarter" idx="7"/>
          </p:nvPr>
        </p:nvSpPr>
        <p:spPr/>
        <p:txBody>
          <a:bodyPr lIns="0" tIns="0" rIns="0" bIns="0"/>
          <a:lstStyle>
            <a:lvl1pPr>
              <a:defRPr sz="600" b="0" i="0">
                <a:solidFill>
                  <a:srgbClr val="ADADE0"/>
                </a:solidFill>
                <a:latin typeface="Calibri"/>
                <a:cs typeface="Calibri"/>
              </a:defRPr>
            </a:lvl1pPr>
          </a:lstStyle>
          <a:p>
            <a:pPr marL="84455">
              <a:lnSpc>
                <a:spcPts val="670"/>
              </a:lnSpc>
            </a:pPr>
            <a:fld id="{81D60167-4931-47E6-BA6A-407CBD079E47}" type="slidenum">
              <a:rPr spc="75" dirty="0"/>
              <a:t>‹#›</a:t>
            </a:fld>
            <a:r>
              <a:rPr spc="75" dirty="0"/>
              <a:t>/68</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1864" y="347620"/>
            <a:ext cx="5242073" cy="169277"/>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271533" y="1105608"/>
            <a:ext cx="5227659" cy="436658"/>
          </a:xfrm>
        </p:spPr>
        <p:txBody>
          <a:bodyPr/>
          <a:lstStyle>
            <a:lvl1pPr marL="0" indent="0">
              <a:buClr>
                <a:schemeClr val="bg2"/>
              </a:buClr>
              <a:buSzPct val="100000"/>
              <a:buFontTx/>
              <a:buNone/>
              <a:defRPr sz="1051">
                <a:solidFill>
                  <a:schemeClr val="bg1"/>
                </a:solidFill>
              </a:defRPr>
            </a:lvl1pPr>
            <a:lvl2pPr marL="300323" indent="0">
              <a:buClr>
                <a:schemeClr val="bg2"/>
              </a:buClr>
              <a:buSzPct val="100000"/>
              <a:buFontTx/>
              <a:buNone/>
              <a:defRPr sz="946">
                <a:solidFill>
                  <a:schemeClr val="bg1"/>
                </a:solidFill>
              </a:defRPr>
            </a:lvl2pPr>
            <a:lvl3pPr marL="572283" indent="0">
              <a:buClr>
                <a:schemeClr val="bg2"/>
              </a:buClr>
              <a:buSzPct val="100000"/>
              <a:buFontTx/>
              <a:buNone/>
              <a:defRPr sz="841">
                <a:solidFill>
                  <a:schemeClr val="bg1"/>
                </a:solidFill>
              </a:defRPr>
            </a:lvl3pPr>
            <a:lvl4pPr marL="932671" indent="-120129">
              <a:buClr>
                <a:schemeClr val="bg2"/>
              </a:buClr>
              <a:buFont typeface="Wingdings" panose="05000000000000000000" pitchFamily="2" charset="2"/>
              <a:buChar char="§"/>
              <a:defRPr sz="946">
                <a:solidFill>
                  <a:schemeClr val="tx1"/>
                </a:solidFill>
              </a:defRPr>
            </a:lvl4pPr>
            <a:lvl5pPr marL="1112864" indent="-120129">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261864" y="622103"/>
            <a:ext cx="5242073" cy="194027"/>
          </a:xfrm>
        </p:spPr>
        <p:txBody>
          <a:bodyPr/>
          <a:lstStyle>
            <a:lvl1pPr marL="0" indent="0" algn="ctr">
              <a:buFontTx/>
              <a:buNone/>
              <a:defRPr sz="1261" b="0">
                <a:solidFill>
                  <a:schemeClr val="tx2"/>
                </a:solidFill>
                <a:latin typeface="Trebuchet MS" panose="020B0603020202020204" pitchFamily="34" charset="0"/>
              </a:defRPr>
            </a:lvl1pPr>
            <a:lvl2pPr marL="300323" indent="0" algn="ctr">
              <a:buFontTx/>
              <a:buNone/>
              <a:defRPr sz="1471">
                <a:solidFill>
                  <a:schemeClr val="tx2"/>
                </a:solidFill>
                <a:latin typeface="Trebuchet MS" panose="020B0603020202020204" pitchFamily="34" charset="0"/>
              </a:defRPr>
            </a:lvl2pPr>
            <a:lvl3pPr marL="572283" indent="0" algn="ctr">
              <a:buFontTx/>
              <a:buNone/>
              <a:defRPr sz="1471">
                <a:solidFill>
                  <a:schemeClr val="tx2"/>
                </a:solidFill>
                <a:latin typeface="Trebuchet MS" panose="020B0603020202020204" pitchFamily="34" charset="0"/>
              </a:defRPr>
            </a:lvl3pPr>
            <a:lvl4pPr marL="812541" indent="0" algn="ctr">
              <a:buFontTx/>
              <a:buNone/>
              <a:defRPr sz="1471">
                <a:solidFill>
                  <a:schemeClr val="tx2"/>
                </a:solidFill>
                <a:latin typeface="Trebuchet MS" panose="020B0603020202020204" pitchFamily="34" charset="0"/>
              </a:defRPr>
            </a:lvl4pPr>
            <a:lvl5pPr marL="992735" indent="0" algn="ctr">
              <a:buFontTx/>
              <a:buNone/>
              <a:defRPr sz="147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936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3172742"/>
            <a:ext cx="5765800" cy="7210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32465" tIns="16232" rIns="32465" bIns="16232" anchor="ctr" compatLnSpc="1"/>
          <a:lstStyle/>
          <a:p>
            <a:endParaRPr kumimoji="0" lang="en-US" sz="639"/>
          </a:p>
        </p:txBody>
      </p:sp>
      <p:sp>
        <p:nvSpPr>
          <p:cNvPr id="19" name="Rectangle 18"/>
          <p:cNvSpPr>
            <a:spLocks noChangeArrowheads="1"/>
          </p:cNvSpPr>
          <p:nvPr/>
        </p:nvSpPr>
        <p:spPr bwMode="white">
          <a:xfrm>
            <a:off x="5669704" y="1442"/>
            <a:ext cx="96097" cy="324485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32465" tIns="16232" rIns="32465" bIns="16232" anchor="ctr" compatLnSpc="1"/>
          <a:lstStyle/>
          <a:p>
            <a:endParaRPr kumimoji="0" lang="en-US" sz="639"/>
          </a:p>
        </p:txBody>
      </p:sp>
      <p:sp>
        <p:nvSpPr>
          <p:cNvPr id="18" name="Rectangle 17"/>
          <p:cNvSpPr>
            <a:spLocks noChangeArrowheads="1"/>
          </p:cNvSpPr>
          <p:nvPr/>
        </p:nvSpPr>
        <p:spPr bwMode="white">
          <a:xfrm>
            <a:off x="1" y="0"/>
            <a:ext cx="96097" cy="324485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32465" tIns="16232" rIns="32465" bIns="16232" anchor="ctr" compatLnSpc="1"/>
          <a:lstStyle/>
          <a:p>
            <a:endParaRPr kumimoji="0" lang="en-US" sz="639"/>
          </a:p>
        </p:txBody>
      </p:sp>
      <p:sp>
        <p:nvSpPr>
          <p:cNvPr id="16" name="Rectangle 15"/>
          <p:cNvSpPr>
            <a:spLocks noChangeArrowheads="1"/>
          </p:cNvSpPr>
          <p:nvPr/>
        </p:nvSpPr>
        <p:spPr bwMode="white">
          <a:xfrm>
            <a:off x="0" y="0"/>
            <a:ext cx="5765800" cy="118977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32465" tIns="16232" rIns="32465" bIns="16232" anchor="ctr" compatLnSpc="1"/>
          <a:lstStyle/>
          <a:p>
            <a:endParaRPr kumimoji="0" lang="en-US" sz="639"/>
          </a:p>
        </p:txBody>
      </p:sp>
      <p:sp>
        <p:nvSpPr>
          <p:cNvPr id="12" name="Rectangle 11"/>
          <p:cNvSpPr>
            <a:spLocks noChangeArrowheads="1"/>
          </p:cNvSpPr>
          <p:nvPr/>
        </p:nvSpPr>
        <p:spPr bwMode="auto">
          <a:xfrm>
            <a:off x="92253" y="3024202"/>
            <a:ext cx="5569763" cy="146469"/>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32465" tIns="16232" rIns="32465" bIns="16232" anchor="ctr" compatLnSpc="1"/>
          <a:lstStyle/>
          <a:p>
            <a:endParaRPr kumimoji="0" lang="en-US" sz="639"/>
          </a:p>
        </p:txBody>
      </p:sp>
      <p:sp>
        <p:nvSpPr>
          <p:cNvPr id="9" name="Subtitle 8"/>
          <p:cNvSpPr>
            <a:spLocks noGrp="1"/>
          </p:cNvSpPr>
          <p:nvPr>
            <p:ph type="subTitle" idx="1"/>
          </p:nvPr>
        </p:nvSpPr>
        <p:spPr>
          <a:xfrm>
            <a:off x="864870" y="1333994"/>
            <a:ext cx="4036060" cy="87435"/>
          </a:xfrm>
        </p:spPr>
        <p:txBody>
          <a:bodyPr/>
          <a:lstStyle>
            <a:lvl1pPr marL="0" indent="0" algn="ctr">
              <a:buNone/>
              <a:defRPr sz="568" b="1" cap="all" spc="88" baseline="0">
                <a:solidFill>
                  <a:schemeClr val="tx2"/>
                </a:solidFill>
              </a:defRPr>
            </a:lvl1pPr>
            <a:lvl2pPr marL="162288" indent="0" algn="ctr">
              <a:buNone/>
            </a:lvl2pPr>
            <a:lvl3pPr marL="324577" indent="0" algn="ctr">
              <a:buNone/>
            </a:lvl3pPr>
            <a:lvl4pPr marL="486866" indent="0" algn="ctr">
              <a:buNone/>
            </a:lvl4pPr>
            <a:lvl5pPr marL="649154" indent="0" algn="ctr">
              <a:buNone/>
            </a:lvl5pPr>
            <a:lvl6pPr marL="811443" indent="0" algn="ctr">
              <a:buNone/>
            </a:lvl6pPr>
            <a:lvl7pPr marL="973732" indent="0" algn="ctr">
              <a:buNone/>
            </a:lvl7pPr>
            <a:lvl8pPr marL="1136020" indent="0" algn="ctr">
              <a:buNone/>
            </a:lvl8pPr>
            <a:lvl9pPr marL="1298309" indent="0" algn="ctr">
              <a:buNone/>
            </a:lvl9pPr>
          </a:lstStyle>
          <a:p>
            <a:r>
              <a:rPr kumimoji="0" lang="en-US"/>
              <a:t>Click to edit Master subtitle style</a:t>
            </a:r>
          </a:p>
        </p:txBody>
      </p:sp>
      <p:sp>
        <p:nvSpPr>
          <p:cNvPr id="28" name="Date Placeholder 27"/>
          <p:cNvSpPr>
            <a:spLocks noGrp="1"/>
          </p:cNvSpPr>
          <p:nvPr>
            <p:ph type="dt" sz="half" idx="10"/>
          </p:nvPr>
        </p:nvSpPr>
        <p:spPr>
          <a:xfrm>
            <a:off x="181784" y="1427824"/>
            <a:ext cx="836201" cy="87396"/>
          </a:xfrm>
        </p:spPr>
        <p:txBody>
          <a:bodyPr/>
          <a:lstStyle/>
          <a:p>
            <a:fld id="{77609D72-92EC-479D-9FC0-4F3362A0BD5F}" type="datetime1">
              <a:rPr lang="en-US" sz="568" smtClean="0"/>
              <a:t>10/21/2024</a:t>
            </a:fld>
            <a:endParaRPr lang="en-US" sz="568" dirty="0"/>
          </a:p>
        </p:txBody>
      </p:sp>
      <p:sp>
        <p:nvSpPr>
          <p:cNvPr id="17" name="Footer Placeholder 16"/>
          <p:cNvSpPr>
            <a:spLocks noGrp="1"/>
          </p:cNvSpPr>
          <p:nvPr>
            <p:ph type="ftr" sz="quarter" idx="11"/>
          </p:nvPr>
        </p:nvSpPr>
        <p:spPr>
          <a:xfrm>
            <a:off x="2008174" y="3133595"/>
            <a:ext cx="776605" cy="92333"/>
          </a:xfrm>
        </p:spPr>
        <p:txBody>
          <a:bodyPr/>
          <a:lstStyle/>
          <a:p>
            <a:r>
              <a:rPr lang="en-US"/>
              <a:t>AESDP AI &amp; ML - 2023</a:t>
            </a:r>
            <a:endParaRPr lang="en-US" dirty="0"/>
          </a:p>
        </p:txBody>
      </p:sp>
      <p:sp>
        <p:nvSpPr>
          <p:cNvPr id="7" name="Straight Connector 6"/>
          <p:cNvSpPr>
            <a:spLocks noChangeShapeType="1"/>
          </p:cNvSpPr>
          <p:nvPr/>
        </p:nvSpPr>
        <p:spPr bwMode="auto">
          <a:xfrm>
            <a:off x="98020" y="1145072"/>
            <a:ext cx="556976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32465" tIns="16232" rIns="32465" bIns="16232" anchor="ctr" compatLnSpc="1"/>
          <a:lstStyle/>
          <a:p>
            <a:endParaRPr kumimoji="0" lang="en-US" sz="639"/>
          </a:p>
        </p:txBody>
      </p:sp>
      <p:sp>
        <p:nvSpPr>
          <p:cNvPr id="10" name="Rectangle 9"/>
          <p:cNvSpPr>
            <a:spLocks noChangeArrowheads="1"/>
          </p:cNvSpPr>
          <p:nvPr/>
        </p:nvSpPr>
        <p:spPr bwMode="auto">
          <a:xfrm>
            <a:off x="96097" y="72108"/>
            <a:ext cx="5569763" cy="30977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32465" tIns="16232" rIns="32465" bIns="16232" anchor="ctr" compatLnSpc="1"/>
          <a:lstStyle/>
          <a:p>
            <a:endParaRPr kumimoji="0" lang="en-US" sz="639" dirty="0"/>
          </a:p>
        </p:txBody>
      </p:sp>
      <p:sp>
        <p:nvSpPr>
          <p:cNvPr id="13" name="Oval 12"/>
          <p:cNvSpPr/>
          <p:nvPr/>
        </p:nvSpPr>
        <p:spPr>
          <a:xfrm>
            <a:off x="2690708" y="1000856"/>
            <a:ext cx="384387" cy="288431"/>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639"/>
          </a:p>
        </p:txBody>
      </p:sp>
      <p:sp>
        <p:nvSpPr>
          <p:cNvPr id="14" name="Oval 13"/>
          <p:cNvSpPr/>
          <p:nvPr/>
        </p:nvSpPr>
        <p:spPr>
          <a:xfrm>
            <a:off x="2750288" y="1045564"/>
            <a:ext cx="265227" cy="199017"/>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639"/>
          </a:p>
        </p:txBody>
      </p:sp>
      <p:sp>
        <p:nvSpPr>
          <p:cNvPr id="29" name="Slide Number Placeholder 28"/>
          <p:cNvSpPr>
            <a:spLocks noGrp="1"/>
          </p:cNvSpPr>
          <p:nvPr>
            <p:ph type="sldNum" sz="quarter" idx="12"/>
          </p:nvPr>
        </p:nvSpPr>
        <p:spPr>
          <a:xfrm>
            <a:off x="2738755" y="1040667"/>
            <a:ext cx="288290" cy="92333"/>
          </a:xfrm>
        </p:spPr>
        <p:txBody>
          <a:bodyPr/>
          <a:lstStyle>
            <a:lvl1pPr>
              <a:defRPr>
                <a:solidFill>
                  <a:schemeClr val="accent3">
                    <a:shade val="75000"/>
                  </a:schemeClr>
                </a:solidFill>
              </a:defRPr>
            </a:lvl1pPr>
          </a:lstStyle>
          <a:p>
            <a:fld id="{EA7C8D44-3667-46F6-9772-CC52308E2A7F}" type="slidenum">
              <a:rPr kumimoji="0" lang="en-US" smtClean="0"/>
              <a:pPr/>
              <a:t>‹#›</a:t>
            </a:fld>
            <a:endParaRPr kumimoji="0" lang="en-US" dirty="0"/>
          </a:p>
        </p:txBody>
      </p:sp>
      <p:sp>
        <p:nvSpPr>
          <p:cNvPr id="8" name="Title 7"/>
          <p:cNvSpPr>
            <a:spLocks noGrp="1"/>
          </p:cNvSpPr>
          <p:nvPr>
            <p:ph type="ctrTitle"/>
          </p:nvPr>
        </p:nvSpPr>
        <p:spPr>
          <a:xfrm>
            <a:off x="432435" y="780091"/>
            <a:ext cx="4900930" cy="229418"/>
          </a:xfrm>
        </p:spPr>
        <p:txBody>
          <a:bodyPr anchor="b"/>
          <a:lstStyle>
            <a:lvl1pPr>
              <a:defRPr sz="1491">
                <a:solidFill>
                  <a:schemeClr val="accent1"/>
                </a:solidFill>
              </a:defRPr>
            </a:lvl1pPr>
          </a:lstStyle>
          <a:p>
            <a:r>
              <a:rPr kumimoji="0" lang="en-US"/>
              <a:t>Click to edit Master title style</a:t>
            </a:r>
          </a:p>
        </p:txBody>
      </p:sp>
    </p:spTree>
    <p:extLst>
      <p:ext uri="{BB962C8B-B14F-4D97-AF65-F5344CB8AC3E}">
        <p14:creationId xmlns:p14="http://schemas.microsoft.com/office/powerpoint/2010/main" val="213924124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36594" y="3017760"/>
            <a:ext cx="43180" cy="3048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17" name="bg object 17"/>
          <p:cNvSpPr/>
          <p:nvPr/>
        </p:nvSpPr>
        <p:spPr>
          <a:xfrm>
            <a:off x="3756977" y="301379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18" name="bg object 18"/>
          <p:cNvSpPr/>
          <p:nvPr/>
        </p:nvSpPr>
        <p:spPr>
          <a:xfrm>
            <a:off x="3934779" y="301379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sp>
        <p:nvSpPr>
          <p:cNvPr id="19" name="bg object 19"/>
          <p:cNvSpPr/>
          <p:nvPr/>
        </p:nvSpPr>
        <p:spPr>
          <a:xfrm>
            <a:off x="4103064" y="300744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20" name="bg object 20"/>
          <p:cNvSpPr/>
          <p:nvPr/>
        </p:nvSpPr>
        <p:spPr>
          <a:xfrm>
            <a:off x="4039895"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1" name="bg object 21"/>
          <p:cNvSpPr/>
          <p:nvPr/>
        </p:nvSpPr>
        <p:spPr>
          <a:xfrm>
            <a:off x="4411726" y="302014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22" name="bg object 22"/>
          <p:cNvSpPr/>
          <p:nvPr/>
        </p:nvSpPr>
        <p:spPr>
          <a:xfrm>
            <a:off x="4322826"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3" name="bg object 23"/>
          <p:cNvSpPr/>
          <p:nvPr/>
        </p:nvSpPr>
        <p:spPr>
          <a:xfrm>
            <a:off x="4399026" y="300744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sp>
        <p:nvSpPr>
          <p:cNvPr id="24" name="bg object 24"/>
          <p:cNvSpPr/>
          <p:nvPr/>
        </p:nvSpPr>
        <p:spPr>
          <a:xfrm>
            <a:off x="4681957" y="300744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25" name="bg object 25"/>
          <p:cNvSpPr/>
          <p:nvPr/>
        </p:nvSpPr>
        <p:spPr>
          <a:xfrm>
            <a:off x="4605756"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26" name="bg object 26"/>
          <p:cNvSpPr/>
          <p:nvPr/>
        </p:nvSpPr>
        <p:spPr>
          <a:xfrm>
            <a:off x="4681957" y="304554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sp>
        <p:nvSpPr>
          <p:cNvPr id="27" name="bg object 27"/>
          <p:cNvSpPr/>
          <p:nvPr/>
        </p:nvSpPr>
        <p:spPr>
          <a:xfrm>
            <a:off x="4964875" y="300744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sp>
        <p:nvSpPr>
          <p:cNvPr id="28" name="bg object 28"/>
          <p:cNvSpPr/>
          <p:nvPr/>
        </p:nvSpPr>
        <p:spPr>
          <a:xfrm>
            <a:off x="5278286" y="3037928"/>
            <a:ext cx="20320" cy="20320"/>
          </a:xfrm>
          <a:custGeom>
            <a:avLst/>
            <a:gdLst/>
            <a:ahLst/>
            <a:cxnLst/>
            <a:rect l="l" t="t" r="r" b="b"/>
            <a:pathLst>
              <a:path w="20320" h="20319">
                <a:moveTo>
                  <a:pt x="0" y="0"/>
                </a:moveTo>
                <a:lnTo>
                  <a:pt x="20320" y="20320"/>
                </a:lnTo>
              </a:path>
            </a:pathLst>
          </a:custGeom>
          <a:ln w="7591">
            <a:solidFill>
              <a:srgbClr val="ADADE0"/>
            </a:solidFill>
          </a:ln>
        </p:spPr>
        <p:txBody>
          <a:bodyPr wrap="square" lIns="0" tIns="0" rIns="0" bIns="0" rtlCol="0"/>
          <a:lstStyle/>
          <a:p>
            <a:endParaRPr/>
          </a:p>
        </p:txBody>
      </p:sp>
      <p:sp>
        <p:nvSpPr>
          <p:cNvPr id="29" name="bg object 29"/>
          <p:cNvSpPr/>
          <p:nvPr/>
        </p:nvSpPr>
        <p:spPr>
          <a:xfrm>
            <a:off x="5251222" y="3011433"/>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30" name="bg object 30"/>
          <p:cNvSpPr/>
          <p:nvPr/>
        </p:nvSpPr>
        <p:spPr>
          <a:xfrm>
            <a:off x="5156365" y="300744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pic>
        <p:nvPicPr>
          <p:cNvPr id="31" name="bg object 31"/>
          <p:cNvPicPr/>
          <p:nvPr/>
        </p:nvPicPr>
        <p:blipFill>
          <a:blip r:embed="rId9" cstate="print"/>
          <a:stretch>
            <a:fillRect/>
          </a:stretch>
        </p:blipFill>
        <p:spPr>
          <a:xfrm>
            <a:off x="0" y="0"/>
            <a:ext cx="5759996" cy="48082"/>
          </a:xfrm>
          <a:prstGeom prst="rect">
            <a:avLst/>
          </a:prstGeom>
        </p:spPr>
      </p:pic>
      <p:sp>
        <p:nvSpPr>
          <p:cNvPr id="2" name="Holder 2"/>
          <p:cNvSpPr>
            <a:spLocks noGrp="1"/>
          </p:cNvSpPr>
          <p:nvPr>
            <p:ph type="title"/>
          </p:nvPr>
        </p:nvSpPr>
        <p:spPr>
          <a:xfrm>
            <a:off x="3264395" y="100849"/>
            <a:ext cx="2268854" cy="363855"/>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3" name="Holder 3"/>
          <p:cNvSpPr>
            <a:spLocks noGrp="1"/>
          </p:cNvSpPr>
          <p:nvPr>
            <p:ph type="body" idx="1"/>
          </p:nvPr>
        </p:nvSpPr>
        <p:spPr>
          <a:xfrm>
            <a:off x="3238995" y="903019"/>
            <a:ext cx="2319654" cy="1300480"/>
          </a:xfrm>
          <a:prstGeom prst="rect">
            <a:avLst/>
          </a:prstGeom>
        </p:spPr>
        <p:txBody>
          <a:bodyPr wrap="square" lIns="0" tIns="0" rIns="0" bIns="0">
            <a:spAutoFit/>
          </a:bodyPr>
          <a:lstStyle>
            <a:lvl1pPr>
              <a:defRPr sz="11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2008174" y="3133595"/>
            <a:ext cx="776605" cy="101600"/>
          </a:xfrm>
          <a:prstGeom prst="rect">
            <a:avLst/>
          </a:prstGeom>
        </p:spPr>
        <p:txBody>
          <a:bodyPr wrap="square" lIns="0" tIns="0" rIns="0" bIns="0">
            <a:spAutoFit/>
          </a:bodyPr>
          <a:lstStyle>
            <a:lvl1pPr>
              <a:defRPr sz="600" b="0" i="0">
                <a:solidFill>
                  <a:schemeClr val="bg1"/>
                </a:solidFill>
                <a:latin typeface="Calibri"/>
                <a:cs typeface="Calibri"/>
              </a:defRPr>
            </a:lvl1pPr>
          </a:lstStyle>
          <a:p>
            <a:pPr marL="12700">
              <a:lnSpc>
                <a:spcPts val="670"/>
              </a:lnSpc>
            </a:pPr>
            <a:endParaRPr spc="105" dirty="0"/>
          </a:p>
        </p:txBody>
      </p:sp>
      <p:sp>
        <p:nvSpPr>
          <p:cNvPr id="5" name="Holder 5"/>
          <p:cNvSpPr>
            <a:spLocks noGrp="1"/>
          </p:cNvSpPr>
          <p:nvPr>
            <p:ph type="dt" sz="half" idx="6"/>
          </p:nvPr>
        </p:nvSpPr>
        <p:spPr>
          <a:xfrm>
            <a:off x="288290" y="3017710"/>
            <a:ext cx="1326134" cy="162242"/>
          </a:xfrm>
          <a:prstGeom prst="rect">
            <a:avLst/>
          </a:prstGeom>
        </p:spPr>
        <p:txBody>
          <a:bodyPr wrap="square" lIns="0" tIns="0" rIns="0" bIns="0">
            <a:spAutoFit/>
          </a:bodyPr>
          <a:lstStyle>
            <a:lvl1pPr algn="l">
              <a:defRPr>
                <a:solidFill>
                  <a:schemeClr val="tx1">
                    <a:tint val="75000"/>
                  </a:schemeClr>
                </a:solidFill>
              </a:defRPr>
            </a:lvl1pPr>
          </a:lstStyle>
          <a:p>
            <a:r>
              <a:rPr lang="en-US"/>
              <a:t>10/20/2021</a:t>
            </a:r>
          </a:p>
        </p:txBody>
      </p:sp>
      <p:sp>
        <p:nvSpPr>
          <p:cNvPr id="6" name="Holder 6"/>
          <p:cNvSpPr>
            <a:spLocks noGrp="1"/>
          </p:cNvSpPr>
          <p:nvPr>
            <p:ph type="sldNum" sz="quarter" idx="7"/>
          </p:nvPr>
        </p:nvSpPr>
        <p:spPr>
          <a:xfrm>
            <a:off x="5453938" y="3007598"/>
            <a:ext cx="321310" cy="101600"/>
          </a:xfrm>
          <a:prstGeom prst="rect">
            <a:avLst/>
          </a:prstGeom>
        </p:spPr>
        <p:txBody>
          <a:bodyPr wrap="square" lIns="0" tIns="0" rIns="0" bIns="0">
            <a:spAutoFit/>
          </a:bodyPr>
          <a:lstStyle>
            <a:lvl1pPr>
              <a:defRPr sz="600" b="0" i="0">
                <a:solidFill>
                  <a:srgbClr val="ADADE0"/>
                </a:solidFill>
                <a:latin typeface="Calibri"/>
                <a:cs typeface="Calibri"/>
              </a:defRPr>
            </a:lvl1pPr>
          </a:lstStyle>
          <a:p>
            <a:pPr marL="84455">
              <a:lnSpc>
                <a:spcPts val="670"/>
              </a:lnSpc>
            </a:pPr>
            <a:fld id="{81D60167-4931-47E6-BA6A-407CBD079E47}" type="slidenum">
              <a:rPr spc="75" dirty="0"/>
              <a:t>‹#›</a:t>
            </a:fld>
            <a:r>
              <a:rPr spc="75" dirty="0"/>
              <a:t>/68</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9.jp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svg"/><Relationship Id="rId9" Type="http://schemas.openxmlformats.org/officeDocument/2006/relationships/image" Target="../media/image28.svg"/></Relationships>
</file>

<file path=ppt/slides/_rels/slide4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svg"/><Relationship Id="rId9" Type="http://schemas.openxmlformats.org/officeDocument/2006/relationships/image" Target="../media/image28.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sp>
        <p:nvSpPr>
          <p:cNvPr id="22" name="object 22"/>
          <p:cNvSpPr txBox="1"/>
          <p:nvPr/>
        </p:nvSpPr>
        <p:spPr>
          <a:xfrm>
            <a:off x="596900" y="1317625"/>
            <a:ext cx="4953000" cy="879087"/>
          </a:xfrm>
          <a:prstGeom prst="rect">
            <a:avLst/>
          </a:prstGeom>
        </p:spPr>
        <p:txBody>
          <a:bodyPr vert="horz" wrap="square" lIns="0" tIns="17145" rIns="0" bIns="0" rtlCol="0">
            <a:spAutoFit/>
          </a:bodyPr>
          <a:lstStyle/>
          <a:p>
            <a:pPr marL="12700">
              <a:lnSpc>
                <a:spcPct val="100000"/>
              </a:lnSpc>
              <a:spcBef>
                <a:spcPts val="135"/>
              </a:spcBef>
            </a:pPr>
            <a:r>
              <a:rPr lang="en-US" sz="2800" b="1" spc="200" dirty="0">
                <a:latin typeface="Times New Roman" panose="02020603050405020304" pitchFamily="18" charset="0"/>
                <a:cs typeface="Times New Roman" panose="02020603050405020304" pitchFamily="18" charset="0"/>
              </a:rPr>
              <a:t>Convolutional Neural Networks</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858432"/>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8101" y="6818"/>
            <a:ext cx="3334154" cy="177363"/>
          </a:xfrm>
          <a:prstGeom prst="rect">
            <a:avLst/>
          </a:prstGeom>
        </p:spPr>
        <p:txBody>
          <a:bodyPr vert="horz" wrap="square" lIns="0" tIns="8008" rIns="0" bIns="0" rtlCol="0">
            <a:spAutoFit/>
          </a:bodyPr>
          <a:lstStyle/>
          <a:p>
            <a:pPr marL="8009">
              <a:spcBef>
                <a:spcPts val="63"/>
              </a:spcBef>
            </a:pPr>
            <a:r>
              <a:rPr spc="-3" dirty="0"/>
              <a:t>The convolution</a:t>
            </a:r>
            <a:r>
              <a:rPr spc="3" dirty="0"/>
              <a:t> </a:t>
            </a:r>
            <a:r>
              <a:rPr spc="-3" dirty="0"/>
              <a:t>operation</a:t>
            </a:r>
          </a:p>
        </p:txBody>
      </p:sp>
      <p:sp>
        <p:nvSpPr>
          <p:cNvPr id="3" name="object 3"/>
          <p:cNvSpPr/>
          <p:nvPr/>
        </p:nvSpPr>
        <p:spPr>
          <a:xfrm>
            <a:off x="1123592" y="805604"/>
            <a:ext cx="3289461" cy="1704113"/>
          </a:xfrm>
          <a:prstGeom prst="rect">
            <a:avLst/>
          </a:prstGeom>
          <a:blipFill>
            <a:blip r:embed="rId2" cstate="print"/>
            <a:stretch>
              <a:fillRect/>
            </a:stretch>
          </a:blipFill>
        </p:spPr>
        <p:txBody>
          <a:bodyPr wrap="square" lIns="0" tIns="0" rIns="0" bIns="0" rtlCol="0"/>
          <a:lstStyle/>
          <a:p>
            <a:endParaRPr sz="1135"/>
          </a:p>
        </p:txBody>
      </p:sp>
    </p:spTree>
    <p:extLst>
      <p:ext uri="{BB962C8B-B14F-4D97-AF65-F5344CB8AC3E}">
        <p14:creationId xmlns:p14="http://schemas.microsoft.com/office/powerpoint/2010/main" val="682971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sp>
        <p:nvSpPr>
          <p:cNvPr id="22" name="object 22"/>
          <p:cNvSpPr txBox="1"/>
          <p:nvPr/>
        </p:nvSpPr>
        <p:spPr>
          <a:xfrm>
            <a:off x="596900" y="1317625"/>
            <a:ext cx="4953000" cy="448200"/>
          </a:xfrm>
          <a:prstGeom prst="rect">
            <a:avLst/>
          </a:prstGeom>
        </p:spPr>
        <p:txBody>
          <a:bodyPr vert="horz" wrap="square" lIns="0" tIns="17145" rIns="0" bIns="0" rtlCol="0">
            <a:spAutoFit/>
          </a:bodyPr>
          <a:lstStyle/>
          <a:p>
            <a:pPr marL="12700">
              <a:lnSpc>
                <a:spcPct val="100000"/>
              </a:lnSpc>
              <a:spcBef>
                <a:spcPts val="135"/>
              </a:spcBef>
            </a:pPr>
            <a:r>
              <a:rPr sz="2800" b="1" spc="200" dirty="0">
                <a:latin typeface="Times New Roman" panose="02020603050405020304" pitchFamily="18" charset="0"/>
                <a:cs typeface="Times New Roman" panose="02020603050405020304" pitchFamily="18" charset="0"/>
              </a:rPr>
              <a:t>The</a:t>
            </a:r>
            <a:r>
              <a:rPr sz="2800" b="1" spc="220" dirty="0">
                <a:latin typeface="Times New Roman" panose="02020603050405020304" pitchFamily="18" charset="0"/>
                <a:cs typeface="Times New Roman" panose="02020603050405020304" pitchFamily="18" charset="0"/>
              </a:rPr>
              <a:t> </a:t>
            </a:r>
            <a:r>
              <a:rPr sz="2800" b="1" spc="105" dirty="0">
                <a:latin typeface="Times New Roman" panose="02020603050405020304" pitchFamily="18" charset="0"/>
                <a:cs typeface="Times New Roman" panose="02020603050405020304" pitchFamily="18" charset="0"/>
              </a:rPr>
              <a:t>convolution</a:t>
            </a:r>
            <a:r>
              <a:rPr sz="2800" b="1" spc="215" dirty="0">
                <a:latin typeface="Times New Roman" panose="02020603050405020304" pitchFamily="18" charset="0"/>
                <a:cs typeface="Times New Roman" panose="02020603050405020304" pitchFamily="18" charset="0"/>
              </a:rPr>
              <a:t> </a:t>
            </a:r>
            <a:r>
              <a:rPr sz="2800" b="1" spc="105" dirty="0">
                <a:latin typeface="Times New Roman" panose="02020603050405020304" pitchFamily="18" charset="0"/>
                <a:cs typeface="Times New Roman" panose="02020603050405020304" pitchFamily="18" charset="0"/>
              </a:rPr>
              <a:t>operation</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547204"/>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9313B8-1461-4C61-A79E-8B84340FC9B7}"/>
              </a:ext>
            </a:extLst>
          </p:cNvPr>
          <p:cNvSpPr/>
          <p:nvPr/>
        </p:nvSpPr>
        <p:spPr>
          <a:xfrm>
            <a:off x="444500" y="191264"/>
            <a:ext cx="4724400" cy="2862322"/>
          </a:xfrm>
          <a:prstGeom prst="rect">
            <a:avLst/>
          </a:prstGeom>
        </p:spPr>
        <p:txBody>
          <a:bodyPr wrap="square">
            <a:spAutoFit/>
          </a:bodyPr>
          <a:lstStyle/>
          <a:p>
            <a:pPr marL="285750" indent="-285750">
              <a:buFont typeface="Arial" panose="020B0604020202020204" pitchFamily="34" charset="0"/>
              <a:buChar char="•"/>
            </a:pPr>
            <a:r>
              <a:rPr lang="en-US" b="1" dirty="0">
                <a:solidFill>
                  <a:srgbClr val="202124"/>
                </a:solidFill>
                <a:latin typeface="Google Sans"/>
              </a:rPr>
              <a:t>Convolution is a mathematical operation that allows the merging of two sets of information. </a:t>
            </a:r>
          </a:p>
          <a:p>
            <a:pPr marL="285750" indent="-285750">
              <a:buFont typeface="Arial" panose="020B0604020202020204" pitchFamily="34" charset="0"/>
              <a:buChar char="•"/>
            </a:pPr>
            <a:r>
              <a:rPr lang="en-US" dirty="0">
                <a:solidFill>
                  <a:srgbClr val="202124"/>
                </a:solidFill>
                <a:latin typeface="Google Sans"/>
              </a:rPr>
              <a:t>It’s a specialized kind of liner operation</a:t>
            </a:r>
          </a:p>
          <a:p>
            <a:pPr marL="285750" indent="-285750">
              <a:buFont typeface="Arial" panose="020B0604020202020204" pitchFamily="34" charset="0"/>
              <a:buChar char="•"/>
            </a:pPr>
            <a:endParaRPr lang="en-US" dirty="0">
              <a:solidFill>
                <a:srgbClr val="202124"/>
              </a:solidFill>
              <a:latin typeface="Google Sans"/>
            </a:endParaRPr>
          </a:p>
          <a:p>
            <a:pPr marL="285750" indent="-285750">
              <a:buFont typeface="Arial" panose="020B0604020202020204" pitchFamily="34" charset="0"/>
              <a:buChar char="•"/>
            </a:pPr>
            <a:r>
              <a:rPr lang="en-US" dirty="0">
                <a:solidFill>
                  <a:srgbClr val="202124"/>
                </a:solidFill>
                <a:latin typeface="Google Sans"/>
              </a:rPr>
              <a:t>In the case of CNN, convolution is </a:t>
            </a:r>
            <a:r>
              <a:rPr lang="en-US" dirty="0">
                <a:solidFill>
                  <a:srgbClr val="040C28"/>
                </a:solidFill>
                <a:latin typeface="Google Sans"/>
              </a:rPr>
              <a:t>applied to the input data to filter the information and produce the </a:t>
            </a:r>
            <a:r>
              <a:rPr lang="en-US" b="1" dirty="0">
                <a:solidFill>
                  <a:srgbClr val="040C28"/>
                </a:solidFill>
                <a:latin typeface="Google Sans"/>
              </a:rPr>
              <a:t>feature map</a:t>
            </a:r>
            <a:r>
              <a:rPr lang="en-US" b="1" dirty="0">
                <a:solidFill>
                  <a:srgbClr val="202124"/>
                </a:solidFill>
                <a:latin typeface="Google Sans"/>
              </a:rPr>
              <a:t>. </a:t>
            </a:r>
          </a:p>
          <a:p>
            <a:endParaRPr lang="en-US" dirty="0">
              <a:solidFill>
                <a:srgbClr val="202124"/>
              </a:solidFill>
              <a:latin typeface="Google Sans"/>
            </a:endParaRPr>
          </a:p>
          <a:p>
            <a:pPr marL="285750" indent="-285750">
              <a:buFont typeface="Arial" panose="020B0604020202020204" pitchFamily="34" charset="0"/>
              <a:buChar char="•"/>
            </a:pPr>
            <a:r>
              <a:rPr lang="en-US" dirty="0">
                <a:solidFill>
                  <a:srgbClr val="202124"/>
                </a:solidFill>
                <a:latin typeface="Google Sans"/>
              </a:rPr>
              <a:t>This filter is also called a </a:t>
            </a:r>
            <a:r>
              <a:rPr lang="en-US" b="1" dirty="0">
                <a:solidFill>
                  <a:srgbClr val="202124"/>
                </a:solidFill>
                <a:latin typeface="Google Sans"/>
              </a:rPr>
              <a:t>kernel</a:t>
            </a:r>
            <a:r>
              <a:rPr lang="en-US" dirty="0">
                <a:solidFill>
                  <a:srgbClr val="202124"/>
                </a:solidFill>
                <a:latin typeface="Google Sans"/>
              </a:rPr>
              <a:t> </a:t>
            </a:r>
            <a:endParaRPr lang="en-IN" dirty="0"/>
          </a:p>
        </p:txBody>
      </p:sp>
    </p:spTree>
    <p:extLst>
      <p:ext uri="{BB962C8B-B14F-4D97-AF65-F5344CB8AC3E}">
        <p14:creationId xmlns:p14="http://schemas.microsoft.com/office/powerpoint/2010/main" val="2701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pic>
        <p:nvPicPr>
          <p:cNvPr id="22" name="object 22"/>
          <p:cNvPicPr/>
          <p:nvPr/>
        </p:nvPicPr>
        <p:blipFill>
          <a:blip r:embed="rId3" cstate="print"/>
          <a:stretch>
            <a:fillRect/>
          </a:stretch>
        </p:blipFill>
        <p:spPr>
          <a:xfrm>
            <a:off x="240004" y="286082"/>
            <a:ext cx="621753" cy="399698"/>
          </a:xfrm>
          <a:prstGeom prst="rect">
            <a:avLst/>
          </a:prstGeom>
        </p:spPr>
      </p:pic>
      <p:pic>
        <p:nvPicPr>
          <p:cNvPr id="23" name="object 23"/>
          <p:cNvPicPr/>
          <p:nvPr/>
        </p:nvPicPr>
        <p:blipFill>
          <a:blip r:embed="rId3" cstate="print"/>
          <a:stretch>
            <a:fillRect/>
          </a:stretch>
        </p:blipFill>
        <p:spPr>
          <a:xfrm>
            <a:off x="916177" y="286082"/>
            <a:ext cx="621753" cy="399698"/>
          </a:xfrm>
          <a:prstGeom prst="rect">
            <a:avLst/>
          </a:prstGeom>
        </p:spPr>
      </p:pic>
      <p:pic>
        <p:nvPicPr>
          <p:cNvPr id="24" name="object 24"/>
          <p:cNvPicPr/>
          <p:nvPr/>
        </p:nvPicPr>
        <p:blipFill>
          <a:blip r:embed="rId3" cstate="print"/>
          <a:stretch>
            <a:fillRect/>
          </a:stretch>
        </p:blipFill>
        <p:spPr>
          <a:xfrm>
            <a:off x="1592364" y="286082"/>
            <a:ext cx="621753" cy="399698"/>
          </a:xfrm>
          <a:prstGeom prst="rect">
            <a:avLst/>
          </a:prstGeom>
        </p:spPr>
      </p:pic>
      <p:sp>
        <p:nvSpPr>
          <p:cNvPr id="25" name="object 25"/>
          <p:cNvSpPr txBox="1"/>
          <p:nvPr/>
        </p:nvSpPr>
        <p:spPr>
          <a:xfrm>
            <a:off x="345897" y="728813"/>
            <a:ext cx="209550" cy="191770"/>
          </a:xfrm>
          <a:prstGeom prst="rect">
            <a:avLst/>
          </a:prstGeom>
        </p:spPr>
        <p:txBody>
          <a:bodyPr vert="horz" wrap="square" lIns="0" tIns="11430" rIns="0" bIns="0" rtlCol="0">
            <a:spAutoFit/>
          </a:bodyPr>
          <a:lstStyle/>
          <a:p>
            <a:pPr marL="38100">
              <a:lnSpc>
                <a:spcPct val="100000"/>
              </a:lnSpc>
              <a:spcBef>
                <a:spcPts val="90"/>
              </a:spcBef>
            </a:pPr>
            <a:r>
              <a:rPr sz="1100" i="1" spc="80" dirty="0">
                <a:latin typeface="Calibri"/>
                <a:cs typeface="Calibri"/>
              </a:rPr>
              <a:t>x</a:t>
            </a:r>
            <a:r>
              <a:rPr sz="1200" spc="120" baseline="-10416" dirty="0">
                <a:latin typeface="Calibri"/>
                <a:cs typeface="Calibri"/>
              </a:rPr>
              <a:t>0</a:t>
            </a:r>
            <a:endParaRPr sz="1200" baseline="-10416">
              <a:latin typeface="Calibri"/>
              <a:cs typeface="Calibri"/>
            </a:endParaRPr>
          </a:p>
        </p:txBody>
      </p:sp>
      <p:sp>
        <p:nvSpPr>
          <p:cNvPr id="26" name="object 26"/>
          <p:cNvSpPr txBox="1"/>
          <p:nvPr/>
        </p:nvSpPr>
        <p:spPr>
          <a:xfrm>
            <a:off x="1022083" y="728813"/>
            <a:ext cx="209550" cy="191770"/>
          </a:xfrm>
          <a:prstGeom prst="rect">
            <a:avLst/>
          </a:prstGeom>
        </p:spPr>
        <p:txBody>
          <a:bodyPr vert="horz" wrap="square" lIns="0" tIns="11430" rIns="0" bIns="0" rtlCol="0">
            <a:spAutoFit/>
          </a:bodyPr>
          <a:lstStyle/>
          <a:p>
            <a:pPr marL="38100">
              <a:lnSpc>
                <a:spcPct val="100000"/>
              </a:lnSpc>
              <a:spcBef>
                <a:spcPts val="90"/>
              </a:spcBef>
            </a:pPr>
            <a:r>
              <a:rPr sz="1100" i="1" spc="80" dirty="0">
                <a:latin typeface="Calibri"/>
                <a:cs typeface="Calibri"/>
              </a:rPr>
              <a:t>x</a:t>
            </a:r>
            <a:r>
              <a:rPr sz="1200" spc="120" baseline="-10416" dirty="0">
                <a:latin typeface="Calibri"/>
                <a:cs typeface="Calibri"/>
              </a:rPr>
              <a:t>1</a:t>
            </a:r>
            <a:endParaRPr sz="1200" baseline="-10416">
              <a:latin typeface="Calibri"/>
              <a:cs typeface="Calibri"/>
            </a:endParaRPr>
          </a:p>
        </p:txBody>
      </p:sp>
      <p:sp>
        <p:nvSpPr>
          <p:cNvPr id="27" name="object 27"/>
          <p:cNvSpPr txBox="1"/>
          <p:nvPr/>
        </p:nvSpPr>
        <p:spPr>
          <a:xfrm>
            <a:off x="1698269" y="728813"/>
            <a:ext cx="209550" cy="191770"/>
          </a:xfrm>
          <a:prstGeom prst="rect">
            <a:avLst/>
          </a:prstGeom>
        </p:spPr>
        <p:txBody>
          <a:bodyPr vert="horz" wrap="square" lIns="0" tIns="11430" rIns="0" bIns="0" rtlCol="0">
            <a:spAutoFit/>
          </a:bodyPr>
          <a:lstStyle/>
          <a:p>
            <a:pPr marL="38100">
              <a:lnSpc>
                <a:spcPct val="100000"/>
              </a:lnSpc>
              <a:spcBef>
                <a:spcPts val="90"/>
              </a:spcBef>
            </a:pPr>
            <a:r>
              <a:rPr sz="1100" i="1" spc="80" dirty="0">
                <a:latin typeface="Calibri"/>
                <a:cs typeface="Calibri"/>
              </a:rPr>
              <a:t>x</a:t>
            </a:r>
            <a:r>
              <a:rPr sz="1200" spc="120" baseline="-10416" dirty="0">
                <a:latin typeface="Calibri"/>
                <a:cs typeface="Calibri"/>
              </a:rPr>
              <a:t>2</a:t>
            </a:r>
            <a:endParaRPr sz="1200" baseline="-10416">
              <a:latin typeface="Calibri"/>
              <a:cs typeface="Calibri"/>
            </a:endParaRPr>
          </a:p>
        </p:txBody>
      </p:sp>
      <p:sp>
        <p:nvSpPr>
          <p:cNvPr id="28" name="object 28"/>
          <p:cNvSpPr txBox="1"/>
          <p:nvPr/>
        </p:nvSpPr>
        <p:spPr>
          <a:xfrm>
            <a:off x="292239" y="1341448"/>
            <a:ext cx="64769"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endParaRPr sz="800">
              <a:latin typeface="Calibri"/>
              <a:cs typeface="Calibri"/>
            </a:endParaRPr>
          </a:p>
        </p:txBody>
      </p:sp>
      <p:sp>
        <p:nvSpPr>
          <p:cNvPr id="30" name="object 30"/>
          <p:cNvSpPr txBox="1"/>
          <p:nvPr/>
        </p:nvSpPr>
        <p:spPr>
          <a:xfrm>
            <a:off x="558722" y="1283333"/>
            <a:ext cx="226060" cy="191770"/>
          </a:xfrm>
          <a:prstGeom prst="rect">
            <a:avLst/>
          </a:prstGeom>
        </p:spPr>
        <p:txBody>
          <a:bodyPr vert="horz" wrap="square" lIns="0" tIns="11430" rIns="0" bIns="0" rtlCol="0">
            <a:spAutoFit/>
          </a:bodyPr>
          <a:lstStyle/>
          <a:p>
            <a:pPr marL="12700">
              <a:lnSpc>
                <a:spcPct val="100000"/>
              </a:lnSpc>
              <a:spcBef>
                <a:spcPts val="90"/>
              </a:spcBef>
            </a:pPr>
            <a:r>
              <a:rPr sz="1100" spc="919" dirty="0">
                <a:latin typeface="Lucida Sans Unicode"/>
                <a:cs typeface="Lucida Sans Unicode"/>
              </a:rPr>
              <a:t>Σ</a:t>
            </a:r>
            <a:endParaRPr sz="1100" dirty="0">
              <a:latin typeface="Lucida Sans Unicode"/>
              <a:cs typeface="Lucida Sans Unicode"/>
            </a:endParaRPr>
          </a:p>
        </p:txBody>
      </p:sp>
      <p:sp>
        <p:nvSpPr>
          <p:cNvPr id="31" name="object 31"/>
          <p:cNvSpPr txBox="1"/>
          <p:nvPr/>
        </p:nvSpPr>
        <p:spPr>
          <a:xfrm>
            <a:off x="227304" y="1283333"/>
            <a:ext cx="645795" cy="191770"/>
          </a:xfrm>
          <a:prstGeom prst="rect">
            <a:avLst/>
          </a:prstGeom>
        </p:spPr>
        <p:txBody>
          <a:bodyPr vert="horz" wrap="square" lIns="0" tIns="11430" rIns="0" bIns="0" rtlCol="0">
            <a:spAutoFit/>
          </a:bodyPr>
          <a:lstStyle/>
          <a:p>
            <a:pPr marL="12700">
              <a:lnSpc>
                <a:spcPct val="100000"/>
              </a:lnSpc>
              <a:spcBef>
                <a:spcPts val="90"/>
              </a:spcBef>
              <a:tabLst>
                <a:tab pos="553720" algn="l"/>
              </a:tabLst>
            </a:pPr>
            <a:r>
              <a:rPr sz="1100" i="1" spc="80" dirty="0">
                <a:latin typeface="Calibri"/>
                <a:cs typeface="Calibri"/>
              </a:rPr>
              <a:t>s  </a:t>
            </a:r>
            <a:r>
              <a:rPr sz="1100" i="1" spc="-90" dirty="0">
                <a:latin typeface="Calibri"/>
                <a:cs typeface="Calibri"/>
              </a:rPr>
              <a:t> </a:t>
            </a:r>
            <a:r>
              <a:rPr sz="1100" spc="295" dirty="0">
                <a:latin typeface="Calibri"/>
                <a:cs typeface="Calibri"/>
              </a:rPr>
              <a:t>=</a:t>
            </a:r>
            <a:r>
              <a:rPr sz="1100" dirty="0">
                <a:latin typeface="Calibri"/>
                <a:cs typeface="Calibri"/>
              </a:rPr>
              <a:t>	</a:t>
            </a:r>
            <a:r>
              <a:rPr sz="1100" i="1" spc="145" dirty="0">
                <a:latin typeface="Calibri"/>
                <a:cs typeface="Calibri"/>
              </a:rPr>
              <a:t>x</a:t>
            </a:r>
            <a:endParaRPr sz="1100" dirty="0">
              <a:latin typeface="Calibri"/>
              <a:cs typeface="Calibri"/>
            </a:endParaRPr>
          </a:p>
        </p:txBody>
      </p:sp>
      <p:sp>
        <p:nvSpPr>
          <p:cNvPr id="32" name="object 32"/>
          <p:cNvSpPr txBox="1"/>
          <p:nvPr/>
        </p:nvSpPr>
        <p:spPr>
          <a:xfrm>
            <a:off x="548005" y="1485187"/>
            <a:ext cx="220345"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a</a:t>
            </a:r>
            <a:r>
              <a:rPr sz="800" spc="135" dirty="0">
                <a:latin typeface="Calibri"/>
                <a:cs typeface="Calibri"/>
              </a:rPr>
              <a:t>=0</a:t>
            </a:r>
            <a:endParaRPr sz="800">
              <a:latin typeface="Calibri"/>
              <a:cs typeface="Calibri"/>
            </a:endParaRPr>
          </a:p>
        </p:txBody>
      </p:sp>
      <p:sp>
        <p:nvSpPr>
          <p:cNvPr id="33" name="object 33"/>
          <p:cNvSpPr txBox="1"/>
          <p:nvPr/>
        </p:nvSpPr>
        <p:spPr>
          <a:xfrm>
            <a:off x="847623" y="1341448"/>
            <a:ext cx="451484"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r>
              <a:rPr sz="800" spc="215" dirty="0">
                <a:latin typeface="Cambria"/>
                <a:cs typeface="Cambria"/>
              </a:rPr>
              <a:t>−</a:t>
            </a:r>
            <a:r>
              <a:rPr sz="800" i="1" spc="35" dirty="0">
                <a:latin typeface="Calibri"/>
                <a:cs typeface="Calibri"/>
              </a:rPr>
              <a:t>a    </a:t>
            </a:r>
            <a:r>
              <a:rPr sz="800" i="1" spc="-75" dirty="0">
                <a:latin typeface="Calibri"/>
                <a:cs typeface="Calibri"/>
              </a:rPr>
              <a:t> </a:t>
            </a:r>
            <a:r>
              <a:rPr sz="800" spc="215" dirty="0">
                <a:latin typeface="Cambria"/>
                <a:cs typeface="Cambria"/>
              </a:rPr>
              <a:t>−</a:t>
            </a:r>
            <a:r>
              <a:rPr sz="800" i="1" spc="35" dirty="0">
                <a:latin typeface="Calibri"/>
                <a:cs typeface="Calibri"/>
              </a:rPr>
              <a:t>a</a:t>
            </a:r>
            <a:endParaRPr sz="800">
              <a:latin typeface="Calibri"/>
              <a:cs typeface="Calibri"/>
            </a:endParaRPr>
          </a:p>
        </p:txBody>
      </p:sp>
      <p:sp>
        <p:nvSpPr>
          <p:cNvPr id="34" name="object 34"/>
          <p:cNvSpPr txBox="1"/>
          <p:nvPr/>
        </p:nvSpPr>
        <p:spPr>
          <a:xfrm>
            <a:off x="1033551" y="1283333"/>
            <a:ext cx="815975" cy="191770"/>
          </a:xfrm>
          <a:prstGeom prst="rect">
            <a:avLst/>
          </a:prstGeom>
        </p:spPr>
        <p:txBody>
          <a:bodyPr vert="horz" wrap="square" lIns="0" tIns="11430" rIns="0" bIns="0" rtlCol="0">
            <a:spAutoFit/>
          </a:bodyPr>
          <a:lstStyle/>
          <a:p>
            <a:pPr marL="12700">
              <a:lnSpc>
                <a:spcPct val="100000"/>
              </a:lnSpc>
              <a:spcBef>
                <a:spcPts val="90"/>
              </a:spcBef>
              <a:tabLst>
                <a:tab pos="297180" algn="l"/>
              </a:tabLst>
            </a:pPr>
            <a:r>
              <a:rPr sz="1100" i="1" spc="-10" dirty="0">
                <a:latin typeface="Calibri"/>
                <a:cs typeface="Calibri"/>
              </a:rPr>
              <a:t>w	</a:t>
            </a:r>
            <a:r>
              <a:rPr sz="1100" spc="295" dirty="0">
                <a:latin typeface="Calibri"/>
                <a:cs typeface="Calibri"/>
              </a:rPr>
              <a:t>=</a:t>
            </a:r>
            <a:r>
              <a:rPr sz="1100" dirty="0">
                <a:latin typeface="Calibri"/>
                <a:cs typeface="Calibri"/>
              </a:rPr>
              <a:t> (</a:t>
            </a:r>
            <a:r>
              <a:rPr sz="1100" i="1" dirty="0">
                <a:latin typeface="Calibri"/>
                <a:cs typeface="Calibri"/>
              </a:rPr>
              <a:t>x</a:t>
            </a:r>
            <a:r>
              <a:rPr sz="1100" dirty="0">
                <a:latin typeface="Lucida Sans Unicode"/>
                <a:cs typeface="Lucida Sans Unicode"/>
              </a:rPr>
              <a:t>∗</a:t>
            </a:r>
            <a:r>
              <a:rPr sz="1100" i="1" dirty="0">
                <a:latin typeface="Calibri"/>
                <a:cs typeface="Calibri"/>
              </a:rPr>
              <a:t>w</a:t>
            </a:r>
            <a:r>
              <a:rPr sz="1100" dirty="0">
                <a:latin typeface="Calibri"/>
                <a:cs typeface="Calibri"/>
              </a:rPr>
              <a:t>)</a:t>
            </a:r>
            <a:endParaRPr sz="1100">
              <a:latin typeface="Calibri"/>
              <a:cs typeface="Calibri"/>
            </a:endParaRPr>
          </a:p>
        </p:txBody>
      </p:sp>
      <p:sp>
        <p:nvSpPr>
          <p:cNvPr id="35" name="object 35"/>
          <p:cNvSpPr txBox="1"/>
          <p:nvPr/>
        </p:nvSpPr>
        <p:spPr>
          <a:xfrm>
            <a:off x="1823694" y="1341448"/>
            <a:ext cx="64769"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endParaRPr sz="800">
              <a:latin typeface="Calibri"/>
              <a:cs typeface="Calibri"/>
            </a:endParaRPr>
          </a:p>
        </p:txBody>
      </p:sp>
      <p:sp>
        <p:nvSpPr>
          <p:cNvPr id="36" name="object 36"/>
          <p:cNvSpPr txBox="1"/>
          <p:nvPr/>
        </p:nvSpPr>
        <p:spPr>
          <a:xfrm>
            <a:off x="1082255" y="1751452"/>
            <a:ext cx="276860" cy="162560"/>
          </a:xfrm>
          <a:prstGeom prst="rect">
            <a:avLst/>
          </a:prstGeom>
        </p:spPr>
        <p:txBody>
          <a:bodyPr vert="horz" wrap="square" lIns="0" tIns="12065" rIns="0" bIns="0" rtlCol="0">
            <a:spAutoFit/>
          </a:bodyPr>
          <a:lstStyle/>
          <a:p>
            <a:pPr marL="12700">
              <a:lnSpc>
                <a:spcPct val="100000"/>
              </a:lnSpc>
              <a:spcBef>
                <a:spcPts val="95"/>
              </a:spcBef>
            </a:pPr>
            <a:r>
              <a:rPr sz="900" spc="-10" dirty="0">
                <a:latin typeface="Tahoma"/>
                <a:cs typeface="Tahoma"/>
              </a:rPr>
              <a:t>input</a:t>
            </a:r>
            <a:endParaRPr sz="900">
              <a:latin typeface="Tahoma"/>
              <a:cs typeface="Tahoma"/>
            </a:endParaRPr>
          </a:p>
        </p:txBody>
      </p:sp>
      <p:grpSp>
        <p:nvGrpSpPr>
          <p:cNvPr id="37" name="object 37"/>
          <p:cNvGrpSpPr/>
          <p:nvPr/>
        </p:nvGrpSpPr>
        <p:grpSpPr>
          <a:xfrm>
            <a:off x="1218210" y="1464207"/>
            <a:ext cx="370205" cy="290195"/>
            <a:chOff x="1218210" y="1464207"/>
            <a:chExt cx="370205" cy="290195"/>
          </a:xfrm>
        </p:grpSpPr>
        <p:sp>
          <p:nvSpPr>
            <p:cNvPr id="38" name="object 38"/>
            <p:cNvSpPr/>
            <p:nvPr/>
          </p:nvSpPr>
          <p:spPr>
            <a:xfrm>
              <a:off x="1220750" y="1470225"/>
              <a:ext cx="345440" cy="281940"/>
            </a:xfrm>
            <a:custGeom>
              <a:avLst/>
              <a:gdLst/>
              <a:ahLst/>
              <a:cxnLst/>
              <a:rect l="l" t="t" r="r" b="b"/>
              <a:pathLst>
                <a:path w="345440" h="281939">
                  <a:moveTo>
                    <a:pt x="345048" y="0"/>
                  </a:moveTo>
                  <a:lnTo>
                    <a:pt x="325934" y="59812"/>
                  </a:lnTo>
                  <a:lnTo>
                    <a:pt x="276642" y="99291"/>
                  </a:lnTo>
                  <a:lnTo>
                    <a:pt x="209241" y="126713"/>
                  </a:lnTo>
                  <a:lnTo>
                    <a:pt x="172524" y="138488"/>
                  </a:lnTo>
                  <a:lnTo>
                    <a:pt x="135806" y="150353"/>
                  </a:lnTo>
                  <a:lnTo>
                    <a:pt x="68406" y="178488"/>
                  </a:lnTo>
                  <a:lnTo>
                    <a:pt x="19113" y="219392"/>
                  </a:lnTo>
                  <a:lnTo>
                    <a:pt x="5029" y="247219"/>
                  </a:lnTo>
                  <a:lnTo>
                    <a:pt x="0" y="281343"/>
                  </a:lnTo>
                </a:path>
              </a:pathLst>
            </a:custGeom>
            <a:ln w="5060">
              <a:solidFill>
                <a:srgbClr val="000000"/>
              </a:solidFill>
            </a:ln>
          </p:spPr>
          <p:txBody>
            <a:bodyPr wrap="square" lIns="0" tIns="0" rIns="0" bIns="0" rtlCol="0"/>
            <a:lstStyle/>
            <a:p>
              <a:endParaRPr/>
            </a:p>
          </p:txBody>
        </p:sp>
        <p:sp>
          <p:nvSpPr>
            <p:cNvPr id="39" name="object 39"/>
            <p:cNvSpPr/>
            <p:nvPr/>
          </p:nvSpPr>
          <p:spPr>
            <a:xfrm>
              <a:off x="1545554" y="1466430"/>
              <a:ext cx="40640" cy="19050"/>
            </a:xfrm>
            <a:custGeom>
              <a:avLst/>
              <a:gdLst/>
              <a:ahLst/>
              <a:cxnLst/>
              <a:rect l="l" t="t" r="r" b="b"/>
              <a:pathLst>
                <a:path w="40640"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0000"/>
              </a:solidFill>
            </a:ln>
          </p:spPr>
          <p:txBody>
            <a:bodyPr wrap="square" lIns="0" tIns="0" rIns="0" bIns="0" rtlCol="0"/>
            <a:lstStyle/>
            <a:p>
              <a:endParaRPr/>
            </a:p>
          </p:txBody>
        </p:sp>
      </p:grpSp>
      <p:sp>
        <p:nvSpPr>
          <p:cNvPr id="40" name="object 40"/>
          <p:cNvSpPr txBox="1"/>
          <p:nvPr/>
        </p:nvSpPr>
        <p:spPr>
          <a:xfrm>
            <a:off x="1328547" y="1901731"/>
            <a:ext cx="586740" cy="162560"/>
          </a:xfrm>
          <a:prstGeom prst="rect">
            <a:avLst/>
          </a:prstGeom>
        </p:spPr>
        <p:txBody>
          <a:bodyPr vert="horz" wrap="square" lIns="0" tIns="12065" rIns="0" bIns="0" rtlCol="0">
            <a:spAutoFit/>
          </a:bodyPr>
          <a:lstStyle/>
          <a:p>
            <a:pPr marL="12700">
              <a:lnSpc>
                <a:spcPct val="100000"/>
              </a:lnSpc>
              <a:spcBef>
                <a:spcPts val="95"/>
              </a:spcBef>
            </a:pPr>
            <a:r>
              <a:rPr sz="900" spc="-15" dirty="0">
                <a:latin typeface="Tahoma"/>
                <a:cs typeface="Tahoma"/>
              </a:rPr>
              <a:t>convolution</a:t>
            </a:r>
            <a:endParaRPr sz="900">
              <a:latin typeface="Tahoma"/>
              <a:cs typeface="Tahoma"/>
            </a:endParaRPr>
          </a:p>
        </p:txBody>
      </p:sp>
      <p:grpSp>
        <p:nvGrpSpPr>
          <p:cNvPr id="41" name="object 41"/>
          <p:cNvGrpSpPr/>
          <p:nvPr/>
        </p:nvGrpSpPr>
        <p:grpSpPr>
          <a:xfrm>
            <a:off x="1619231" y="1464207"/>
            <a:ext cx="48260" cy="439420"/>
            <a:chOff x="1619231" y="1464207"/>
            <a:chExt cx="48260" cy="439420"/>
          </a:xfrm>
        </p:grpSpPr>
        <p:sp>
          <p:nvSpPr>
            <p:cNvPr id="42" name="object 42"/>
            <p:cNvSpPr/>
            <p:nvPr/>
          </p:nvSpPr>
          <p:spPr>
            <a:xfrm>
              <a:off x="1621771" y="1470225"/>
              <a:ext cx="23495" cy="430530"/>
            </a:xfrm>
            <a:custGeom>
              <a:avLst/>
              <a:gdLst/>
              <a:ahLst/>
              <a:cxnLst/>
              <a:rect l="l" t="t" r="r" b="b"/>
              <a:pathLst>
                <a:path w="23494" h="430530">
                  <a:moveTo>
                    <a:pt x="23211" y="0"/>
                  </a:moveTo>
                  <a:lnTo>
                    <a:pt x="22415" y="52570"/>
                  </a:lnTo>
                  <a:lnTo>
                    <a:pt x="20281" y="101139"/>
                  </a:lnTo>
                  <a:lnTo>
                    <a:pt x="17193" y="146913"/>
                  </a:lnTo>
                  <a:lnTo>
                    <a:pt x="13531" y="191095"/>
                  </a:lnTo>
                  <a:lnTo>
                    <a:pt x="9679" y="234890"/>
                  </a:lnTo>
                  <a:lnTo>
                    <a:pt x="6017" y="279503"/>
                  </a:lnTo>
                  <a:lnTo>
                    <a:pt x="2929" y="326138"/>
                  </a:lnTo>
                  <a:lnTo>
                    <a:pt x="795" y="376001"/>
                  </a:lnTo>
                  <a:lnTo>
                    <a:pt x="0" y="430296"/>
                  </a:lnTo>
                </a:path>
              </a:pathLst>
            </a:custGeom>
            <a:ln w="5060">
              <a:solidFill>
                <a:srgbClr val="000000"/>
              </a:solidFill>
            </a:ln>
          </p:spPr>
          <p:txBody>
            <a:bodyPr wrap="square" lIns="0" tIns="0" rIns="0" bIns="0" rtlCol="0"/>
            <a:lstStyle/>
            <a:p>
              <a:endParaRPr/>
            </a:p>
          </p:txBody>
        </p:sp>
        <p:sp>
          <p:nvSpPr>
            <p:cNvPr id="43" name="object 43"/>
            <p:cNvSpPr/>
            <p:nvPr/>
          </p:nvSpPr>
          <p:spPr>
            <a:xfrm>
              <a:off x="1624738" y="1466430"/>
              <a:ext cx="40640" cy="190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0000"/>
              </a:solidFill>
            </a:ln>
          </p:spPr>
          <p:txBody>
            <a:bodyPr wrap="square" lIns="0" tIns="0" rIns="0" bIns="0" rtlCol="0"/>
            <a:lstStyle/>
            <a:p>
              <a:endParaRPr/>
            </a:p>
          </p:txBody>
        </p:sp>
      </p:grpSp>
      <p:sp>
        <p:nvSpPr>
          <p:cNvPr id="44" name="object 44"/>
          <p:cNvSpPr txBox="1"/>
          <p:nvPr/>
        </p:nvSpPr>
        <p:spPr>
          <a:xfrm>
            <a:off x="1917560" y="1763186"/>
            <a:ext cx="250825" cy="162560"/>
          </a:xfrm>
          <a:prstGeom prst="rect">
            <a:avLst/>
          </a:prstGeom>
        </p:spPr>
        <p:txBody>
          <a:bodyPr vert="horz" wrap="square" lIns="0" tIns="12065" rIns="0" bIns="0" rtlCol="0">
            <a:spAutoFit/>
          </a:bodyPr>
          <a:lstStyle/>
          <a:p>
            <a:pPr marL="12700">
              <a:lnSpc>
                <a:spcPct val="100000"/>
              </a:lnSpc>
              <a:spcBef>
                <a:spcPts val="95"/>
              </a:spcBef>
            </a:pPr>
            <a:r>
              <a:rPr sz="900" spc="-5" dirty="0">
                <a:latin typeface="Tahoma"/>
                <a:cs typeface="Tahoma"/>
              </a:rPr>
              <a:t>filter</a:t>
            </a:r>
            <a:endParaRPr sz="900">
              <a:latin typeface="Tahoma"/>
              <a:cs typeface="Tahoma"/>
            </a:endParaRPr>
          </a:p>
        </p:txBody>
      </p:sp>
      <p:grpSp>
        <p:nvGrpSpPr>
          <p:cNvPr id="45" name="object 45"/>
          <p:cNvGrpSpPr/>
          <p:nvPr/>
        </p:nvGrpSpPr>
        <p:grpSpPr>
          <a:xfrm>
            <a:off x="1691987" y="1464406"/>
            <a:ext cx="354330" cy="300355"/>
            <a:chOff x="1691987" y="1464406"/>
            <a:chExt cx="354330" cy="300355"/>
          </a:xfrm>
        </p:grpSpPr>
        <p:sp>
          <p:nvSpPr>
            <p:cNvPr id="46" name="object 46"/>
            <p:cNvSpPr/>
            <p:nvPr/>
          </p:nvSpPr>
          <p:spPr>
            <a:xfrm>
              <a:off x="1714255" y="1470225"/>
              <a:ext cx="329565" cy="292100"/>
            </a:xfrm>
            <a:custGeom>
              <a:avLst/>
              <a:gdLst/>
              <a:ahLst/>
              <a:cxnLst/>
              <a:rect l="l" t="t" r="r" b="b"/>
              <a:pathLst>
                <a:path w="329564" h="292100">
                  <a:moveTo>
                    <a:pt x="0" y="0"/>
                  </a:moveTo>
                  <a:lnTo>
                    <a:pt x="20984" y="63387"/>
                  </a:lnTo>
                  <a:lnTo>
                    <a:pt x="74346" y="105762"/>
                  </a:lnTo>
                  <a:lnTo>
                    <a:pt x="145694" y="136649"/>
                  </a:lnTo>
                  <a:lnTo>
                    <a:pt x="183617" y="150759"/>
                  </a:lnTo>
                  <a:lnTo>
                    <a:pt x="220640" y="165568"/>
                  </a:lnTo>
                  <a:lnTo>
                    <a:pt x="254965" y="182266"/>
                  </a:lnTo>
                  <a:lnTo>
                    <a:pt x="284793" y="202042"/>
                  </a:lnTo>
                  <a:lnTo>
                    <a:pt x="308326" y="226088"/>
                  </a:lnTo>
                  <a:lnTo>
                    <a:pt x="323765" y="255593"/>
                  </a:lnTo>
                  <a:lnTo>
                    <a:pt x="329311" y="291748"/>
                  </a:lnTo>
                </a:path>
              </a:pathLst>
            </a:custGeom>
            <a:ln w="5060">
              <a:solidFill>
                <a:srgbClr val="000000"/>
              </a:solidFill>
            </a:ln>
          </p:spPr>
          <p:txBody>
            <a:bodyPr wrap="square" lIns="0" tIns="0" rIns="0" bIns="0" rtlCol="0"/>
            <a:lstStyle/>
            <a:p>
              <a:endParaRPr/>
            </a:p>
          </p:txBody>
        </p:sp>
        <p:sp>
          <p:nvSpPr>
            <p:cNvPr id="47" name="object 47"/>
            <p:cNvSpPr/>
            <p:nvPr/>
          </p:nvSpPr>
          <p:spPr>
            <a:xfrm>
              <a:off x="1694011" y="1466430"/>
              <a:ext cx="40640" cy="19050"/>
            </a:xfrm>
            <a:custGeom>
              <a:avLst/>
              <a:gdLst/>
              <a:ahLst/>
              <a:cxnLst/>
              <a:rect l="l" t="t" r="r" b="b"/>
              <a:pathLst>
                <a:path w="40639" h="19050">
                  <a:moveTo>
                    <a:pt x="0" y="18978"/>
                  </a:moveTo>
                  <a:lnTo>
                    <a:pt x="6187" y="16013"/>
                  </a:lnTo>
                  <a:lnTo>
                    <a:pt x="12494" y="10438"/>
                  </a:lnTo>
                  <a:lnTo>
                    <a:pt x="17614" y="4388"/>
                  </a:lnTo>
                  <a:lnTo>
                    <a:pt x="20243" y="0"/>
                  </a:lnTo>
                  <a:lnTo>
                    <a:pt x="22873" y="4388"/>
                  </a:lnTo>
                  <a:lnTo>
                    <a:pt x="27993" y="10438"/>
                  </a:lnTo>
                  <a:lnTo>
                    <a:pt x="34300" y="16013"/>
                  </a:lnTo>
                  <a:lnTo>
                    <a:pt x="40487" y="18978"/>
                  </a:lnTo>
                </a:path>
              </a:pathLst>
            </a:custGeom>
            <a:ln w="4048">
              <a:solidFill>
                <a:srgbClr val="000000"/>
              </a:solidFill>
            </a:ln>
          </p:spPr>
          <p:txBody>
            <a:bodyPr wrap="square" lIns="0" tIns="0" rIns="0" bIns="0" rtlCol="0"/>
            <a:lstStyle/>
            <a:p>
              <a:endParaRPr/>
            </a:p>
          </p:txBody>
        </p:sp>
      </p:grpSp>
      <p:pic>
        <p:nvPicPr>
          <p:cNvPr id="48" name="object 48"/>
          <p:cNvPicPr/>
          <p:nvPr/>
        </p:nvPicPr>
        <p:blipFill>
          <a:blip r:embed="rId4" cstate="print"/>
          <a:stretch>
            <a:fillRect/>
          </a:stretch>
        </p:blipFill>
        <p:spPr>
          <a:xfrm>
            <a:off x="3144583" y="186321"/>
            <a:ext cx="63233" cy="63233"/>
          </a:xfrm>
          <a:prstGeom prst="rect">
            <a:avLst/>
          </a:prstGeom>
        </p:spPr>
      </p:pic>
      <p:sp>
        <p:nvSpPr>
          <p:cNvPr id="49" name="object 49"/>
          <p:cNvSpPr txBox="1">
            <a:spLocks noGrp="1"/>
          </p:cNvSpPr>
          <p:nvPr>
            <p:ph type="title"/>
          </p:nvPr>
        </p:nvSpPr>
        <p:spPr>
          <a:xfrm>
            <a:off x="3264395" y="100849"/>
            <a:ext cx="2268220" cy="535940"/>
          </a:xfrm>
          <a:prstGeom prst="rect">
            <a:avLst/>
          </a:prstGeom>
        </p:spPr>
        <p:txBody>
          <a:bodyPr vert="horz" wrap="square" lIns="0" tIns="6985" rIns="0" bIns="0" rtlCol="0">
            <a:spAutoFit/>
          </a:bodyPr>
          <a:lstStyle/>
          <a:p>
            <a:pPr marL="12700" marR="5080" algn="just">
              <a:lnSpc>
                <a:spcPct val="102600"/>
              </a:lnSpc>
              <a:spcBef>
                <a:spcPts val="55"/>
              </a:spcBef>
            </a:pPr>
            <a:r>
              <a:rPr spc="15" dirty="0"/>
              <a:t>Suppose </a:t>
            </a:r>
            <a:r>
              <a:rPr spc="-50" dirty="0"/>
              <a:t>we </a:t>
            </a:r>
            <a:r>
              <a:rPr spc="-5" dirty="0"/>
              <a:t>are </a:t>
            </a:r>
            <a:r>
              <a:rPr spc="35" dirty="0"/>
              <a:t>tracking </a:t>
            </a:r>
            <a:r>
              <a:rPr spc="5" dirty="0"/>
              <a:t>the </a:t>
            </a:r>
            <a:r>
              <a:rPr spc="20" dirty="0"/>
              <a:t>position </a:t>
            </a:r>
            <a:r>
              <a:rPr spc="25" dirty="0"/>
              <a:t> </a:t>
            </a:r>
            <a:r>
              <a:rPr spc="-20" dirty="0"/>
              <a:t>of </a:t>
            </a:r>
            <a:r>
              <a:rPr spc="20" dirty="0"/>
              <a:t>an </a:t>
            </a:r>
            <a:r>
              <a:rPr dirty="0"/>
              <a:t>aeroplane </a:t>
            </a:r>
            <a:r>
              <a:rPr spc="25" dirty="0"/>
              <a:t>using </a:t>
            </a:r>
            <a:r>
              <a:rPr spc="15" dirty="0"/>
              <a:t>a </a:t>
            </a:r>
            <a:r>
              <a:rPr spc="5" dirty="0"/>
              <a:t>laser </a:t>
            </a:r>
            <a:r>
              <a:rPr spc="-5" dirty="0"/>
              <a:t>sensor </a:t>
            </a:r>
            <a:r>
              <a:rPr spc="35" dirty="0"/>
              <a:t>at </a:t>
            </a:r>
            <a:r>
              <a:rPr spc="-235" dirty="0"/>
              <a:t> </a:t>
            </a:r>
            <a:r>
              <a:rPr spc="5" dirty="0"/>
              <a:t>discrete</a:t>
            </a:r>
            <a:r>
              <a:rPr spc="110" dirty="0"/>
              <a:t> </a:t>
            </a:r>
            <a:r>
              <a:rPr spc="15" dirty="0"/>
              <a:t>time</a:t>
            </a:r>
            <a:r>
              <a:rPr spc="114" dirty="0"/>
              <a:t> </a:t>
            </a:r>
            <a:r>
              <a:rPr spc="15" dirty="0"/>
              <a:t>intervals</a:t>
            </a:r>
          </a:p>
        </p:txBody>
      </p:sp>
      <p:pic>
        <p:nvPicPr>
          <p:cNvPr id="50" name="object 50"/>
          <p:cNvPicPr/>
          <p:nvPr/>
        </p:nvPicPr>
        <p:blipFill>
          <a:blip r:embed="rId4" cstate="print"/>
          <a:stretch>
            <a:fillRect/>
          </a:stretch>
        </p:blipFill>
        <p:spPr>
          <a:xfrm>
            <a:off x="3144583" y="740511"/>
            <a:ext cx="63233" cy="63233"/>
          </a:xfrm>
          <a:prstGeom prst="rect">
            <a:avLst/>
          </a:prstGeom>
        </p:spPr>
      </p:pic>
      <p:sp>
        <p:nvSpPr>
          <p:cNvPr id="51" name="object 51"/>
          <p:cNvSpPr txBox="1"/>
          <p:nvPr/>
        </p:nvSpPr>
        <p:spPr>
          <a:xfrm>
            <a:off x="3264395" y="611248"/>
            <a:ext cx="2268855" cy="1344295"/>
          </a:xfrm>
          <a:prstGeom prst="rect">
            <a:avLst/>
          </a:prstGeom>
        </p:spPr>
        <p:txBody>
          <a:bodyPr vert="horz" wrap="square" lIns="0" tIns="55244" rIns="0" bIns="0" rtlCol="0">
            <a:spAutoFit/>
          </a:bodyPr>
          <a:lstStyle/>
          <a:p>
            <a:pPr marL="12700" algn="just">
              <a:lnSpc>
                <a:spcPct val="100000"/>
              </a:lnSpc>
              <a:spcBef>
                <a:spcPts val="434"/>
              </a:spcBef>
            </a:pPr>
            <a:r>
              <a:rPr sz="1100" spc="10" dirty="0">
                <a:latin typeface="Calibri"/>
                <a:cs typeface="Calibri"/>
              </a:rPr>
              <a:t>Now</a:t>
            </a:r>
            <a:r>
              <a:rPr sz="1100" spc="105" dirty="0">
                <a:latin typeface="Calibri"/>
                <a:cs typeface="Calibri"/>
              </a:rPr>
              <a:t> </a:t>
            </a:r>
            <a:r>
              <a:rPr sz="1100" dirty="0">
                <a:latin typeface="Calibri"/>
                <a:cs typeface="Calibri"/>
              </a:rPr>
              <a:t>suppose</a:t>
            </a:r>
            <a:r>
              <a:rPr sz="1100" spc="110" dirty="0">
                <a:latin typeface="Calibri"/>
                <a:cs typeface="Calibri"/>
              </a:rPr>
              <a:t> </a:t>
            </a:r>
            <a:r>
              <a:rPr sz="1100" spc="10" dirty="0">
                <a:latin typeface="Calibri"/>
                <a:cs typeface="Calibri"/>
              </a:rPr>
              <a:t>our</a:t>
            </a:r>
            <a:r>
              <a:rPr sz="1100" spc="100" dirty="0">
                <a:latin typeface="Calibri"/>
                <a:cs typeface="Calibri"/>
              </a:rPr>
              <a:t> </a:t>
            </a:r>
            <a:r>
              <a:rPr sz="1100" spc="-5" dirty="0">
                <a:latin typeface="Calibri"/>
                <a:cs typeface="Calibri"/>
              </a:rPr>
              <a:t>sensor</a:t>
            </a:r>
            <a:r>
              <a:rPr sz="1100" spc="110" dirty="0">
                <a:latin typeface="Calibri"/>
                <a:cs typeface="Calibri"/>
              </a:rPr>
              <a:t> </a:t>
            </a:r>
            <a:r>
              <a:rPr sz="1100" spc="20" dirty="0">
                <a:latin typeface="Calibri"/>
                <a:cs typeface="Calibri"/>
              </a:rPr>
              <a:t>is</a:t>
            </a:r>
            <a:r>
              <a:rPr sz="1100" spc="105" dirty="0">
                <a:latin typeface="Calibri"/>
                <a:cs typeface="Calibri"/>
              </a:rPr>
              <a:t> </a:t>
            </a:r>
            <a:r>
              <a:rPr sz="1100" spc="20" dirty="0">
                <a:latin typeface="Calibri"/>
                <a:cs typeface="Calibri"/>
              </a:rPr>
              <a:t>noisy</a:t>
            </a:r>
            <a:endParaRPr sz="1100">
              <a:latin typeface="Calibri"/>
              <a:cs typeface="Calibri"/>
            </a:endParaRPr>
          </a:p>
          <a:p>
            <a:pPr marL="12700" marR="5080" algn="just">
              <a:lnSpc>
                <a:spcPct val="102600"/>
              </a:lnSpc>
              <a:spcBef>
                <a:spcPts val="300"/>
              </a:spcBef>
            </a:pPr>
            <a:r>
              <a:rPr sz="1100" spc="60" dirty="0">
                <a:latin typeface="Calibri"/>
                <a:cs typeface="Calibri"/>
              </a:rPr>
              <a:t>To </a:t>
            </a:r>
            <a:r>
              <a:rPr sz="1100" spc="20" dirty="0">
                <a:latin typeface="Calibri"/>
                <a:cs typeface="Calibri"/>
              </a:rPr>
              <a:t>obtain</a:t>
            </a:r>
            <a:r>
              <a:rPr sz="1100" spc="25" dirty="0">
                <a:latin typeface="Calibri"/>
                <a:cs typeface="Calibri"/>
              </a:rPr>
              <a:t> </a:t>
            </a:r>
            <a:r>
              <a:rPr sz="1100" spc="15" dirty="0">
                <a:latin typeface="Calibri"/>
                <a:cs typeface="Calibri"/>
              </a:rPr>
              <a:t>a</a:t>
            </a:r>
            <a:r>
              <a:rPr sz="1100" spc="20" dirty="0">
                <a:latin typeface="Calibri"/>
                <a:cs typeface="Calibri"/>
              </a:rPr>
              <a:t> </a:t>
            </a:r>
            <a:r>
              <a:rPr sz="1100" spc="-5" dirty="0">
                <a:latin typeface="Calibri"/>
                <a:cs typeface="Calibri"/>
              </a:rPr>
              <a:t>less</a:t>
            </a:r>
            <a:r>
              <a:rPr sz="1100" dirty="0">
                <a:latin typeface="Calibri"/>
                <a:cs typeface="Calibri"/>
              </a:rPr>
              <a:t> </a:t>
            </a:r>
            <a:r>
              <a:rPr sz="1100" spc="20" dirty="0">
                <a:latin typeface="Calibri"/>
                <a:cs typeface="Calibri"/>
              </a:rPr>
              <a:t>noisy</a:t>
            </a:r>
            <a:r>
              <a:rPr sz="1100" spc="25" dirty="0">
                <a:latin typeface="Calibri"/>
                <a:cs typeface="Calibri"/>
              </a:rPr>
              <a:t> </a:t>
            </a:r>
            <a:r>
              <a:rPr sz="1100" spc="10" dirty="0">
                <a:latin typeface="Calibri"/>
                <a:cs typeface="Calibri"/>
              </a:rPr>
              <a:t>estimate</a:t>
            </a:r>
            <a:r>
              <a:rPr sz="1100" spc="15" dirty="0">
                <a:latin typeface="Calibri"/>
                <a:cs typeface="Calibri"/>
              </a:rPr>
              <a:t> </a:t>
            </a:r>
            <a:r>
              <a:rPr sz="1100" spc="-50" dirty="0">
                <a:latin typeface="Calibri"/>
                <a:cs typeface="Calibri"/>
              </a:rPr>
              <a:t>we </a:t>
            </a:r>
            <a:r>
              <a:rPr sz="1100" spc="-45" dirty="0">
                <a:latin typeface="Calibri"/>
                <a:cs typeface="Calibri"/>
              </a:rPr>
              <a:t> </a:t>
            </a:r>
            <a:r>
              <a:rPr sz="1100" spc="5" dirty="0">
                <a:latin typeface="Calibri"/>
                <a:cs typeface="Calibri"/>
              </a:rPr>
              <a:t>would</a:t>
            </a:r>
            <a:r>
              <a:rPr sz="1100" spc="-15" dirty="0">
                <a:latin typeface="Calibri"/>
                <a:cs typeface="Calibri"/>
              </a:rPr>
              <a:t> </a:t>
            </a:r>
            <a:r>
              <a:rPr sz="1100" spc="20" dirty="0">
                <a:latin typeface="Calibri"/>
                <a:cs typeface="Calibri"/>
              </a:rPr>
              <a:t>like</a:t>
            </a:r>
            <a:r>
              <a:rPr sz="1100" spc="-5" dirty="0">
                <a:latin typeface="Calibri"/>
                <a:cs typeface="Calibri"/>
              </a:rPr>
              <a:t> </a:t>
            </a:r>
            <a:r>
              <a:rPr sz="1100" spc="10" dirty="0">
                <a:latin typeface="Calibri"/>
                <a:cs typeface="Calibri"/>
              </a:rPr>
              <a:t>to</a:t>
            </a:r>
            <a:r>
              <a:rPr sz="1100" spc="-10" dirty="0">
                <a:latin typeface="Calibri"/>
                <a:cs typeface="Calibri"/>
              </a:rPr>
              <a:t> </a:t>
            </a:r>
            <a:r>
              <a:rPr sz="1100" spc="-5" dirty="0">
                <a:latin typeface="Calibri"/>
                <a:cs typeface="Calibri"/>
              </a:rPr>
              <a:t>average </a:t>
            </a:r>
            <a:r>
              <a:rPr sz="1100" dirty="0">
                <a:latin typeface="Calibri"/>
                <a:cs typeface="Calibri"/>
              </a:rPr>
              <a:t>several</a:t>
            </a:r>
            <a:r>
              <a:rPr sz="1100" spc="-5" dirty="0">
                <a:latin typeface="Calibri"/>
                <a:cs typeface="Calibri"/>
              </a:rPr>
              <a:t> </a:t>
            </a:r>
            <a:r>
              <a:rPr sz="1100" dirty="0">
                <a:latin typeface="Calibri"/>
                <a:cs typeface="Calibri"/>
              </a:rPr>
              <a:t>measure- </a:t>
            </a:r>
            <a:r>
              <a:rPr sz="1100" spc="-240" dirty="0">
                <a:latin typeface="Calibri"/>
                <a:cs typeface="Calibri"/>
              </a:rPr>
              <a:t> </a:t>
            </a:r>
            <a:r>
              <a:rPr sz="1100" dirty="0">
                <a:latin typeface="Calibri"/>
                <a:cs typeface="Calibri"/>
              </a:rPr>
              <a:t>ments</a:t>
            </a:r>
            <a:endParaRPr sz="1100">
              <a:latin typeface="Calibri"/>
              <a:cs typeface="Calibri"/>
            </a:endParaRPr>
          </a:p>
          <a:p>
            <a:pPr marL="12700" marR="5080" algn="just">
              <a:lnSpc>
                <a:spcPct val="102600"/>
              </a:lnSpc>
              <a:spcBef>
                <a:spcPts val="300"/>
              </a:spcBef>
            </a:pPr>
            <a:r>
              <a:rPr sz="1100" dirty="0">
                <a:latin typeface="Calibri"/>
                <a:cs typeface="Calibri"/>
              </a:rPr>
              <a:t>More </a:t>
            </a:r>
            <a:r>
              <a:rPr sz="1100" spc="-5" dirty="0">
                <a:latin typeface="Calibri"/>
                <a:cs typeface="Calibri"/>
              </a:rPr>
              <a:t>recent </a:t>
            </a:r>
            <a:r>
              <a:rPr sz="1100" dirty="0">
                <a:latin typeface="Calibri"/>
                <a:cs typeface="Calibri"/>
              </a:rPr>
              <a:t>measurements </a:t>
            </a:r>
            <a:r>
              <a:rPr sz="1100" spc="-5" dirty="0">
                <a:latin typeface="Calibri"/>
                <a:cs typeface="Calibri"/>
              </a:rPr>
              <a:t>are </a:t>
            </a:r>
            <a:r>
              <a:rPr sz="1100" spc="-10" dirty="0">
                <a:latin typeface="Calibri"/>
                <a:cs typeface="Calibri"/>
              </a:rPr>
              <a:t>more </a:t>
            </a:r>
            <a:r>
              <a:rPr sz="1100" spc="-5" dirty="0">
                <a:latin typeface="Calibri"/>
                <a:cs typeface="Calibri"/>
              </a:rPr>
              <a:t> </a:t>
            </a:r>
            <a:r>
              <a:rPr sz="1100" spc="25" dirty="0">
                <a:latin typeface="Calibri"/>
                <a:cs typeface="Calibri"/>
              </a:rPr>
              <a:t>important </a:t>
            </a:r>
            <a:r>
              <a:rPr sz="1100" spc="-20" dirty="0">
                <a:latin typeface="Calibri"/>
                <a:cs typeface="Calibri"/>
              </a:rPr>
              <a:t>so </a:t>
            </a:r>
            <a:r>
              <a:rPr sz="1100" spc="-50" dirty="0">
                <a:latin typeface="Calibri"/>
                <a:cs typeface="Calibri"/>
              </a:rPr>
              <a:t>we </a:t>
            </a:r>
            <a:r>
              <a:rPr sz="1100" spc="5" dirty="0">
                <a:latin typeface="Calibri"/>
                <a:cs typeface="Calibri"/>
              </a:rPr>
              <a:t>would </a:t>
            </a:r>
            <a:r>
              <a:rPr sz="1100" spc="20" dirty="0">
                <a:latin typeface="Calibri"/>
                <a:cs typeface="Calibri"/>
              </a:rPr>
              <a:t>like </a:t>
            </a:r>
            <a:r>
              <a:rPr sz="1100" spc="10" dirty="0">
                <a:latin typeface="Calibri"/>
                <a:cs typeface="Calibri"/>
              </a:rPr>
              <a:t>to take </a:t>
            </a:r>
            <a:r>
              <a:rPr sz="1100" spc="15" dirty="0">
                <a:latin typeface="Calibri"/>
                <a:cs typeface="Calibri"/>
              </a:rPr>
              <a:t>a </a:t>
            </a:r>
            <a:r>
              <a:rPr sz="1100" spc="20" dirty="0">
                <a:latin typeface="Calibri"/>
                <a:cs typeface="Calibri"/>
              </a:rPr>
              <a:t> </a:t>
            </a:r>
            <a:r>
              <a:rPr sz="1100" spc="-5" dirty="0">
                <a:latin typeface="Calibri"/>
                <a:cs typeface="Calibri"/>
              </a:rPr>
              <a:t>weighted</a:t>
            </a:r>
            <a:r>
              <a:rPr sz="1100" spc="110" dirty="0">
                <a:latin typeface="Calibri"/>
                <a:cs typeface="Calibri"/>
              </a:rPr>
              <a:t> </a:t>
            </a:r>
            <a:r>
              <a:rPr sz="1100" spc="-5" dirty="0">
                <a:latin typeface="Calibri"/>
                <a:cs typeface="Calibri"/>
              </a:rPr>
              <a:t>average</a:t>
            </a:r>
            <a:endParaRPr sz="1100">
              <a:latin typeface="Calibri"/>
              <a:cs typeface="Calibri"/>
            </a:endParaRPr>
          </a:p>
        </p:txBody>
      </p:sp>
      <p:pic>
        <p:nvPicPr>
          <p:cNvPr id="52" name="object 52"/>
          <p:cNvPicPr/>
          <p:nvPr/>
        </p:nvPicPr>
        <p:blipFill>
          <a:blip r:embed="rId5" cstate="print"/>
          <a:stretch>
            <a:fillRect/>
          </a:stretch>
        </p:blipFill>
        <p:spPr>
          <a:xfrm>
            <a:off x="3144583" y="950544"/>
            <a:ext cx="63233" cy="63233"/>
          </a:xfrm>
          <a:prstGeom prst="rect">
            <a:avLst/>
          </a:prstGeom>
        </p:spPr>
      </p:pic>
      <p:pic>
        <p:nvPicPr>
          <p:cNvPr id="53" name="object 53"/>
          <p:cNvPicPr/>
          <p:nvPr/>
        </p:nvPicPr>
        <p:blipFill>
          <a:blip r:embed="rId4" cstate="print"/>
          <a:stretch>
            <a:fillRect/>
          </a:stretch>
        </p:blipFill>
        <p:spPr>
          <a:xfrm>
            <a:off x="3144583" y="1504721"/>
            <a:ext cx="63233" cy="63233"/>
          </a:xfrm>
          <a:prstGeom prst="rect">
            <a:avLst/>
          </a:prstGeom>
        </p:spPr>
      </p:pic>
      <p:sp>
        <p:nvSpPr>
          <p:cNvPr id="54" name="object 23">
            <a:extLst>
              <a:ext uri="{FF2B5EF4-FFF2-40B4-BE49-F238E27FC236}">
                <a16:creationId xmlns:a16="http://schemas.microsoft.com/office/drawing/2014/main" id="{01C88782-C78A-4AED-BD7B-53DE9522EC38}"/>
              </a:ext>
            </a:extLst>
          </p:cNvPr>
          <p:cNvSpPr txBox="1"/>
          <p:nvPr/>
        </p:nvSpPr>
        <p:spPr>
          <a:xfrm>
            <a:off x="586014" y="1148040"/>
            <a:ext cx="45719" cy="135293"/>
          </a:xfrm>
          <a:prstGeom prst="rect">
            <a:avLst/>
          </a:prstGeom>
        </p:spPr>
        <p:txBody>
          <a:bodyPr vert="horz" wrap="square" lIns="0" tIns="12065" rIns="0" bIns="0" rtlCol="0">
            <a:spAutoFit/>
          </a:bodyPr>
          <a:lstStyle/>
          <a:p>
            <a:pPr marL="12700">
              <a:lnSpc>
                <a:spcPct val="100000"/>
              </a:lnSpc>
              <a:spcBef>
                <a:spcPts val="95"/>
              </a:spcBef>
            </a:pPr>
            <a:r>
              <a:rPr sz="800" spc="15" dirty="0">
                <a:latin typeface="Calibri"/>
                <a:cs typeface="Calibri"/>
              </a:rPr>
              <a:t>6</a:t>
            </a:r>
            <a:endParaRPr sz="800" dirty="0">
              <a:latin typeface="Calibri"/>
              <a:cs typeface="Calibri"/>
            </a:endParaRP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82988" y="3017760"/>
            <a:ext cx="43180" cy="3048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3803370" y="301379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4" name="object 4"/>
          <p:cNvSpPr/>
          <p:nvPr/>
        </p:nvSpPr>
        <p:spPr>
          <a:xfrm>
            <a:off x="3981173" y="301379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grpSp>
        <p:nvGrpSpPr>
          <p:cNvPr id="5" name="object 5"/>
          <p:cNvGrpSpPr/>
          <p:nvPr/>
        </p:nvGrpSpPr>
        <p:grpSpPr>
          <a:xfrm>
            <a:off x="4086288" y="3004917"/>
            <a:ext cx="203200" cy="55880"/>
            <a:chOff x="4086288" y="3004917"/>
            <a:chExt cx="203200" cy="55880"/>
          </a:xfrm>
        </p:grpSpPr>
        <p:sp>
          <p:nvSpPr>
            <p:cNvPr id="6" name="object 6"/>
            <p:cNvSpPr/>
            <p:nvPr/>
          </p:nvSpPr>
          <p:spPr>
            <a:xfrm>
              <a:off x="4149457" y="300744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7" name="object 7"/>
            <p:cNvSpPr/>
            <p:nvPr/>
          </p:nvSpPr>
          <p:spPr>
            <a:xfrm>
              <a:off x="4086288"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grpSp>
      <p:grpSp>
        <p:nvGrpSpPr>
          <p:cNvPr id="8" name="object 8"/>
          <p:cNvGrpSpPr/>
          <p:nvPr/>
        </p:nvGrpSpPr>
        <p:grpSpPr>
          <a:xfrm>
            <a:off x="4369219" y="3003652"/>
            <a:ext cx="203200" cy="58419"/>
            <a:chOff x="4369219" y="3003652"/>
            <a:chExt cx="203200" cy="58419"/>
          </a:xfrm>
        </p:grpSpPr>
        <p:sp>
          <p:nvSpPr>
            <p:cNvPr id="9" name="object 9"/>
            <p:cNvSpPr/>
            <p:nvPr/>
          </p:nvSpPr>
          <p:spPr>
            <a:xfrm>
              <a:off x="4458120" y="302014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0" name="object 10"/>
            <p:cNvSpPr/>
            <p:nvPr/>
          </p:nvSpPr>
          <p:spPr>
            <a:xfrm>
              <a:off x="4369219"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1" name="object 11"/>
            <p:cNvSpPr/>
            <p:nvPr/>
          </p:nvSpPr>
          <p:spPr>
            <a:xfrm>
              <a:off x="4445420" y="300744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grpSp>
      <p:grpSp>
        <p:nvGrpSpPr>
          <p:cNvPr id="12" name="object 12"/>
          <p:cNvGrpSpPr/>
          <p:nvPr/>
        </p:nvGrpSpPr>
        <p:grpSpPr>
          <a:xfrm>
            <a:off x="4652137" y="3003652"/>
            <a:ext cx="203200" cy="58419"/>
            <a:chOff x="4652137" y="3003652"/>
            <a:chExt cx="203200" cy="58419"/>
          </a:xfrm>
        </p:grpSpPr>
        <p:sp>
          <p:nvSpPr>
            <p:cNvPr id="13" name="object 13"/>
            <p:cNvSpPr/>
            <p:nvPr/>
          </p:nvSpPr>
          <p:spPr>
            <a:xfrm>
              <a:off x="4728338" y="300744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14" name="object 14"/>
            <p:cNvSpPr/>
            <p:nvPr/>
          </p:nvSpPr>
          <p:spPr>
            <a:xfrm>
              <a:off x="4652137"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5" name="object 15"/>
            <p:cNvSpPr/>
            <p:nvPr/>
          </p:nvSpPr>
          <p:spPr>
            <a:xfrm>
              <a:off x="4728338" y="304554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grpSp>
      <p:sp>
        <p:nvSpPr>
          <p:cNvPr id="16" name="object 16"/>
          <p:cNvSpPr/>
          <p:nvPr/>
        </p:nvSpPr>
        <p:spPr>
          <a:xfrm>
            <a:off x="5011268" y="300744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grpSp>
        <p:nvGrpSpPr>
          <p:cNvPr id="17" name="object 17"/>
          <p:cNvGrpSpPr/>
          <p:nvPr/>
        </p:nvGrpSpPr>
        <p:grpSpPr>
          <a:xfrm>
            <a:off x="5200227" y="3004917"/>
            <a:ext cx="238760" cy="57150"/>
            <a:chOff x="5200227" y="3004917"/>
            <a:chExt cx="238760" cy="57150"/>
          </a:xfrm>
        </p:grpSpPr>
        <p:sp>
          <p:nvSpPr>
            <p:cNvPr id="18" name="object 18"/>
            <p:cNvSpPr/>
            <p:nvPr/>
          </p:nvSpPr>
          <p:spPr>
            <a:xfrm>
              <a:off x="5324679" y="3037928"/>
              <a:ext cx="20320" cy="20320"/>
            </a:xfrm>
            <a:custGeom>
              <a:avLst/>
              <a:gdLst/>
              <a:ahLst/>
              <a:cxnLst/>
              <a:rect l="l" t="t" r="r" b="b"/>
              <a:pathLst>
                <a:path w="20320" h="20319">
                  <a:moveTo>
                    <a:pt x="0" y="0"/>
                  </a:moveTo>
                  <a:lnTo>
                    <a:pt x="20320" y="20320"/>
                  </a:lnTo>
                </a:path>
              </a:pathLst>
            </a:custGeom>
            <a:ln w="7591">
              <a:solidFill>
                <a:srgbClr val="ADADE0"/>
              </a:solidFill>
            </a:ln>
          </p:spPr>
          <p:txBody>
            <a:bodyPr wrap="square" lIns="0" tIns="0" rIns="0" bIns="0" rtlCol="0"/>
            <a:lstStyle/>
            <a:p>
              <a:endParaRPr/>
            </a:p>
          </p:txBody>
        </p:sp>
        <p:sp>
          <p:nvSpPr>
            <p:cNvPr id="19" name="object 19"/>
            <p:cNvSpPr/>
            <p:nvPr/>
          </p:nvSpPr>
          <p:spPr>
            <a:xfrm>
              <a:off x="5297615" y="3011433"/>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0" name="object 20"/>
            <p:cNvSpPr/>
            <p:nvPr/>
          </p:nvSpPr>
          <p:spPr>
            <a:xfrm>
              <a:off x="5202758" y="300744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grpSp>
      <p:pic>
        <p:nvPicPr>
          <p:cNvPr id="21" name="object 21"/>
          <p:cNvPicPr/>
          <p:nvPr/>
        </p:nvPicPr>
        <p:blipFill>
          <a:blip r:embed="rId2" cstate="print"/>
          <a:stretch>
            <a:fillRect/>
          </a:stretch>
        </p:blipFill>
        <p:spPr>
          <a:xfrm>
            <a:off x="0" y="0"/>
            <a:ext cx="5759996" cy="48082"/>
          </a:xfrm>
          <a:prstGeom prst="rect">
            <a:avLst/>
          </a:prstGeom>
        </p:spPr>
      </p:pic>
      <p:sp>
        <p:nvSpPr>
          <p:cNvPr id="22" name="object 22"/>
          <p:cNvSpPr txBox="1"/>
          <p:nvPr/>
        </p:nvSpPr>
        <p:spPr>
          <a:xfrm>
            <a:off x="292239" y="466837"/>
            <a:ext cx="64769"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endParaRPr sz="800">
              <a:latin typeface="Calibri"/>
              <a:cs typeface="Calibri"/>
            </a:endParaRPr>
          </a:p>
        </p:txBody>
      </p:sp>
      <p:sp>
        <p:nvSpPr>
          <p:cNvPr id="23" name="object 23"/>
          <p:cNvSpPr txBox="1"/>
          <p:nvPr/>
        </p:nvSpPr>
        <p:spPr>
          <a:xfrm>
            <a:off x="595299" y="272870"/>
            <a:ext cx="79375"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Calibri"/>
                <a:cs typeface="Calibri"/>
              </a:rPr>
              <a:t>6</a:t>
            </a:r>
            <a:endParaRPr sz="800">
              <a:latin typeface="Calibri"/>
              <a:cs typeface="Calibri"/>
            </a:endParaRPr>
          </a:p>
        </p:txBody>
      </p:sp>
      <p:sp>
        <p:nvSpPr>
          <p:cNvPr id="24" name="object 24"/>
          <p:cNvSpPr txBox="1"/>
          <p:nvPr/>
        </p:nvSpPr>
        <p:spPr>
          <a:xfrm>
            <a:off x="576523" y="411790"/>
            <a:ext cx="226060" cy="191770"/>
          </a:xfrm>
          <a:prstGeom prst="rect">
            <a:avLst/>
          </a:prstGeom>
        </p:spPr>
        <p:txBody>
          <a:bodyPr vert="horz" wrap="square" lIns="0" tIns="11430" rIns="0" bIns="0" rtlCol="0">
            <a:spAutoFit/>
          </a:bodyPr>
          <a:lstStyle/>
          <a:p>
            <a:pPr marL="12700">
              <a:lnSpc>
                <a:spcPct val="100000"/>
              </a:lnSpc>
              <a:spcBef>
                <a:spcPts val="90"/>
              </a:spcBef>
            </a:pPr>
            <a:r>
              <a:rPr sz="1100" spc="919" dirty="0">
                <a:latin typeface="Lucida Sans Unicode"/>
                <a:cs typeface="Lucida Sans Unicode"/>
              </a:rPr>
              <a:t>Σ</a:t>
            </a:r>
            <a:endParaRPr sz="1100" dirty="0">
              <a:latin typeface="Lucida Sans Unicode"/>
              <a:cs typeface="Lucida Sans Unicode"/>
            </a:endParaRPr>
          </a:p>
        </p:txBody>
      </p:sp>
      <p:sp>
        <p:nvSpPr>
          <p:cNvPr id="25" name="object 25"/>
          <p:cNvSpPr txBox="1"/>
          <p:nvPr/>
        </p:nvSpPr>
        <p:spPr>
          <a:xfrm>
            <a:off x="227304" y="408735"/>
            <a:ext cx="622935" cy="191770"/>
          </a:xfrm>
          <a:prstGeom prst="rect">
            <a:avLst/>
          </a:prstGeom>
        </p:spPr>
        <p:txBody>
          <a:bodyPr vert="horz" wrap="square" lIns="0" tIns="11430" rIns="0" bIns="0" rtlCol="0">
            <a:spAutoFit/>
          </a:bodyPr>
          <a:lstStyle/>
          <a:p>
            <a:pPr marL="12700">
              <a:lnSpc>
                <a:spcPct val="100000"/>
              </a:lnSpc>
              <a:spcBef>
                <a:spcPts val="90"/>
              </a:spcBef>
              <a:tabLst>
                <a:tab pos="530225" algn="l"/>
              </a:tabLst>
            </a:pPr>
            <a:r>
              <a:rPr sz="1100" i="1" spc="80" dirty="0">
                <a:latin typeface="Calibri"/>
                <a:cs typeface="Calibri"/>
              </a:rPr>
              <a:t>s  </a:t>
            </a:r>
            <a:r>
              <a:rPr sz="1100" i="1" spc="-90" dirty="0">
                <a:latin typeface="Calibri"/>
                <a:cs typeface="Calibri"/>
              </a:rPr>
              <a:t> </a:t>
            </a:r>
            <a:r>
              <a:rPr sz="1100" spc="295" dirty="0">
                <a:latin typeface="Calibri"/>
                <a:cs typeface="Calibri"/>
              </a:rPr>
              <a:t>=</a:t>
            </a:r>
            <a:r>
              <a:rPr sz="1100" dirty="0">
                <a:latin typeface="Calibri"/>
                <a:cs typeface="Calibri"/>
              </a:rPr>
              <a:t>	</a:t>
            </a:r>
            <a:r>
              <a:rPr sz="1100" i="1" spc="145" dirty="0">
                <a:latin typeface="Calibri"/>
                <a:cs typeface="Calibri"/>
              </a:rPr>
              <a:t>x</a:t>
            </a:r>
            <a:endParaRPr sz="1100">
              <a:latin typeface="Calibri"/>
              <a:cs typeface="Calibri"/>
            </a:endParaRPr>
          </a:p>
        </p:txBody>
      </p:sp>
      <p:sp>
        <p:nvSpPr>
          <p:cNvPr id="26" name="object 26"/>
          <p:cNvSpPr txBox="1"/>
          <p:nvPr/>
        </p:nvSpPr>
        <p:spPr>
          <a:xfrm>
            <a:off x="524916" y="610576"/>
            <a:ext cx="220345"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a</a:t>
            </a:r>
            <a:r>
              <a:rPr sz="800" spc="135" dirty="0">
                <a:latin typeface="Calibri"/>
                <a:cs typeface="Calibri"/>
              </a:rPr>
              <a:t>=0</a:t>
            </a:r>
            <a:endParaRPr sz="800">
              <a:latin typeface="Calibri"/>
              <a:cs typeface="Calibri"/>
            </a:endParaRPr>
          </a:p>
        </p:txBody>
      </p:sp>
      <p:sp>
        <p:nvSpPr>
          <p:cNvPr id="27" name="object 27"/>
          <p:cNvSpPr txBox="1"/>
          <p:nvPr/>
        </p:nvSpPr>
        <p:spPr>
          <a:xfrm>
            <a:off x="1010462" y="408735"/>
            <a:ext cx="124460"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Calibri"/>
                <a:cs typeface="Calibri"/>
              </a:rPr>
              <a:t>w</a:t>
            </a:r>
            <a:endParaRPr sz="1100">
              <a:latin typeface="Calibri"/>
              <a:cs typeface="Calibri"/>
            </a:endParaRPr>
          </a:p>
        </p:txBody>
      </p:sp>
      <p:sp>
        <p:nvSpPr>
          <p:cNvPr id="28" name="object 28"/>
          <p:cNvSpPr txBox="1"/>
          <p:nvPr/>
        </p:nvSpPr>
        <p:spPr>
          <a:xfrm>
            <a:off x="824522" y="466837"/>
            <a:ext cx="451484"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r>
              <a:rPr sz="800" spc="215" dirty="0">
                <a:latin typeface="Cambria"/>
                <a:cs typeface="Cambria"/>
              </a:rPr>
              <a:t>−</a:t>
            </a:r>
            <a:r>
              <a:rPr sz="800" i="1" spc="35" dirty="0">
                <a:latin typeface="Calibri"/>
                <a:cs typeface="Calibri"/>
              </a:rPr>
              <a:t>a    </a:t>
            </a:r>
            <a:r>
              <a:rPr sz="800" i="1" spc="-75" dirty="0">
                <a:latin typeface="Calibri"/>
                <a:cs typeface="Calibri"/>
              </a:rPr>
              <a:t> </a:t>
            </a:r>
            <a:r>
              <a:rPr sz="800" spc="215" dirty="0">
                <a:latin typeface="Cambria"/>
                <a:cs typeface="Cambria"/>
              </a:rPr>
              <a:t>−</a:t>
            </a:r>
            <a:r>
              <a:rPr sz="800" i="1" spc="35" dirty="0">
                <a:latin typeface="Calibri"/>
                <a:cs typeface="Calibri"/>
              </a:rPr>
              <a:t>a</a:t>
            </a:r>
            <a:endParaRPr sz="800">
              <a:latin typeface="Calibri"/>
              <a:cs typeface="Calibri"/>
            </a:endParaRPr>
          </a:p>
        </p:txBody>
      </p:sp>
      <p:sp>
        <p:nvSpPr>
          <p:cNvPr id="29" name="object 29"/>
          <p:cNvSpPr txBox="1"/>
          <p:nvPr/>
        </p:nvSpPr>
        <p:spPr>
          <a:xfrm>
            <a:off x="378191" y="1306800"/>
            <a:ext cx="1540510" cy="142240"/>
          </a:xfrm>
          <a:prstGeom prst="rect">
            <a:avLst/>
          </a:prstGeom>
        </p:spPr>
        <p:txBody>
          <a:bodyPr vert="horz" wrap="square" lIns="0" tIns="13970" rIns="0" bIns="0" rtlCol="0">
            <a:spAutoFit/>
          </a:bodyPr>
          <a:lstStyle/>
          <a:p>
            <a:pPr marL="38100">
              <a:lnSpc>
                <a:spcPct val="100000"/>
              </a:lnSpc>
              <a:spcBef>
                <a:spcPts val="110"/>
              </a:spcBef>
            </a:pPr>
            <a:r>
              <a:rPr sz="1125" i="1" spc="89" baseline="7407" dirty="0">
                <a:latin typeface="Calibri"/>
                <a:cs typeface="Calibri"/>
              </a:rPr>
              <a:t>w</a:t>
            </a:r>
            <a:r>
              <a:rPr sz="550" spc="60" dirty="0">
                <a:latin typeface="Cambria"/>
                <a:cs typeface="Cambria"/>
              </a:rPr>
              <a:t>−</a:t>
            </a:r>
            <a:r>
              <a:rPr sz="550" spc="60" dirty="0">
                <a:latin typeface="Calibri"/>
                <a:cs typeface="Calibri"/>
              </a:rPr>
              <a:t>6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5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4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3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2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1 </a:t>
            </a:r>
            <a:r>
              <a:rPr sz="550" spc="155" dirty="0">
                <a:latin typeface="Calibri"/>
                <a:cs typeface="Calibri"/>
              </a:rPr>
              <a:t> </a:t>
            </a:r>
            <a:r>
              <a:rPr sz="1125" i="1" spc="15" baseline="7407" dirty="0">
                <a:latin typeface="Calibri"/>
                <a:cs typeface="Calibri"/>
              </a:rPr>
              <a:t>w</a:t>
            </a:r>
            <a:r>
              <a:rPr sz="550" spc="10" dirty="0">
                <a:latin typeface="Calibri"/>
                <a:cs typeface="Calibri"/>
              </a:rPr>
              <a:t>0</a:t>
            </a:r>
            <a:endParaRPr sz="550">
              <a:latin typeface="Calibri"/>
              <a:cs typeface="Calibri"/>
            </a:endParaRPr>
          </a:p>
        </p:txBody>
      </p:sp>
      <p:graphicFrame>
        <p:nvGraphicFramePr>
          <p:cNvPr id="30" name="object 30"/>
          <p:cNvGraphicFramePr>
            <a:graphicFrameLocks noGrp="1"/>
          </p:cNvGraphicFramePr>
          <p:nvPr/>
        </p:nvGraphicFramePr>
        <p:xfrm>
          <a:off x="387576" y="1456056"/>
          <a:ext cx="15824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tblGrid>
              <a:tr h="180569">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229"/>
                        </a:spcBef>
                      </a:pPr>
                      <a:r>
                        <a:rPr sz="750" spc="5" dirty="0">
                          <a:latin typeface="Calibri"/>
                          <a:cs typeface="Calibri"/>
                        </a:rPr>
                        <a:t>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229"/>
                        </a:spcBef>
                      </a:pPr>
                      <a:r>
                        <a:rPr sz="750" spc="5" dirty="0">
                          <a:latin typeface="Calibri"/>
                          <a:cs typeface="Calibri"/>
                        </a:rPr>
                        <a:t>0.5</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1" name="object 31"/>
          <p:cNvSpPr txBox="1"/>
          <p:nvPr/>
        </p:nvSpPr>
        <p:spPr>
          <a:xfrm>
            <a:off x="252483" y="1472835"/>
            <a:ext cx="125095" cy="864235"/>
          </a:xfrm>
          <a:prstGeom prst="rect">
            <a:avLst/>
          </a:prstGeom>
        </p:spPr>
        <p:txBody>
          <a:bodyPr vert="horz" wrap="square" lIns="0" tIns="13970" rIns="0" bIns="0" rtlCol="0">
            <a:spAutoFit/>
          </a:bodyPr>
          <a:lstStyle/>
          <a:p>
            <a:pPr marL="12700">
              <a:lnSpc>
                <a:spcPct val="100000"/>
              </a:lnSpc>
              <a:spcBef>
                <a:spcPts val="110"/>
              </a:spcBef>
            </a:pPr>
            <a:r>
              <a:rPr sz="750" spc="114" dirty="0">
                <a:latin typeface="Calibri"/>
                <a:cs typeface="Calibri"/>
              </a:rPr>
              <a:t>W</a:t>
            </a:r>
            <a:endParaRPr sz="750">
              <a:latin typeface="Calibri"/>
              <a:cs typeface="Calibri"/>
            </a:endParaRPr>
          </a:p>
          <a:p>
            <a:pPr marL="12700" marR="31750">
              <a:lnSpc>
                <a:spcPct val="316000"/>
              </a:lnSpc>
            </a:pPr>
            <a:r>
              <a:rPr sz="750" spc="110" dirty="0">
                <a:latin typeface="Calibri"/>
                <a:cs typeface="Calibri"/>
              </a:rPr>
              <a:t>X  </a:t>
            </a:r>
            <a:r>
              <a:rPr sz="750" spc="75" dirty="0">
                <a:latin typeface="Calibri"/>
                <a:cs typeface="Calibri"/>
              </a:rPr>
              <a:t>S</a:t>
            </a:r>
            <a:endParaRPr sz="750">
              <a:latin typeface="Calibri"/>
              <a:cs typeface="Calibri"/>
            </a:endParaRPr>
          </a:p>
        </p:txBody>
      </p:sp>
      <p:graphicFrame>
        <p:nvGraphicFramePr>
          <p:cNvPr id="32" name="object 32"/>
          <p:cNvGraphicFramePr>
            <a:graphicFrameLocks noGrp="1"/>
          </p:cNvGraphicFramePr>
          <p:nvPr/>
        </p:nvGraphicFramePr>
        <p:xfrm>
          <a:off x="387576" y="1817195"/>
          <a:ext cx="27127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gridCol w="226060">
                  <a:extLst>
                    <a:ext uri="{9D8B030D-6E8A-4147-A177-3AD203B41FA5}">
                      <a16:colId xmlns:a16="http://schemas.microsoft.com/office/drawing/2014/main" val="20007"/>
                    </a:ext>
                  </a:extLst>
                </a:gridCol>
                <a:gridCol w="226060">
                  <a:extLst>
                    <a:ext uri="{9D8B030D-6E8A-4147-A177-3AD203B41FA5}">
                      <a16:colId xmlns:a16="http://schemas.microsoft.com/office/drawing/2014/main" val="20008"/>
                    </a:ext>
                  </a:extLst>
                </a:gridCol>
                <a:gridCol w="226060">
                  <a:extLst>
                    <a:ext uri="{9D8B030D-6E8A-4147-A177-3AD203B41FA5}">
                      <a16:colId xmlns:a16="http://schemas.microsoft.com/office/drawing/2014/main" val="20009"/>
                    </a:ext>
                  </a:extLst>
                </a:gridCol>
                <a:gridCol w="226060">
                  <a:extLst>
                    <a:ext uri="{9D8B030D-6E8A-4147-A177-3AD203B41FA5}">
                      <a16:colId xmlns:a16="http://schemas.microsoft.com/office/drawing/2014/main" val="20010"/>
                    </a:ext>
                  </a:extLst>
                </a:gridCol>
                <a:gridCol w="226060">
                  <a:extLst>
                    <a:ext uri="{9D8B030D-6E8A-4147-A177-3AD203B41FA5}">
                      <a16:colId xmlns:a16="http://schemas.microsoft.com/office/drawing/2014/main" val="20011"/>
                    </a:ext>
                  </a:extLst>
                </a:gridCol>
              </a:tblGrid>
              <a:tr h="180569">
                <a:tc>
                  <a:txBody>
                    <a:bodyPr/>
                    <a:lstStyle/>
                    <a:p>
                      <a:pPr marL="26670">
                        <a:lnSpc>
                          <a:spcPct val="100000"/>
                        </a:lnSpc>
                        <a:spcBef>
                          <a:spcPts val="229"/>
                        </a:spcBef>
                      </a:pPr>
                      <a:r>
                        <a:rPr sz="750" spc="5" dirty="0">
                          <a:latin typeface="Calibri"/>
                          <a:cs typeface="Calibri"/>
                        </a:rPr>
                        <a:t>1.00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1.90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2.50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33" name="object 33"/>
          <p:cNvGraphicFramePr>
            <a:graphicFrameLocks noGrp="1"/>
          </p:cNvGraphicFramePr>
          <p:nvPr/>
        </p:nvGraphicFramePr>
        <p:xfrm>
          <a:off x="1744867" y="2178325"/>
          <a:ext cx="1356357"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tblGrid>
              <a:tr h="180569">
                <a:tc>
                  <a:txBody>
                    <a:bodyPr/>
                    <a:lstStyle/>
                    <a:p>
                      <a:pPr marL="26670">
                        <a:lnSpc>
                          <a:spcPct val="100000"/>
                        </a:lnSpc>
                        <a:spcBef>
                          <a:spcPts val="229"/>
                        </a:spcBef>
                      </a:pPr>
                      <a:r>
                        <a:rPr sz="750" spc="5" dirty="0">
                          <a:solidFill>
                            <a:srgbClr val="333333"/>
                          </a:solidFill>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4" name="object 34"/>
          <p:cNvSpPr txBox="1"/>
          <p:nvPr/>
        </p:nvSpPr>
        <p:spPr>
          <a:xfrm>
            <a:off x="201904" y="2608104"/>
            <a:ext cx="3420110" cy="162560"/>
          </a:xfrm>
          <a:prstGeom prst="rect">
            <a:avLst/>
          </a:prstGeom>
        </p:spPr>
        <p:txBody>
          <a:bodyPr vert="horz" wrap="square" lIns="0" tIns="12065" rIns="0" bIns="0" rtlCol="0">
            <a:spAutoFit/>
          </a:bodyPr>
          <a:lstStyle/>
          <a:p>
            <a:pPr marL="38100">
              <a:lnSpc>
                <a:spcPct val="100000"/>
              </a:lnSpc>
              <a:spcBef>
                <a:spcPts val="95"/>
              </a:spcBef>
            </a:pPr>
            <a:r>
              <a:rPr sz="1350" i="1" spc="97" baseline="6172" dirty="0">
                <a:latin typeface="Calibri"/>
                <a:cs typeface="Calibri"/>
              </a:rPr>
              <a:t>s</a:t>
            </a:r>
            <a:r>
              <a:rPr sz="600" spc="65" dirty="0">
                <a:latin typeface="Calibri"/>
                <a:cs typeface="Calibri"/>
              </a:rPr>
              <a:t>6</a:t>
            </a:r>
            <a:r>
              <a:rPr sz="600" spc="165" dirty="0">
                <a:latin typeface="Calibri"/>
                <a:cs typeface="Calibri"/>
              </a:rPr>
              <a:t> </a:t>
            </a:r>
            <a:r>
              <a:rPr sz="1350" spc="397" baseline="6172" dirty="0">
                <a:latin typeface="Calibri"/>
                <a:cs typeface="Calibri"/>
              </a:rPr>
              <a:t>=</a:t>
            </a:r>
            <a:r>
              <a:rPr sz="1350" spc="82" baseline="6172" dirty="0">
                <a:latin typeface="Calibri"/>
                <a:cs typeface="Calibri"/>
              </a:rPr>
              <a:t> </a:t>
            </a:r>
            <a:r>
              <a:rPr sz="1350" i="1" spc="112" baseline="6172" dirty="0">
                <a:latin typeface="Calibri"/>
                <a:cs typeface="Calibri"/>
              </a:rPr>
              <a:t>x</a:t>
            </a:r>
            <a:r>
              <a:rPr sz="600" spc="75" dirty="0">
                <a:latin typeface="Calibri"/>
                <a:cs typeface="Calibri"/>
              </a:rPr>
              <a:t>6</a:t>
            </a:r>
            <a:r>
              <a:rPr sz="1350" i="1" spc="112" baseline="6172" dirty="0">
                <a:latin typeface="Calibri"/>
                <a:cs typeface="Calibri"/>
              </a:rPr>
              <a:t>w</a:t>
            </a:r>
            <a:r>
              <a:rPr sz="600" spc="75" dirty="0">
                <a:latin typeface="Calibri"/>
                <a:cs typeface="Calibri"/>
              </a:rPr>
              <a:t>0</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5</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1</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4</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2</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3</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3</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2</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4</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1</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5</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0</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6</a:t>
            </a:r>
            <a:endParaRPr sz="600">
              <a:latin typeface="Calibri"/>
              <a:cs typeface="Calibri"/>
            </a:endParaRPr>
          </a:p>
        </p:txBody>
      </p:sp>
      <p:pic>
        <p:nvPicPr>
          <p:cNvPr id="35" name="object 35"/>
          <p:cNvPicPr/>
          <p:nvPr/>
        </p:nvPicPr>
        <p:blipFill>
          <a:blip r:embed="rId3" cstate="print"/>
          <a:stretch>
            <a:fillRect/>
          </a:stretch>
        </p:blipFill>
        <p:spPr>
          <a:xfrm>
            <a:off x="3144583" y="215938"/>
            <a:ext cx="63233" cy="63233"/>
          </a:xfrm>
          <a:prstGeom prst="rect">
            <a:avLst/>
          </a:prstGeom>
        </p:spPr>
      </p:pic>
      <p:sp>
        <p:nvSpPr>
          <p:cNvPr id="36" name="object 36"/>
          <p:cNvSpPr txBox="1">
            <a:spLocks noGrp="1"/>
          </p:cNvSpPr>
          <p:nvPr>
            <p:ph type="title"/>
          </p:nvPr>
        </p:nvSpPr>
        <p:spPr>
          <a:prstGeom prst="rect">
            <a:avLst/>
          </a:prstGeom>
        </p:spPr>
        <p:txBody>
          <a:bodyPr vert="horz" wrap="square" lIns="0" tIns="53689" rIns="0" bIns="0" rtlCol="0">
            <a:spAutoFit/>
          </a:bodyPr>
          <a:lstStyle/>
          <a:p>
            <a:pPr marL="12700" marR="5080">
              <a:lnSpc>
                <a:spcPct val="100000"/>
              </a:lnSpc>
              <a:spcBef>
                <a:spcPts val="95"/>
              </a:spcBef>
            </a:pPr>
            <a:r>
              <a:rPr sz="1000" spc="65" dirty="0"/>
              <a:t>In</a:t>
            </a:r>
            <a:r>
              <a:rPr sz="1000" spc="245" dirty="0"/>
              <a:t> </a:t>
            </a:r>
            <a:r>
              <a:rPr sz="1000" spc="20" dirty="0"/>
              <a:t>practice,</a:t>
            </a:r>
            <a:r>
              <a:rPr sz="1000" spc="45" dirty="0"/>
              <a:t> </a:t>
            </a:r>
            <a:r>
              <a:rPr sz="1000" spc="-45" dirty="0"/>
              <a:t>we</a:t>
            </a:r>
            <a:r>
              <a:rPr sz="1000" spc="70" dirty="0"/>
              <a:t> </a:t>
            </a:r>
            <a:r>
              <a:rPr sz="1000" spc="5" dirty="0"/>
              <a:t>would</a:t>
            </a:r>
            <a:r>
              <a:rPr sz="1000" spc="20" dirty="0"/>
              <a:t> </a:t>
            </a:r>
            <a:r>
              <a:rPr sz="1000" spc="25" dirty="0"/>
              <a:t>only</a:t>
            </a:r>
            <a:r>
              <a:rPr sz="1000" spc="250" dirty="0"/>
              <a:t> </a:t>
            </a:r>
            <a:r>
              <a:rPr sz="1000" spc="20" dirty="0"/>
              <a:t>sum</a:t>
            </a:r>
            <a:r>
              <a:rPr sz="1000" spc="250" dirty="0"/>
              <a:t> </a:t>
            </a:r>
            <a:r>
              <a:rPr sz="1000" spc="-10" dirty="0"/>
              <a:t>over</a:t>
            </a:r>
            <a:r>
              <a:rPr sz="1000" spc="35" dirty="0"/>
              <a:t> </a:t>
            </a:r>
            <a:r>
              <a:rPr sz="1000" spc="15" dirty="0"/>
              <a:t>a </a:t>
            </a:r>
            <a:r>
              <a:rPr sz="1000" spc="-215" dirty="0"/>
              <a:t> </a:t>
            </a:r>
            <a:r>
              <a:rPr sz="1000" spc="25" dirty="0"/>
              <a:t>small</a:t>
            </a:r>
            <a:r>
              <a:rPr sz="1000" spc="100" dirty="0"/>
              <a:t> </a:t>
            </a:r>
            <a:r>
              <a:rPr sz="1000" spc="5" dirty="0"/>
              <a:t>window</a:t>
            </a:r>
            <a:endParaRPr sz="1000"/>
          </a:p>
        </p:txBody>
      </p:sp>
      <p:pic>
        <p:nvPicPr>
          <p:cNvPr id="37" name="object 37"/>
          <p:cNvPicPr/>
          <p:nvPr/>
        </p:nvPicPr>
        <p:blipFill>
          <a:blip r:embed="rId3" cstate="print"/>
          <a:stretch>
            <a:fillRect/>
          </a:stretch>
        </p:blipFill>
        <p:spPr>
          <a:xfrm>
            <a:off x="3144583" y="595515"/>
            <a:ext cx="63233" cy="63233"/>
          </a:xfrm>
          <a:prstGeom prst="rect">
            <a:avLst/>
          </a:prstGeom>
        </p:spPr>
      </p:pic>
      <p:sp>
        <p:nvSpPr>
          <p:cNvPr id="38" name="object 38"/>
          <p:cNvSpPr txBox="1"/>
          <p:nvPr/>
        </p:nvSpPr>
        <p:spPr>
          <a:xfrm>
            <a:off x="3251695" y="522051"/>
            <a:ext cx="2294255" cy="861060"/>
          </a:xfrm>
          <a:prstGeom prst="rect">
            <a:avLst/>
          </a:prstGeom>
        </p:spPr>
        <p:txBody>
          <a:bodyPr vert="horz" wrap="square" lIns="0" tIns="12065" rIns="0" bIns="0" rtlCol="0">
            <a:spAutoFit/>
          </a:bodyPr>
          <a:lstStyle/>
          <a:p>
            <a:pPr marL="25400" marR="17780" algn="just">
              <a:lnSpc>
                <a:spcPct val="100000"/>
              </a:lnSpc>
              <a:spcBef>
                <a:spcPts val="95"/>
              </a:spcBef>
            </a:pPr>
            <a:r>
              <a:rPr sz="1000" spc="65" dirty="0">
                <a:latin typeface="Calibri"/>
                <a:cs typeface="Calibri"/>
              </a:rPr>
              <a:t>The </a:t>
            </a:r>
            <a:r>
              <a:rPr sz="1000" spc="5" dirty="0">
                <a:latin typeface="Calibri"/>
                <a:cs typeface="Calibri"/>
              </a:rPr>
              <a:t>weight</a:t>
            </a:r>
            <a:r>
              <a:rPr sz="1000" spc="10" dirty="0">
                <a:latin typeface="Calibri"/>
                <a:cs typeface="Calibri"/>
              </a:rPr>
              <a:t> </a:t>
            </a:r>
            <a:r>
              <a:rPr sz="1000" spc="30" dirty="0">
                <a:latin typeface="Calibri"/>
                <a:cs typeface="Calibri"/>
              </a:rPr>
              <a:t>array </a:t>
            </a:r>
            <a:r>
              <a:rPr sz="1000" spc="85" dirty="0">
                <a:latin typeface="Calibri"/>
                <a:cs typeface="Calibri"/>
              </a:rPr>
              <a:t>(</a:t>
            </a:r>
            <a:r>
              <a:rPr sz="1000" b="1" spc="85" dirty="0">
                <a:latin typeface="Calibri"/>
                <a:cs typeface="Calibri"/>
              </a:rPr>
              <a:t>w</a:t>
            </a:r>
            <a:r>
              <a:rPr sz="1000" spc="85" dirty="0">
                <a:latin typeface="Calibri"/>
                <a:cs typeface="Calibri"/>
              </a:rPr>
              <a:t>) </a:t>
            </a:r>
            <a:r>
              <a:rPr sz="1000" spc="20" dirty="0">
                <a:latin typeface="Calibri"/>
                <a:cs typeface="Calibri"/>
              </a:rPr>
              <a:t>is</a:t>
            </a:r>
            <a:r>
              <a:rPr sz="1000" spc="25" dirty="0">
                <a:latin typeface="Calibri"/>
                <a:cs typeface="Calibri"/>
              </a:rPr>
              <a:t> </a:t>
            </a:r>
            <a:r>
              <a:rPr sz="1000" spc="10" dirty="0">
                <a:latin typeface="Calibri"/>
                <a:cs typeface="Calibri"/>
              </a:rPr>
              <a:t>known</a:t>
            </a:r>
            <a:r>
              <a:rPr sz="1000" spc="15" dirty="0">
                <a:latin typeface="Calibri"/>
                <a:cs typeface="Calibri"/>
              </a:rPr>
              <a:t> </a:t>
            </a:r>
            <a:r>
              <a:rPr sz="1000" spc="10" dirty="0">
                <a:latin typeface="Calibri"/>
                <a:cs typeface="Calibri"/>
              </a:rPr>
              <a:t>as</a:t>
            </a:r>
            <a:r>
              <a:rPr sz="1000" spc="15" dirty="0">
                <a:latin typeface="Calibri"/>
                <a:cs typeface="Calibri"/>
              </a:rPr>
              <a:t> </a:t>
            </a:r>
            <a:r>
              <a:rPr sz="1000" spc="5" dirty="0">
                <a:latin typeface="Calibri"/>
                <a:cs typeface="Calibri"/>
              </a:rPr>
              <a:t>the </a:t>
            </a:r>
            <a:r>
              <a:rPr sz="1000" spc="10" dirty="0">
                <a:latin typeface="Calibri"/>
                <a:cs typeface="Calibri"/>
              </a:rPr>
              <a:t> </a:t>
            </a:r>
            <a:r>
              <a:rPr sz="1000" spc="15" dirty="0">
                <a:latin typeface="Calibri"/>
                <a:cs typeface="Calibri"/>
              </a:rPr>
              <a:t>filter</a:t>
            </a:r>
            <a:endParaRPr sz="1000">
              <a:latin typeface="Calibri"/>
              <a:cs typeface="Calibri"/>
            </a:endParaRPr>
          </a:p>
          <a:p>
            <a:pPr marL="25400" marR="17780" algn="just">
              <a:lnSpc>
                <a:spcPct val="100000"/>
              </a:lnSpc>
              <a:spcBef>
                <a:spcPts val="590"/>
              </a:spcBef>
            </a:pPr>
            <a:r>
              <a:rPr sz="1000" spc="-5" dirty="0">
                <a:latin typeface="Calibri"/>
                <a:cs typeface="Calibri"/>
              </a:rPr>
              <a:t>We </a:t>
            </a:r>
            <a:r>
              <a:rPr sz="1000" spc="35" dirty="0">
                <a:latin typeface="Calibri"/>
                <a:cs typeface="Calibri"/>
              </a:rPr>
              <a:t>just </a:t>
            </a:r>
            <a:r>
              <a:rPr sz="1000" spc="10" dirty="0">
                <a:latin typeface="Calibri"/>
                <a:cs typeface="Calibri"/>
              </a:rPr>
              <a:t>slide </a:t>
            </a:r>
            <a:r>
              <a:rPr sz="1000" spc="5" dirty="0">
                <a:latin typeface="Calibri"/>
                <a:cs typeface="Calibri"/>
              </a:rPr>
              <a:t>the </a:t>
            </a:r>
            <a:r>
              <a:rPr sz="1000" spc="15" dirty="0">
                <a:latin typeface="Calibri"/>
                <a:cs typeface="Calibri"/>
              </a:rPr>
              <a:t>filter </a:t>
            </a:r>
            <a:r>
              <a:rPr sz="1000" spc="-10" dirty="0">
                <a:latin typeface="Calibri"/>
                <a:cs typeface="Calibri"/>
              </a:rPr>
              <a:t>over </a:t>
            </a:r>
            <a:r>
              <a:rPr sz="1000" spc="5" dirty="0">
                <a:latin typeface="Calibri"/>
                <a:cs typeface="Calibri"/>
              </a:rPr>
              <a:t>the </a:t>
            </a:r>
            <a:r>
              <a:rPr sz="1000" spc="35" dirty="0">
                <a:latin typeface="Calibri"/>
                <a:cs typeface="Calibri"/>
              </a:rPr>
              <a:t>input </a:t>
            </a:r>
            <a:r>
              <a:rPr sz="1000" spc="20" dirty="0">
                <a:latin typeface="Calibri"/>
                <a:cs typeface="Calibri"/>
              </a:rPr>
              <a:t>and </a:t>
            </a:r>
            <a:r>
              <a:rPr sz="1000" spc="25" dirty="0">
                <a:latin typeface="Calibri"/>
                <a:cs typeface="Calibri"/>
              </a:rPr>
              <a:t> </a:t>
            </a:r>
            <a:r>
              <a:rPr sz="1000" spc="10" dirty="0">
                <a:latin typeface="Calibri"/>
                <a:cs typeface="Calibri"/>
              </a:rPr>
              <a:t>compute </a:t>
            </a:r>
            <a:r>
              <a:rPr sz="1000" spc="5" dirty="0">
                <a:latin typeface="Calibri"/>
                <a:cs typeface="Calibri"/>
              </a:rPr>
              <a:t>the </a:t>
            </a:r>
            <a:r>
              <a:rPr sz="1000" spc="10" dirty="0">
                <a:latin typeface="Calibri"/>
                <a:cs typeface="Calibri"/>
              </a:rPr>
              <a:t>value </a:t>
            </a:r>
            <a:r>
              <a:rPr sz="1000" spc="-20" dirty="0">
                <a:latin typeface="Calibri"/>
                <a:cs typeface="Calibri"/>
              </a:rPr>
              <a:t>of </a:t>
            </a:r>
            <a:r>
              <a:rPr sz="1000" i="1" spc="40" dirty="0">
                <a:latin typeface="Calibri"/>
                <a:cs typeface="Calibri"/>
              </a:rPr>
              <a:t>s</a:t>
            </a:r>
            <a:r>
              <a:rPr sz="1050" i="1" spc="60" baseline="-11904" dirty="0">
                <a:latin typeface="Sitka Small"/>
                <a:cs typeface="Sitka Small"/>
              </a:rPr>
              <a:t>t </a:t>
            </a:r>
            <a:r>
              <a:rPr sz="1000" dirty="0">
                <a:latin typeface="Calibri"/>
                <a:cs typeface="Calibri"/>
              </a:rPr>
              <a:t>based </a:t>
            </a:r>
            <a:r>
              <a:rPr sz="1000" spc="-5" dirty="0">
                <a:latin typeface="Calibri"/>
                <a:cs typeface="Calibri"/>
              </a:rPr>
              <a:t>on </a:t>
            </a:r>
            <a:r>
              <a:rPr sz="1000" spc="15" dirty="0">
                <a:latin typeface="Calibri"/>
                <a:cs typeface="Calibri"/>
              </a:rPr>
              <a:t>a </a:t>
            </a:r>
            <a:r>
              <a:rPr sz="1000" spc="25" dirty="0">
                <a:latin typeface="Calibri"/>
                <a:cs typeface="Calibri"/>
              </a:rPr>
              <a:t>win- </a:t>
            </a:r>
            <a:r>
              <a:rPr sz="1000" spc="30" dirty="0">
                <a:latin typeface="Calibri"/>
                <a:cs typeface="Calibri"/>
              </a:rPr>
              <a:t> </a:t>
            </a:r>
            <a:r>
              <a:rPr sz="1000" spc="-10" dirty="0">
                <a:latin typeface="Calibri"/>
                <a:cs typeface="Calibri"/>
              </a:rPr>
              <a:t>dow</a:t>
            </a:r>
            <a:r>
              <a:rPr sz="1000" spc="100" dirty="0">
                <a:latin typeface="Calibri"/>
                <a:cs typeface="Calibri"/>
              </a:rPr>
              <a:t> </a:t>
            </a:r>
            <a:r>
              <a:rPr sz="1000" spc="15" dirty="0">
                <a:latin typeface="Calibri"/>
                <a:cs typeface="Calibri"/>
              </a:rPr>
              <a:t>around</a:t>
            </a:r>
            <a:r>
              <a:rPr sz="1000" spc="105" dirty="0">
                <a:latin typeface="Calibri"/>
                <a:cs typeface="Calibri"/>
              </a:rPr>
              <a:t> </a:t>
            </a:r>
            <a:r>
              <a:rPr sz="1000" i="1" spc="65" dirty="0">
                <a:latin typeface="Calibri"/>
                <a:cs typeface="Calibri"/>
              </a:rPr>
              <a:t>x</a:t>
            </a:r>
            <a:r>
              <a:rPr sz="1050" i="1" spc="97" baseline="-11904" dirty="0">
                <a:latin typeface="Sitka Small"/>
                <a:cs typeface="Sitka Small"/>
              </a:rPr>
              <a:t>t</a:t>
            </a:r>
            <a:endParaRPr sz="1050" baseline="-11904">
              <a:latin typeface="Sitka Small"/>
              <a:cs typeface="Sitka Small"/>
            </a:endParaRPr>
          </a:p>
        </p:txBody>
      </p:sp>
      <p:pic>
        <p:nvPicPr>
          <p:cNvPr id="39" name="object 39"/>
          <p:cNvPicPr/>
          <p:nvPr/>
        </p:nvPicPr>
        <p:blipFill>
          <a:blip r:embed="rId4" cstate="print"/>
          <a:stretch>
            <a:fillRect/>
          </a:stretch>
        </p:blipFill>
        <p:spPr>
          <a:xfrm>
            <a:off x="3144583" y="975093"/>
            <a:ext cx="63233" cy="63233"/>
          </a:xfrm>
          <a:prstGeom prst="rect">
            <a:avLst/>
          </a:prstGeom>
        </p:spPr>
      </p:pic>
      <p:sp>
        <p:nvSpPr>
          <p:cNvPr id="43" name="object 43"/>
          <p:cNvSpPr txBox="1"/>
          <p:nvPr/>
        </p:nvSpPr>
        <p:spPr>
          <a:xfrm>
            <a:off x="5525731" y="3007598"/>
            <a:ext cx="211454" cy="101600"/>
          </a:xfrm>
          <a:prstGeom prst="rect">
            <a:avLst/>
          </a:prstGeom>
        </p:spPr>
        <p:txBody>
          <a:bodyPr vert="horz" wrap="square" lIns="0" tIns="0" rIns="0" bIns="0" rtlCol="0">
            <a:spAutoFit/>
          </a:bodyPr>
          <a:lstStyle/>
          <a:p>
            <a:pPr marL="12700">
              <a:lnSpc>
                <a:spcPts val="670"/>
              </a:lnSpc>
            </a:pPr>
            <a:r>
              <a:rPr sz="600" spc="75" dirty="0">
                <a:solidFill>
                  <a:srgbClr val="ADADE0"/>
                </a:solidFill>
                <a:latin typeface="Calibri"/>
                <a:cs typeface="Calibri"/>
              </a:rPr>
              <a:t>4/68</a:t>
            </a:r>
            <a:endParaRPr sz="600">
              <a:latin typeface="Calibri"/>
              <a:cs typeface="Calibri"/>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sp>
        <p:nvSpPr>
          <p:cNvPr id="22" name="object 22"/>
          <p:cNvSpPr txBox="1"/>
          <p:nvPr/>
        </p:nvSpPr>
        <p:spPr>
          <a:xfrm>
            <a:off x="292239" y="466837"/>
            <a:ext cx="64769"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endParaRPr sz="800">
              <a:latin typeface="Calibri"/>
              <a:cs typeface="Calibri"/>
            </a:endParaRPr>
          </a:p>
        </p:txBody>
      </p:sp>
      <p:sp>
        <p:nvSpPr>
          <p:cNvPr id="23" name="object 23"/>
          <p:cNvSpPr txBox="1"/>
          <p:nvPr/>
        </p:nvSpPr>
        <p:spPr>
          <a:xfrm>
            <a:off x="595299" y="272870"/>
            <a:ext cx="79375"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Calibri"/>
                <a:cs typeface="Calibri"/>
              </a:rPr>
              <a:t>6</a:t>
            </a:r>
            <a:endParaRPr sz="800" dirty="0">
              <a:latin typeface="Calibri"/>
              <a:cs typeface="Calibri"/>
            </a:endParaRPr>
          </a:p>
        </p:txBody>
      </p:sp>
      <p:sp>
        <p:nvSpPr>
          <p:cNvPr id="24" name="object 24"/>
          <p:cNvSpPr txBox="1"/>
          <p:nvPr/>
        </p:nvSpPr>
        <p:spPr>
          <a:xfrm>
            <a:off x="524916" y="427206"/>
            <a:ext cx="223278" cy="180819"/>
          </a:xfrm>
          <a:prstGeom prst="rect">
            <a:avLst/>
          </a:prstGeom>
        </p:spPr>
        <p:txBody>
          <a:bodyPr vert="horz" wrap="square" lIns="0" tIns="11430" rIns="0" bIns="0" rtlCol="0">
            <a:spAutoFit/>
          </a:bodyPr>
          <a:lstStyle/>
          <a:p>
            <a:pPr marL="12700">
              <a:lnSpc>
                <a:spcPct val="100000"/>
              </a:lnSpc>
              <a:spcBef>
                <a:spcPts val="90"/>
              </a:spcBef>
            </a:pPr>
            <a:r>
              <a:rPr sz="1100" spc="919" dirty="0">
                <a:latin typeface="Lucida Sans Unicode"/>
                <a:cs typeface="Lucida Sans Unicode"/>
              </a:rPr>
              <a:t>Σ</a:t>
            </a:r>
            <a:endParaRPr sz="1100" dirty="0">
              <a:latin typeface="Lucida Sans Unicode"/>
              <a:cs typeface="Lucida Sans Unicode"/>
            </a:endParaRPr>
          </a:p>
        </p:txBody>
      </p:sp>
      <p:sp>
        <p:nvSpPr>
          <p:cNvPr id="25" name="object 25"/>
          <p:cNvSpPr txBox="1"/>
          <p:nvPr/>
        </p:nvSpPr>
        <p:spPr>
          <a:xfrm>
            <a:off x="227304" y="408735"/>
            <a:ext cx="622935" cy="191770"/>
          </a:xfrm>
          <a:prstGeom prst="rect">
            <a:avLst/>
          </a:prstGeom>
        </p:spPr>
        <p:txBody>
          <a:bodyPr vert="horz" wrap="square" lIns="0" tIns="11430" rIns="0" bIns="0" rtlCol="0">
            <a:spAutoFit/>
          </a:bodyPr>
          <a:lstStyle/>
          <a:p>
            <a:pPr marL="12700">
              <a:lnSpc>
                <a:spcPct val="100000"/>
              </a:lnSpc>
              <a:spcBef>
                <a:spcPts val="90"/>
              </a:spcBef>
              <a:tabLst>
                <a:tab pos="530225" algn="l"/>
              </a:tabLst>
            </a:pPr>
            <a:r>
              <a:rPr sz="1100" i="1" spc="80" dirty="0">
                <a:latin typeface="Calibri"/>
                <a:cs typeface="Calibri"/>
              </a:rPr>
              <a:t>s  </a:t>
            </a:r>
            <a:r>
              <a:rPr sz="1100" i="1" spc="-90" dirty="0">
                <a:latin typeface="Calibri"/>
                <a:cs typeface="Calibri"/>
              </a:rPr>
              <a:t> </a:t>
            </a:r>
            <a:r>
              <a:rPr sz="1100" spc="295" dirty="0">
                <a:latin typeface="Calibri"/>
                <a:cs typeface="Calibri"/>
              </a:rPr>
              <a:t>=</a:t>
            </a:r>
            <a:r>
              <a:rPr sz="1100" dirty="0">
                <a:latin typeface="Calibri"/>
                <a:cs typeface="Calibri"/>
              </a:rPr>
              <a:t>	</a:t>
            </a:r>
            <a:r>
              <a:rPr sz="1100" i="1" spc="145" dirty="0">
                <a:latin typeface="Calibri"/>
                <a:cs typeface="Calibri"/>
              </a:rPr>
              <a:t>x</a:t>
            </a:r>
            <a:endParaRPr sz="1100">
              <a:latin typeface="Calibri"/>
              <a:cs typeface="Calibri"/>
            </a:endParaRPr>
          </a:p>
        </p:txBody>
      </p:sp>
      <p:sp>
        <p:nvSpPr>
          <p:cNvPr id="26" name="object 26"/>
          <p:cNvSpPr txBox="1"/>
          <p:nvPr/>
        </p:nvSpPr>
        <p:spPr>
          <a:xfrm>
            <a:off x="524916" y="610576"/>
            <a:ext cx="220345"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a</a:t>
            </a:r>
            <a:r>
              <a:rPr sz="800" spc="135" dirty="0">
                <a:latin typeface="Calibri"/>
                <a:cs typeface="Calibri"/>
              </a:rPr>
              <a:t>=0</a:t>
            </a:r>
            <a:endParaRPr sz="800">
              <a:latin typeface="Calibri"/>
              <a:cs typeface="Calibri"/>
            </a:endParaRPr>
          </a:p>
        </p:txBody>
      </p:sp>
      <p:sp>
        <p:nvSpPr>
          <p:cNvPr id="27" name="object 27"/>
          <p:cNvSpPr txBox="1"/>
          <p:nvPr/>
        </p:nvSpPr>
        <p:spPr>
          <a:xfrm>
            <a:off x="1010462" y="408735"/>
            <a:ext cx="124460"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Calibri"/>
                <a:cs typeface="Calibri"/>
              </a:rPr>
              <a:t>w</a:t>
            </a:r>
            <a:endParaRPr sz="1100">
              <a:latin typeface="Calibri"/>
              <a:cs typeface="Calibri"/>
            </a:endParaRPr>
          </a:p>
        </p:txBody>
      </p:sp>
      <p:sp>
        <p:nvSpPr>
          <p:cNvPr id="28" name="object 28"/>
          <p:cNvSpPr txBox="1"/>
          <p:nvPr/>
        </p:nvSpPr>
        <p:spPr>
          <a:xfrm>
            <a:off x="824522" y="466837"/>
            <a:ext cx="451484"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r>
              <a:rPr sz="800" spc="215" dirty="0">
                <a:latin typeface="Cambria"/>
                <a:cs typeface="Cambria"/>
              </a:rPr>
              <a:t>−</a:t>
            </a:r>
            <a:r>
              <a:rPr sz="800" i="1" spc="35" dirty="0">
                <a:latin typeface="Calibri"/>
                <a:cs typeface="Calibri"/>
              </a:rPr>
              <a:t>a    </a:t>
            </a:r>
            <a:r>
              <a:rPr sz="800" i="1" spc="-75" dirty="0">
                <a:latin typeface="Calibri"/>
                <a:cs typeface="Calibri"/>
              </a:rPr>
              <a:t> </a:t>
            </a:r>
            <a:r>
              <a:rPr sz="800" spc="215" dirty="0">
                <a:latin typeface="Cambria"/>
                <a:cs typeface="Cambria"/>
              </a:rPr>
              <a:t>−</a:t>
            </a:r>
            <a:r>
              <a:rPr sz="800" i="1" spc="35" dirty="0">
                <a:latin typeface="Calibri"/>
                <a:cs typeface="Calibri"/>
              </a:rPr>
              <a:t>a</a:t>
            </a:r>
            <a:endParaRPr sz="800">
              <a:latin typeface="Calibri"/>
              <a:cs typeface="Calibri"/>
            </a:endParaRPr>
          </a:p>
        </p:txBody>
      </p:sp>
      <p:sp>
        <p:nvSpPr>
          <p:cNvPr id="29" name="object 29"/>
          <p:cNvSpPr txBox="1"/>
          <p:nvPr/>
        </p:nvSpPr>
        <p:spPr>
          <a:xfrm>
            <a:off x="604409" y="1306800"/>
            <a:ext cx="1540510" cy="142240"/>
          </a:xfrm>
          <a:prstGeom prst="rect">
            <a:avLst/>
          </a:prstGeom>
        </p:spPr>
        <p:txBody>
          <a:bodyPr vert="horz" wrap="square" lIns="0" tIns="13970" rIns="0" bIns="0" rtlCol="0">
            <a:spAutoFit/>
          </a:bodyPr>
          <a:lstStyle/>
          <a:p>
            <a:pPr marL="38100">
              <a:lnSpc>
                <a:spcPct val="100000"/>
              </a:lnSpc>
              <a:spcBef>
                <a:spcPts val="110"/>
              </a:spcBef>
            </a:pPr>
            <a:r>
              <a:rPr sz="1125" i="1" spc="89" baseline="7407" dirty="0">
                <a:latin typeface="Calibri"/>
                <a:cs typeface="Calibri"/>
              </a:rPr>
              <a:t>w</a:t>
            </a:r>
            <a:r>
              <a:rPr sz="550" spc="60" dirty="0">
                <a:latin typeface="Cambria"/>
                <a:cs typeface="Cambria"/>
              </a:rPr>
              <a:t>−</a:t>
            </a:r>
            <a:r>
              <a:rPr sz="550" spc="60" dirty="0">
                <a:latin typeface="Calibri"/>
                <a:cs typeface="Calibri"/>
              </a:rPr>
              <a:t>6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5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4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3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2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1 </a:t>
            </a:r>
            <a:r>
              <a:rPr sz="550" spc="155" dirty="0">
                <a:latin typeface="Calibri"/>
                <a:cs typeface="Calibri"/>
              </a:rPr>
              <a:t> </a:t>
            </a:r>
            <a:r>
              <a:rPr sz="1125" i="1" spc="15" baseline="7407" dirty="0">
                <a:latin typeface="Calibri"/>
                <a:cs typeface="Calibri"/>
              </a:rPr>
              <a:t>w</a:t>
            </a:r>
            <a:r>
              <a:rPr sz="550" spc="10" dirty="0">
                <a:latin typeface="Calibri"/>
                <a:cs typeface="Calibri"/>
              </a:rPr>
              <a:t>0</a:t>
            </a:r>
            <a:endParaRPr sz="550">
              <a:latin typeface="Calibri"/>
              <a:cs typeface="Calibri"/>
            </a:endParaRPr>
          </a:p>
        </p:txBody>
      </p:sp>
      <p:graphicFrame>
        <p:nvGraphicFramePr>
          <p:cNvPr id="30" name="object 30"/>
          <p:cNvGraphicFramePr>
            <a:graphicFrameLocks noGrp="1"/>
          </p:cNvGraphicFramePr>
          <p:nvPr/>
        </p:nvGraphicFramePr>
        <p:xfrm>
          <a:off x="613786" y="1456056"/>
          <a:ext cx="15824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tblGrid>
              <a:tr h="180569">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229"/>
                        </a:spcBef>
                      </a:pPr>
                      <a:r>
                        <a:rPr sz="750" spc="5" dirty="0">
                          <a:latin typeface="Calibri"/>
                          <a:cs typeface="Calibri"/>
                        </a:rPr>
                        <a:t>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229"/>
                        </a:spcBef>
                      </a:pPr>
                      <a:r>
                        <a:rPr sz="750" spc="5" dirty="0">
                          <a:latin typeface="Calibri"/>
                          <a:cs typeface="Calibri"/>
                        </a:rPr>
                        <a:t>0.5</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1" name="object 31"/>
          <p:cNvSpPr txBox="1"/>
          <p:nvPr/>
        </p:nvSpPr>
        <p:spPr>
          <a:xfrm>
            <a:off x="252483" y="1472835"/>
            <a:ext cx="125095" cy="864235"/>
          </a:xfrm>
          <a:prstGeom prst="rect">
            <a:avLst/>
          </a:prstGeom>
        </p:spPr>
        <p:txBody>
          <a:bodyPr vert="horz" wrap="square" lIns="0" tIns="13970" rIns="0" bIns="0" rtlCol="0">
            <a:spAutoFit/>
          </a:bodyPr>
          <a:lstStyle/>
          <a:p>
            <a:pPr marL="12700">
              <a:lnSpc>
                <a:spcPct val="100000"/>
              </a:lnSpc>
              <a:spcBef>
                <a:spcPts val="110"/>
              </a:spcBef>
            </a:pPr>
            <a:r>
              <a:rPr sz="750" spc="114" dirty="0">
                <a:latin typeface="Calibri"/>
                <a:cs typeface="Calibri"/>
              </a:rPr>
              <a:t>W</a:t>
            </a:r>
            <a:endParaRPr sz="750">
              <a:latin typeface="Calibri"/>
              <a:cs typeface="Calibri"/>
            </a:endParaRPr>
          </a:p>
          <a:p>
            <a:pPr marL="12700" marR="31750">
              <a:lnSpc>
                <a:spcPct val="316000"/>
              </a:lnSpc>
            </a:pPr>
            <a:r>
              <a:rPr sz="750" spc="110" dirty="0">
                <a:latin typeface="Calibri"/>
                <a:cs typeface="Calibri"/>
              </a:rPr>
              <a:t>X  </a:t>
            </a:r>
            <a:r>
              <a:rPr sz="750" spc="75" dirty="0">
                <a:latin typeface="Calibri"/>
                <a:cs typeface="Calibri"/>
              </a:rPr>
              <a:t>S</a:t>
            </a:r>
            <a:endParaRPr sz="750">
              <a:latin typeface="Calibri"/>
              <a:cs typeface="Calibri"/>
            </a:endParaRPr>
          </a:p>
        </p:txBody>
      </p:sp>
      <p:graphicFrame>
        <p:nvGraphicFramePr>
          <p:cNvPr id="32" name="object 32"/>
          <p:cNvGraphicFramePr>
            <a:graphicFrameLocks noGrp="1"/>
          </p:cNvGraphicFramePr>
          <p:nvPr/>
        </p:nvGraphicFramePr>
        <p:xfrm>
          <a:off x="387576" y="1817195"/>
          <a:ext cx="27127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gridCol w="226060">
                  <a:extLst>
                    <a:ext uri="{9D8B030D-6E8A-4147-A177-3AD203B41FA5}">
                      <a16:colId xmlns:a16="http://schemas.microsoft.com/office/drawing/2014/main" val="20007"/>
                    </a:ext>
                  </a:extLst>
                </a:gridCol>
                <a:gridCol w="226060">
                  <a:extLst>
                    <a:ext uri="{9D8B030D-6E8A-4147-A177-3AD203B41FA5}">
                      <a16:colId xmlns:a16="http://schemas.microsoft.com/office/drawing/2014/main" val="20008"/>
                    </a:ext>
                  </a:extLst>
                </a:gridCol>
                <a:gridCol w="226060">
                  <a:extLst>
                    <a:ext uri="{9D8B030D-6E8A-4147-A177-3AD203B41FA5}">
                      <a16:colId xmlns:a16="http://schemas.microsoft.com/office/drawing/2014/main" val="20009"/>
                    </a:ext>
                  </a:extLst>
                </a:gridCol>
                <a:gridCol w="226060">
                  <a:extLst>
                    <a:ext uri="{9D8B030D-6E8A-4147-A177-3AD203B41FA5}">
                      <a16:colId xmlns:a16="http://schemas.microsoft.com/office/drawing/2014/main" val="20010"/>
                    </a:ext>
                  </a:extLst>
                </a:gridCol>
                <a:gridCol w="226060">
                  <a:extLst>
                    <a:ext uri="{9D8B030D-6E8A-4147-A177-3AD203B41FA5}">
                      <a16:colId xmlns:a16="http://schemas.microsoft.com/office/drawing/2014/main" val="20011"/>
                    </a:ext>
                  </a:extLst>
                </a:gridCol>
              </a:tblGrid>
              <a:tr h="180569">
                <a:tc>
                  <a:txBody>
                    <a:bodyPr/>
                    <a:lstStyle/>
                    <a:p>
                      <a:pPr marL="26670">
                        <a:lnSpc>
                          <a:spcPct val="100000"/>
                        </a:lnSpc>
                        <a:spcBef>
                          <a:spcPts val="229"/>
                        </a:spcBef>
                      </a:pPr>
                      <a:r>
                        <a:rPr sz="750" spc="5" dirty="0">
                          <a:latin typeface="Calibri"/>
                          <a:cs typeface="Calibri"/>
                        </a:rPr>
                        <a:t>1.00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1.90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2.50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33" name="object 33"/>
          <p:cNvGraphicFramePr>
            <a:graphicFrameLocks noGrp="1"/>
          </p:cNvGraphicFramePr>
          <p:nvPr/>
        </p:nvGraphicFramePr>
        <p:xfrm>
          <a:off x="1744867" y="2178325"/>
          <a:ext cx="1356357"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tblGrid>
              <a:tr h="180569">
                <a:tc>
                  <a:txBody>
                    <a:bodyPr/>
                    <a:lstStyle/>
                    <a:p>
                      <a:pPr marL="26670">
                        <a:lnSpc>
                          <a:spcPct val="100000"/>
                        </a:lnSpc>
                        <a:spcBef>
                          <a:spcPts val="229"/>
                        </a:spcBef>
                      </a:pPr>
                      <a:r>
                        <a:rPr sz="750" spc="5" dirty="0">
                          <a:solidFill>
                            <a:srgbClr val="333333"/>
                          </a:solidFill>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1.96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4" name="object 34"/>
          <p:cNvSpPr txBox="1"/>
          <p:nvPr/>
        </p:nvSpPr>
        <p:spPr>
          <a:xfrm>
            <a:off x="201904" y="2608104"/>
            <a:ext cx="3420110" cy="162560"/>
          </a:xfrm>
          <a:prstGeom prst="rect">
            <a:avLst/>
          </a:prstGeom>
        </p:spPr>
        <p:txBody>
          <a:bodyPr vert="horz" wrap="square" lIns="0" tIns="12065" rIns="0" bIns="0" rtlCol="0">
            <a:spAutoFit/>
          </a:bodyPr>
          <a:lstStyle/>
          <a:p>
            <a:pPr marL="38100">
              <a:lnSpc>
                <a:spcPct val="100000"/>
              </a:lnSpc>
              <a:spcBef>
                <a:spcPts val="95"/>
              </a:spcBef>
            </a:pPr>
            <a:r>
              <a:rPr sz="1350" i="1" spc="97" baseline="6172" dirty="0">
                <a:latin typeface="Calibri"/>
                <a:cs typeface="Calibri"/>
              </a:rPr>
              <a:t>s</a:t>
            </a:r>
            <a:r>
              <a:rPr sz="600" spc="65" dirty="0">
                <a:latin typeface="Calibri"/>
                <a:cs typeface="Calibri"/>
              </a:rPr>
              <a:t>6</a:t>
            </a:r>
            <a:r>
              <a:rPr sz="600" spc="165" dirty="0">
                <a:latin typeface="Calibri"/>
                <a:cs typeface="Calibri"/>
              </a:rPr>
              <a:t> </a:t>
            </a:r>
            <a:r>
              <a:rPr sz="1350" spc="397" baseline="6172" dirty="0">
                <a:latin typeface="Calibri"/>
                <a:cs typeface="Calibri"/>
              </a:rPr>
              <a:t>=</a:t>
            </a:r>
            <a:r>
              <a:rPr sz="1350" spc="82" baseline="6172" dirty="0">
                <a:latin typeface="Calibri"/>
                <a:cs typeface="Calibri"/>
              </a:rPr>
              <a:t> </a:t>
            </a:r>
            <a:r>
              <a:rPr sz="1350" i="1" spc="112" baseline="6172" dirty="0">
                <a:latin typeface="Calibri"/>
                <a:cs typeface="Calibri"/>
              </a:rPr>
              <a:t>x</a:t>
            </a:r>
            <a:r>
              <a:rPr sz="600" spc="75" dirty="0">
                <a:latin typeface="Calibri"/>
                <a:cs typeface="Calibri"/>
              </a:rPr>
              <a:t>6</a:t>
            </a:r>
            <a:r>
              <a:rPr sz="1350" i="1" spc="112" baseline="6172" dirty="0">
                <a:latin typeface="Calibri"/>
                <a:cs typeface="Calibri"/>
              </a:rPr>
              <a:t>w</a:t>
            </a:r>
            <a:r>
              <a:rPr sz="600" spc="75" dirty="0">
                <a:latin typeface="Calibri"/>
                <a:cs typeface="Calibri"/>
              </a:rPr>
              <a:t>0</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5</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1</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4</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2</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3</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3</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2</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4</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1</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5</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0</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6</a:t>
            </a:r>
            <a:endParaRPr sz="600">
              <a:latin typeface="Calibri"/>
              <a:cs typeface="Calibri"/>
            </a:endParaRPr>
          </a:p>
        </p:txBody>
      </p:sp>
      <p:pic>
        <p:nvPicPr>
          <p:cNvPr id="35" name="object 35"/>
          <p:cNvPicPr/>
          <p:nvPr/>
        </p:nvPicPr>
        <p:blipFill>
          <a:blip r:embed="rId3" cstate="print"/>
          <a:stretch>
            <a:fillRect/>
          </a:stretch>
        </p:blipFill>
        <p:spPr>
          <a:xfrm>
            <a:off x="3144583" y="215938"/>
            <a:ext cx="63233" cy="63233"/>
          </a:xfrm>
          <a:prstGeom prst="rect">
            <a:avLst/>
          </a:prstGeom>
        </p:spPr>
      </p:pic>
      <p:sp>
        <p:nvSpPr>
          <p:cNvPr id="36" name="object 36"/>
          <p:cNvSpPr txBox="1">
            <a:spLocks noGrp="1"/>
          </p:cNvSpPr>
          <p:nvPr>
            <p:ph type="title"/>
          </p:nvPr>
        </p:nvSpPr>
        <p:spPr>
          <a:prstGeom prst="rect">
            <a:avLst/>
          </a:prstGeom>
        </p:spPr>
        <p:txBody>
          <a:bodyPr vert="horz" wrap="square" lIns="0" tIns="53689" rIns="0" bIns="0" rtlCol="0">
            <a:spAutoFit/>
          </a:bodyPr>
          <a:lstStyle/>
          <a:p>
            <a:pPr marL="12700" marR="5080">
              <a:lnSpc>
                <a:spcPct val="100000"/>
              </a:lnSpc>
              <a:spcBef>
                <a:spcPts val="95"/>
              </a:spcBef>
            </a:pPr>
            <a:r>
              <a:rPr sz="1000" spc="65" dirty="0"/>
              <a:t>In</a:t>
            </a:r>
            <a:r>
              <a:rPr sz="1000" spc="245" dirty="0"/>
              <a:t> </a:t>
            </a:r>
            <a:r>
              <a:rPr sz="1000" spc="20" dirty="0"/>
              <a:t>practice,</a:t>
            </a:r>
            <a:r>
              <a:rPr sz="1000" spc="45" dirty="0"/>
              <a:t> </a:t>
            </a:r>
            <a:r>
              <a:rPr sz="1000" spc="-45" dirty="0"/>
              <a:t>we</a:t>
            </a:r>
            <a:r>
              <a:rPr sz="1000" spc="70" dirty="0"/>
              <a:t> </a:t>
            </a:r>
            <a:r>
              <a:rPr sz="1000" spc="5" dirty="0"/>
              <a:t>would</a:t>
            </a:r>
            <a:r>
              <a:rPr sz="1000" spc="20" dirty="0"/>
              <a:t> </a:t>
            </a:r>
            <a:r>
              <a:rPr sz="1000" spc="25" dirty="0"/>
              <a:t>only</a:t>
            </a:r>
            <a:r>
              <a:rPr sz="1000" spc="250" dirty="0"/>
              <a:t> </a:t>
            </a:r>
            <a:r>
              <a:rPr sz="1000" spc="20" dirty="0"/>
              <a:t>sum</a:t>
            </a:r>
            <a:r>
              <a:rPr sz="1000" spc="250" dirty="0"/>
              <a:t> </a:t>
            </a:r>
            <a:r>
              <a:rPr sz="1000" spc="-10" dirty="0"/>
              <a:t>over</a:t>
            </a:r>
            <a:r>
              <a:rPr sz="1000" spc="35" dirty="0"/>
              <a:t> </a:t>
            </a:r>
            <a:r>
              <a:rPr sz="1000" spc="15" dirty="0"/>
              <a:t>a </a:t>
            </a:r>
            <a:r>
              <a:rPr sz="1000" spc="-215" dirty="0"/>
              <a:t> </a:t>
            </a:r>
            <a:r>
              <a:rPr sz="1000" spc="25" dirty="0"/>
              <a:t>small</a:t>
            </a:r>
            <a:r>
              <a:rPr sz="1000" spc="100" dirty="0"/>
              <a:t> </a:t>
            </a:r>
            <a:r>
              <a:rPr sz="1000" spc="5" dirty="0"/>
              <a:t>window</a:t>
            </a:r>
            <a:endParaRPr sz="1000"/>
          </a:p>
        </p:txBody>
      </p:sp>
      <p:pic>
        <p:nvPicPr>
          <p:cNvPr id="37" name="object 37"/>
          <p:cNvPicPr/>
          <p:nvPr/>
        </p:nvPicPr>
        <p:blipFill>
          <a:blip r:embed="rId3" cstate="print"/>
          <a:stretch>
            <a:fillRect/>
          </a:stretch>
        </p:blipFill>
        <p:spPr>
          <a:xfrm>
            <a:off x="3144583" y="595515"/>
            <a:ext cx="63233" cy="63233"/>
          </a:xfrm>
          <a:prstGeom prst="rect">
            <a:avLst/>
          </a:prstGeom>
        </p:spPr>
      </p:pic>
      <p:sp>
        <p:nvSpPr>
          <p:cNvPr id="38" name="object 38"/>
          <p:cNvSpPr txBox="1"/>
          <p:nvPr/>
        </p:nvSpPr>
        <p:spPr>
          <a:xfrm>
            <a:off x="3251695" y="522051"/>
            <a:ext cx="2294255" cy="861060"/>
          </a:xfrm>
          <a:prstGeom prst="rect">
            <a:avLst/>
          </a:prstGeom>
        </p:spPr>
        <p:txBody>
          <a:bodyPr vert="horz" wrap="square" lIns="0" tIns="12065" rIns="0" bIns="0" rtlCol="0">
            <a:spAutoFit/>
          </a:bodyPr>
          <a:lstStyle/>
          <a:p>
            <a:pPr marL="25400" marR="17780" algn="just">
              <a:lnSpc>
                <a:spcPct val="100000"/>
              </a:lnSpc>
              <a:spcBef>
                <a:spcPts val="95"/>
              </a:spcBef>
            </a:pPr>
            <a:r>
              <a:rPr sz="1000" spc="65" dirty="0">
                <a:latin typeface="Calibri"/>
                <a:cs typeface="Calibri"/>
              </a:rPr>
              <a:t>The </a:t>
            </a:r>
            <a:r>
              <a:rPr sz="1000" spc="5" dirty="0">
                <a:latin typeface="Calibri"/>
                <a:cs typeface="Calibri"/>
              </a:rPr>
              <a:t>weight</a:t>
            </a:r>
            <a:r>
              <a:rPr sz="1000" spc="10" dirty="0">
                <a:latin typeface="Calibri"/>
                <a:cs typeface="Calibri"/>
              </a:rPr>
              <a:t> </a:t>
            </a:r>
            <a:r>
              <a:rPr sz="1000" spc="30" dirty="0">
                <a:latin typeface="Calibri"/>
                <a:cs typeface="Calibri"/>
              </a:rPr>
              <a:t>array </a:t>
            </a:r>
            <a:r>
              <a:rPr sz="1000" spc="85" dirty="0">
                <a:latin typeface="Calibri"/>
                <a:cs typeface="Calibri"/>
              </a:rPr>
              <a:t>(</a:t>
            </a:r>
            <a:r>
              <a:rPr sz="1000" b="1" spc="85" dirty="0">
                <a:latin typeface="Calibri"/>
                <a:cs typeface="Calibri"/>
              </a:rPr>
              <a:t>w</a:t>
            </a:r>
            <a:r>
              <a:rPr sz="1000" spc="85" dirty="0">
                <a:latin typeface="Calibri"/>
                <a:cs typeface="Calibri"/>
              </a:rPr>
              <a:t>) </a:t>
            </a:r>
            <a:r>
              <a:rPr sz="1000" spc="20" dirty="0">
                <a:latin typeface="Calibri"/>
                <a:cs typeface="Calibri"/>
              </a:rPr>
              <a:t>is</a:t>
            </a:r>
            <a:r>
              <a:rPr sz="1000" spc="25" dirty="0">
                <a:latin typeface="Calibri"/>
                <a:cs typeface="Calibri"/>
              </a:rPr>
              <a:t> </a:t>
            </a:r>
            <a:r>
              <a:rPr sz="1000" spc="10" dirty="0">
                <a:latin typeface="Calibri"/>
                <a:cs typeface="Calibri"/>
              </a:rPr>
              <a:t>known</a:t>
            </a:r>
            <a:r>
              <a:rPr sz="1000" spc="15" dirty="0">
                <a:latin typeface="Calibri"/>
                <a:cs typeface="Calibri"/>
              </a:rPr>
              <a:t> </a:t>
            </a:r>
            <a:r>
              <a:rPr sz="1000" spc="10" dirty="0">
                <a:latin typeface="Calibri"/>
                <a:cs typeface="Calibri"/>
              </a:rPr>
              <a:t>as</a:t>
            </a:r>
            <a:r>
              <a:rPr sz="1000" spc="15" dirty="0">
                <a:latin typeface="Calibri"/>
                <a:cs typeface="Calibri"/>
              </a:rPr>
              <a:t> </a:t>
            </a:r>
            <a:r>
              <a:rPr sz="1000" spc="5" dirty="0">
                <a:latin typeface="Calibri"/>
                <a:cs typeface="Calibri"/>
              </a:rPr>
              <a:t>the </a:t>
            </a:r>
            <a:r>
              <a:rPr sz="1000" spc="10" dirty="0">
                <a:latin typeface="Calibri"/>
                <a:cs typeface="Calibri"/>
              </a:rPr>
              <a:t> </a:t>
            </a:r>
            <a:r>
              <a:rPr sz="1000" spc="15" dirty="0">
                <a:latin typeface="Calibri"/>
                <a:cs typeface="Calibri"/>
              </a:rPr>
              <a:t>filter</a:t>
            </a:r>
            <a:endParaRPr sz="1000">
              <a:latin typeface="Calibri"/>
              <a:cs typeface="Calibri"/>
            </a:endParaRPr>
          </a:p>
          <a:p>
            <a:pPr marL="25400" marR="17780" algn="just">
              <a:lnSpc>
                <a:spcPct val="100000"/>
              </a:lnSpc>
              <a:spcBef>
                <a:spcPts val="590"/>
              </a:spcBef>
            </a:pPr>
            <a:r>
              <a:rPr sz="1000" spc="-5" dirty="0">
                <a:latin typeface="Calibri"/>
                <a:cs typeface="Calibri"/>
              </a:rPr>
              <a:t>We </a:t>
            </a:r>
            <a:r>
              <a:rPr sz="1000" spc="35" dirty="0">
                <a:latin typeface="Calibri"/>
                <a:cs typeface="Calibri"/>
              </a:rPr>
              <a:t>just </a:t>
            </a:r>
            <a:r>
              <a:rPr sz="1000" spc="10" dirty="0">
                <a:latin typeface="Calibri"/>
                <a:cs typeface="Calibri"/>
              </a:rPr>
              <a:t>slide </a:t>
            </a:r>
            <a:r>
              <a:rPr sz="1000" spc="5" dirty="0">
                <a:latin typeface="Calibri"/>
                <a:cs typeface="Calibri"/>
              </a:rPr>
              <a:t>the </a:t>
            </a:r>
            <a:r>
              <a:rPr sz="1000" spc="15" dirty="0">
                <a:latin typeface="Calibri"/>
                <a:cs typeface="Calibri"/>
              </a:rPr>
              <a:t>filter </a:t>
            </a:r>
            <a:r>
              <a:rPr sz="1000" spc="-10" dirty="0">
                <a:latin typeface="Calibri"/>
                <a:cs typeface="Calibri"/>
              </a:rPr>
              <a:t>over </a:t>
            </a:r>
            <a:r>
              <a:rPr sz="1000" spc="5" dirty="0">
                <a:latin typeface="Calibri"/>
                <a:cs typeface="Calibri"/>
              </a:rPr>
              <a:t>the </a:t>
            </a:r>
            <a:r>
              <a:rPr sz="1000" spc="35" dirty="0">
                <a:latin typeface="Calibri"/>
                <a:cs typeface="Calibri"/>
              </a:rPr>
              <a:t>input </a:t>
            </a:r>
            <a:r>
              <a:rPr sz="1000" spc="20" dirty="0">
                <a:latin typeface="Calibri"/>
                <a:cs typeface="Calibri"/>
              </a:rPr>
              <a:t>and </a:t>
            </a:r>
            <a:r>
              <a:rPr sz="1000" spc="25" dirty="0">
                <a:latin typeface="Calibri"/>
                <a:cs typeface="Calibri"/>
              </a:rPr>
              <a:t> </a:t>
            </a:r>
            <a:r>
              <a:rPr sz="1000" spc="10" dirty="0">
                <a:latin typeface="Calibri"/>
                <a:cs typeface="Calibri"/>
              </a:rPr>
              <a:t>compute </a:t>
            </a:r>
            <a:r>
              <a:rPr sz="1000" spc="5" dirty="0">
                <a:latin typeface="Calibri"/>
                <a:cs typeface="Calibri"/>
              </a:rPr>
              <a:t>the </a:t>
            </a:r>
            <a:r>
              <a:rPr sz="1000" spc="10" dirty="0">
                <a:latin typeface="Calibri"/>
                <a:cs typeface="Calibri"/>
              </a:rPr>
              <a:t>value </a:t>
            </a:r>
            <a:r>
              <a:rPr sz="1000" spc="-20" dirty="0">
                <a:latin typeface="Calibri"/>
                <a:cs typeface="Calibri"/>
              </a:rPr>
              <a:t>of </a:t>
            </a:r>
            <a:r>
              <a:rPr sz="1000" i="1" spc="40" dirty="0">
                <a:latin typeface="Calibri"/>
                <a:cs typeface="Calibri"/>
              </a:rPr>
              <a:t>s</a:t>
            </a:r>
            <a:r>
              <a:rPr sz="1050" i="1" spc="60" baseline="-11904" dirty="0">
                <a:latin typeface="Sitka Small"/>
                <a:cs typeface="Sitka Small"/>
              </a:rPr>
              <a:t>t </a:t>
            </a:r>
            <a:r>
              <a:rPr sz="1000" dirty="0">
                <a:latin typeface="Calibri"/>
                <a:cs typeface="Calibri"/>
              </a:rPr>
              <a:t>based </a:t>
            </a:r>
            <a:r>
              <a:rPr sz="1000" spc="-5" dirty="0">
                <a:latin typeface="Calibri"/>
                <a:cs typeface="Calibri"/>
              </a:rPr>
              <a:t>on </a:t>
            </a:r>
            <a:r>
              <a:rPr sz="1000" spc="15" dirty="0">
                <a:latin typeface="Calibri"/>
                <a:cs typeface="Calibri"/>
              </a:rPr>
              <a:t>a </a:t>
            </a:r>
            <a:r>
              <a:rPr sz="1000" spc="25" dirty="0">
                <a:latin typeface="Calibri"/>
                <a:cs typeface="Calibri"/>
              </a:rPr>
              <a:t>win- </a:t>
            </a:r>
            <a:r>
              <a:rPr sz="1000" spc="30" dirty="0">
                <a:latin typeface="Calibri"/>
                <a:cs typeface="Calibri"/>
              </a:rPr>
              <a:t> </a:t>
            </a:r>
            <a:r>
              <a:rPr sz="1000" spc="-10" dirty="0">
                <a:latin typeface="Calibri"/>
                <a:cs typeface="Calibri"/>
              </a:rPr>
              <a:t>dow</a:t>
            </a:r>
            <a:r>
              <a:rPr sz="1000" spc="100" dirty="0">
                <a:latin typeface="Calibri"/>
                <a:cs typeface="Calibri"/>
              </a:rPr>
              <a:t> </a:t>
            </a:r>
            <a:r>
              <a:rPr sz="1000" spc="15" dirty="0">
                <a:latin typeface="Calibri"/>
                <a:cs typeface="Calibri"/>
              </a:rPr>
              <a:t>around</a:t>
            </a:r>
            <a:r>
              <a:rPr sz="1000" spc="105" dirty="0">
                <a:latin typeface="Calibri"/>
                <a:cs typeface="Calibri"/>
              </a:rPr>
              <a:t> </a:t>
            </a:r>
            <a:r>
              <a:rPr sz="1000" i="1" spc="65" dirty="0">
                <a:latin typeface="Calibri"/>
                <a:cs typeface="Calibri"/>
              </a:rPr>
              <a:t>x</a:t>
            </a:r>
            <a:r>
              <a:rPr sz="1050" i="1" spc="97" baseline="-11904" dirty="0">
                <a:latin typeface="Sitka Small"/>
                <a:cs typeface="Sitka Small"/>
              </a:rPr>
              <a:t>t</a:t>
            </a:r>
            <a:endParaRPr sz="1050" baseline="-11904">
              <a:latin typeface="Sitka Small"/>
              <a:cs typeface="Sitka Small"/>
            </a:endParaRPr>
          </a:p>
        </p:txBody>
      </p:sp>
      <p:pic>
        <p:nvPicPr>
          <p:cNvPr id="39" name="object 39"/>
          <p:cNvPicPr/>
          <p:nvPr/>
        </p:nvPicPr>
        <p:blipFill>
          <a:blip r:embed="rId4" cstate="print"/>
          <a:stretch>
            <a:fillRect/>
          </a:stretch>
        </p:blipFill>
        <p:spPr>
          <a:xfrm>
            <a:off x="3144583" y="975093"/>
            <a:ext cx="63233" cy="63233"/>
          </a:xfrm>
          <a:prstGeom prst="rect">
            <a:avLst/>
          </a:prstGeom>
        </p:spPr>
      </p:pic>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82988" y="3017760"/>
            <a:ext cx="43180" cy="3048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3803370" y="301379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4" name="object 4"/>
          <p:cNvSpPr/>
          <p:nvPr/>
        </p:nvSpPr>
        <p:spPr>
          <a:xfrm>
            <a:off x="3981173" y="301379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grpSp>
        <p:nvGrpSpPr>
          <p:cNvPr id="5" name="object 5"/>
          <p:cNvGrpSpPr/>
          <p:nvPr/>
        </p:nvGrpSpPr>
        <p:grpSpPr>
          <a:xfrm>
            <a:off x="4086288" y="3004917"/>
            <a:ext cx="203200" cy="55880"/>
            <a:chOff x="4086288" y="3004917"/>
            <a:chExt cx="203200" cy="55880"/>
          </a:xfrm>
        </p:grpSpPr>
        <p:sp>
          <p:nvSpPr>
            <p:cNvPr id="6" name="object 6"/>
            <p:cNvSpPr/>
            <p:nvPr/>
          </p:nvSpPr>
          <p:spPr>
            <a:xfrm>
              <a:off x="4149457" y="300744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7" name="object 7"/>
            <p:cNvSpPr/>
            <p:nvPr/>
          </p:nvSpPr>
          <p:spPr>
            <a:xfrm>
              <a:off x="4086288"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grpSp>
      <p:grpSp>
        <p:nvGrpSpPr>
          <p:cNvPr id="8" name="object 8"/>
          <p:cNvGrpSpPr/>
          <p:nvPr/>
        </p:nvGrpSpPr>
        <p:grpSpPr>
          <a:xfrm>
            <a:off x="4369219" y="3003652"/>
            <a:ext cx="203200" cy="58419"/>
            <a:chOff x="4369219" y="3003652"/>
            <a:chExt cx="203200" cy="58419"/>
          </a:xfrm>
        </p:grpSpPr>
        <p:sp>
          <p:nvSpPr>
            <p:cNvPr id="9" name="object 9"/>
            <p:cNvSpPr/>
            <p:nvPr/>
          </p:nvSpPr>
          <p:spPr>
            <a:xfrm>
              <a:off x="4458120" y="302014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0" name="object 10"/>
            <p:cNvSpPr/>
            <p:nvPr/>
          </p:nvSpPr>
          <p:spPr>
            <a:xfrm>
              <a:off x="4369219"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1" name="object 11"/>
            <p:cNvSpPr/>
            <p:nvPr/>
          </p:nvSpPr>
          <p:spPr>
            <a:xfrm>
              <a:off x="4445420" y="300744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grpSp>
      <p:grpSp>
        <p:nvGrpSpPr>
          <p:cNvPr id="12" name="object 12"/>
          <p:cNvGrpSpPr/>
          <p:nvPr/>
        </p:nvGrpSpPr>
        <p:grpSpPr>
          <a:xfrm>
            <a:off x="4652137" y="3003652"/>
            <a:ext cx="203200" cy="58419"/>
            <a:chOff x="4652137" y="3003652"/>
            <a:chExt cx="203200" cy="58419"/>
          </a:xfrm>
        </p:grpSpPr>
        <p:sp>
          <p:nvSpPr>
            <p:cNvPr id="13" name="object 13"/>
            <p:cNvSpPr/>
            <p:nvPr/>
          </p:nvSpPr>
          <p:spPr>
            <a:xfrm>
              <a:off x="4728338" y="300744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14" name="object 14"/>
            <p:cNvSpPr/>
            <p:nvPr/>
          </p:nvSpPr>
          <p:spPr>
            <a:xfrm>
              <a:off x="4652137"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5" name="object 15"/>
            <p:cNvSpPr/>
            <p:nvPr/>
          </p:nvSpPr>
          <p:spPr>
            <a:xfrm>
              <a:off x="4728338" y="304554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grpSp>
      <p:sp>
        <p:nvSpPr>
          <p:cNvPr id="16" name="object 16"/>
          <p:cNvSpPr/>
          <p:nvPr/>
        </p:nvSpPr>
        <p:spPr>
          <a:xfrm>
            <a:off x="5011268" y="300744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grpSp>
        <p:nvGrpSpPr>
          <p:cNvPr id="17" name="object 17"/>
          <p:cNvGrpSpPr/>
          <p:nvPr/>
        </p:nvGrpSpPr>
        <p:grpSpPr>
          <a:xfrm>
            <a:off x="5200227" y="3004917"/>
            <a:ext cx="238760" cy="57150"/>
            <a:chOff x="5200227" y="3004917"/>
            <a:chExt cx="238760" cy="57150"/>
          </a:xfrm>
        </p:grpSpPr>
        <p:sp>
          <p:nvSpPr>
            <p:cNvPr id="18" name="object 18"/>
            <p:cNvSpPr/>
            <p:nvPr/>
          </p:nvSpPr>
          <p:spPr>
            <a:xfrm>
              <a:off x="5324679" y="3037928"/>
              <a:ext cx="20320" cy="20320"/>
            </a:xfrm>
            <a:custGeom>
              <a:avLst/>
              <a:gdLst/>
              <a:ahLst/>
              <a:cxnLst/>
              <a:rect l="l" t="t" r="r" b="b"/>
              <a:pathLst>
                <a:path w="20320" h="20319">
                  <a:moveTo>
                    <a:pt x="0" y="0"/>
                  </a:moveTo>
                  <a:lnTo>
                    <a:pt x="20320" y="20320"/>
                  </a:lnTo>
                </a:path>
              </a:pathLst>
            </a:custGeom>
            <a:ln w="7591">
              <a:solidFill>
                <a:srgbClr val="ADADE0"/>
              </a:solidFill>
            </a:ln>
          </p:spPr>
          <p:txBody>
            <a:bodyPr wrap="square" lIns="0" tIns="0" rIns="0" bIns="0" rtlCol="0"/>
            <a:lstStyle/>
            <a:p>
              <a:endParaRPr/>
            </a:p>
          </p:txBody>
        </p:sp>
        <p:sp>
          <p:nvSpPr>
            <p:cNvPr id="19" name="object 19"/>
            <p:cNvSpPr/>
            <p:nvPr/>
          </p:nvSpPr>
          <p:spPr>
            <a:xfrm>
              <a:off x="5297615" y="3011433"/>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0" name="object 20"/>
            <p:cNvSpPr/>
            <p:nvPr/>
          </p:nvSpPr>
          <p:spPr>
            <a:xfrm>
              <a:off x="5202758" y="300744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grpSp>
      <p:pic>
        <p:nvPicPr>
          <p:cNvPr id="21" name="object 21"/>
          <p:cNvPicPr/>
          <p:nvPr/>
        </p:nvPicPr>
        <p:blipFill>
          <a:blip r:embed="rId2" cstate="print"/>
          <a:stretch>
            <a:fillRect/>
          </a:stretch>
        </p:blipFill>
        <p:spPr>
          <a:xfrm>
            <a:off x="0" y="0"/>
            <a:ext cx="5759996" cy="48082"/>
          </a:xfrm>
          <a:prstGeom prst="rect">
            <a:avLst/>
          </a:prstGeom>
        </p:spPr>
      </p:pic>
      <p:sp>
        <p:nvSpPr>
          <p:cNvPr id="22" name="object 22"/>
          <p:cNvSpPr txBox="1"/>
          <p:nvPr/>
        </p:nvSpPr>
        <p:spPr>
          <a:xfrm>
            <a:off x="292239" y="466837"/>
            <a:ext cx="64769"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endParaRPr sz="800">
              <a:latin typeface="Calibri"/>
              <a:cs typeface="Calibri"/>
            </a:endParaRPr>
          </a:p>
        </p:txBody>
      </p:sp>
      <p:sp>
        <p:nvSpPr>
          <p:cNvPr id="23" name="object 23"/>
          <p:cNvSpPr txBox="1"/>
          <p:nvPr/>
        </p:nvSpPr>
        <p:spPr>
          <a:xfrm>
            <a:off x="595299" y="272870"/>
            <a:ext cx="79375"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Calibri"/>
                <a:cs typeface="Calibri"/>
              </a:rPr>
              <a:t>6</a:t>
            </a:r>
            <a:endParaRPr sz="800">
              <a:latin typeface="Calibri"/>
              <a:cs typeface="Calibri"/>
            </a:endParaRPr>
          </a:p>
        </p:txBody>
      </p:sp>
      <p:sp>
        <p:nvSpPr>
          <p:cNvPr id="24" name="object 24"/>
          <p:cNvSpPr txBox="1"/>
          <p:nvPr/>
        </p:nvSpPr>
        <p:spPr>
          <a:xfrm>
            <a:off x="529553" y="403225"/>
            <a:ext cx="226060" cy="191770"/>
          </a:xfrm>
          <a:prstGeom prst="rect">
            <a:avLst/>
          </a:prstGeom>
        </p:spPr>
        <p:txBody>
          <a:bodyPr vert="horz" wrap="square" lIns="0" tIns="11430" rIns="0" bIns="0" rtlCol="0">
            <a:spAutoFit/>
          </a:bodyPr>
          <a:lstStyle/>
          <a:p>
            <a:pPr marL="12700">
              <a:lnSpc>
                <a:spcPct val="100000"/>
              </a:lnSpc>
              <a:spcBef>
                <a:spcPts val="90"/>
              </a:spcBef>
            </a:pPr>
            <a:r>
              <a:rPr sz="1100" spc="919" dirty="0">
                <a:latin typeface="Lucida Sans Unicode"/>
                <a:cs typeface="Lucida Sans Unicode"/>
              </a:rPr>
              <a:t>Σ</a:t>
            </a:r>
            <a:endParaRPr sz="1100" dirty="0">
              <a:latin typeface="Lucida Sans Unicode"/>
              <a:cs typeface="Lucida Sans Unicode"/>
            </a:endParaRPr>
          </a:p>
        </p:txBody>
      </p:sp>
      <p:sp>
        <p:nvSpPr>
          <p:cNvPr id="25" name="object 25"/>
          <p:cNvSpPr txBox="1"/>
          <p:nvPr/>
        </p:nvSpPr>
        <p:spPr>
          <a:xfrm>
            <a:off x="227304" y="408735"/>
            <a:ext cx="622935" cy="191770"/>
          </a:xfrm>
          <a:prstGeom prst="rect">
            <a:avLst/>
          </a:prstGeom>
        </p:spPr>
        <p:txBody>
          <a:bodyPr vert="horz" wrap="square" lIns="0" tIns="11430" rIns="0" bIns="0" rtlCol="0">
            <a:spAutoFit/>
          </a:bodyPr>
          <a:lstStyle/>
          <a:p>
            <a:pPr marL="12700">
              <a:lnSpc>
                <a:spcPct val="100000"/>
              </a:lnSpc>
              <a:spcBef>
                <a:spcPts val="90"/>
              </a:spcBef>
              <a:tabLst>
                <a:tab pos="530225" algn="l"/>
              </a:tabLst>
            </a:pPr>
            <a:r>
              <a:rPr sz="1100" i="1" spc="80" dirty="0">
                <a:latin typeface="Calibri"/>
                <a:cs typeface="Calibri"/>
              </a:rPr>
              <a:t>s  </a:t>
            </a:r>
            <a:r>
              <a:rPr sz="1100" i="1" spc="-90" dirty="0">
                <a:latin typeface="Calibri"/>
                <a:cs typeface="Calibri"/>
              </a:rPr>
              <a:t> </a:t>
            </a:r>
            <a:r>
              <a:rPr sz="1100" spc="295" dirty="0">
                <a:latin typeface="Calibri"/>
                <a:cs typeface="Calibri"/>
              </a:rPr>
              <a:t>=</a:t>
            </a:r>
            <a:r>
              <a:rPr sz="1100" dirty="0">
                <a:latin typeface="Calibri"/>
                <a:cs typeface="Calibri"/>
              </a:rPr>
              <a:t>	</a:t>
            </a:r>
            <a:r>
              <a:rPr sz="1100" i="1" spc="145" dirty="0">
                <a:latin typeface="Calibri"/>
                <a:cs typeface="Calibri"/>
              </a:rPr>
              <a:t>x</a:t>
            </a:r>
            <a:endParaRPr sz="1100">
              <a:latin typeface="Calibri"/>
              <a:cs typeface="Calibri"/>
            </a:endParaRPr>
          </a:p>
        </p:txBody>
      </p:sp>
      <p:sp>
        <p:nvSpPr>
          <p:cNvPr id="26" name="object 26"/>
          <p:cNvSpPr txBox="1"/>
          <p:nvPr/>
        </p:nvSpPr>
        <p:spPr>
          <a:xfrm>
            <a:off x="524916" y="610576"/>
            <a:ext cx="220345"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a</a:t>
            </a:r>
            <a:r>
              <a:rPr sz="800" spc="135" dirty="0">
                <a:latin typeface="Calibri"/>
                <a:cs typeface="Calibri"/>
              </a:rPr>
              <a:t>=0</a:t>
            </a:r>
            <a:endParaRPr sz="800">
              <a:latin typeface="Calibri"/>
              <a:cs typeface="Calibri"/>
            </a:endParaRPr>
          </a:p>
        </p:txBody>
      </p:sp>
      <p:sp>
        <p:nvSpPr>
          <p:cNvPr id="27" name="object 27"/>
          <p:cNvSpPr txBox="1"/>
          <p:nvPr/>
        </p:nvSpPr>
        <p:spPr>
          <a:xfrm>
            <a:off x="1010462" y="408735"/>
            <a:ext cx="124460"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Calibri"/>
                <a:cs typeface="Calibri"/>
              </a:rPr>
              <a:t>w</a:t>
            </a:r>
            <a:endParaRPr sz="1100">
              <a:latin typeface="Calibri"/>
              <a:cs typeface="Calibri"/>
            </a:endParaRPr>
          </a:p>
        </p:txBody>
      </p:sp>
      <p:sp>
        <p:nvSpPr>
          <p:cNvPr id="28" name="object 28"/>
          <p:cNvSpPr txBox="1"/>
          <p:nvPr/>
        </p:nvSpPr>
        <p:spPr>
          <a:xfrm>
            <a:off x="824522" y="466837"/>
            <a:ext cx="451484"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r>
              <a:rPr sz="800" spc="215" dirty="0">
                <a:latin typeface="Cambria"/>
                <a:cs typeface="Cambria"/>
              </a:rPr>
              <a:t>−</a:t>
            </a:r>
            <a:r>
              <a:rPr sz="800" i="1" spc="35" dirty="0">
                <a:latin typeface="Calibri"/>
                <a:cs typeface="Calibri"/>
              </a:rPr>
              <a:t>a    </a:t>
            </a:r>
            <a:r>
              <a:rPr sz="800" i="1" spc="-75" dirty="0">
                <a:latin typeface="Calibri"/>
                <a:cs typeface="Calibri"/>
              </a:rPr>
              <a:t> </a:t>
            </a:r>
            <a:r>
              <a:rPr sz="800" spc="215" dirty="0">
                <a:latin typeface="Cambria"/>
                <a:cs typeface="Cambria"/>
              </a:rPr>
              <a:t>−</a:t>
            </a:r>
            <a:r>
              <a:rPr sz="800" i="1" spc="35" dirty="0">
                <a:latin typeface="Calibri"/>
                <a:cs typeface="Calibri"/>
              </a:rPr>
              <a:t>a</a:t>
            </a:r>
            <a:endParaRPr sz="800">
              <a:latin typeface="Calibri"/>
              <a:cs typeface="Calibri"/>
            </a:endParaRPr>
          </a:p>
        </p:txBody>
      </p:sp>
      <p:sp>
        <p:nvSpPr>
          <p:cNvPr id="29" name="object 29"/>
          <p:cNvSpPr txBox="1"/>
          <p:nvPr/>
        </p:nvSpPr>
        <p:spPr>
          <a:xfrm>
            <a:off x="830627" y="1306800"/>
            <a:ext cx="1540510" cy="142240"/>
          </a:xfrm>
          <a:prstGeom prst="rect">
            <a:avLst/>
          </a:prstGeom>
        </p:spPr>
        <p:txBody>
          <a:bodyPr vert="horz" wrap="square" lIns="0" tIns="13970" rIns="0" bIns="0" rtlCol="0">
            <a:spAutoFit/>
          </a:bodyPr>
          <a:lstStyle/>
          <a:p>
            <a:pPr marL="38100">
              <a:lnSpc>
                <a:spcPct val="100000"/>
              </a:lnSpc>
              <a:spcBef>
                <a:spcPts val="110"/>
              </a:spcBef>
            </a:pPr>
            <a:r>
              <a:rPr sz="1125" i="1" spc="89" baseline="7407" dirty="0">
                <a:latin typeface="Calibri"/>
                <a:cs typeface="Calibri"/>
              </a:rPr>
              <a:t>w</a:t>
            </a:r>
            <a:r>
              <a:rPr sz="550" spc="60" dirty="0">
                <a:latin typeface="Cambria"/>
                <a:cs typeface="Cambria"/>
              </a:rPr>
              <a:t>−</a:t>
            </a:r>
            <a:r>
              <a:rPr sz="550" spc="60" dirty="0">
                <a:latin typeface="Calibri"/>
                <a:cs typeface="Calibri"/>
              </a:rPr>
              <a:t>6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5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4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3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2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1 </a:t>
            </a:r>
            <a:r>
              <a:rPr sz="550" spc="155" dirty="0">
                <a:latin typeface="Calibri"/>
                <a:cs typeface="Calibri"/>
              </a:rPr>
              <a:t> </a:t>
            </a:r>
            <a:r>
              <a:rPr sz="1125" i="1" spc="15" baseline="7407" dirty="0">
                <a:latin typeface="Calibri"/>
                <a:cs typeface="Calibri"/>
              </a:rPr>
              <a:t>w</a:t>
            </a:r>
            <a:r>
              <a:rPr sz="550" spc="10" dirty="0">
                <a:latin typeface="Calibri"/>
                <a:cs typeface="Calibri"/>
              </a:rPr>
              <a:t>0</a:t>
            </a:r>
            <a:endParaRPr sz="550">
              <a:latin typeface="Calibri"/>
              <a:cs typeface="Calibri"/>
            </a:endParaRPr>
          </a:p>
        </p:txBody>
      </p:sp>
      <p:graphicFrame>
        <p:nvGraphicFramePr>
          <p:cNvPr id="30" name="object 30"/>
          <p:cNvGraphicFramePr>
            <a:graphicFrameLocks noGrp="1"/>
          </p:cNvGraphicFramePr>
          <p:nvPr/>
        </p:nvGraphicFramePr>
        <p:xfrm>
          <a:off x="840004" y="1456056"/>
          <a:ext cx="15824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tblGrid>
              <a:tr h="180569">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229"/>
                        </a:spcBef>
                      </a:pPr>
                      <a:r>
                        <a:rPr sz="750" spc="5" dirty="0">
                          <a:latin typeface="Calibri"/>
                          <a:cs typeface="Calibri"/>
                        </a:rPr>
                        <a:t>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0.5</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1" name="object 31"/>
          <p:cNvSpPr txBox="1"/>
          <p:nvPr/>
        </p:nvSpPr>
        <p:spPr>
          <a:xfrm>
            <a:off x="252483" y="1472835"/>
            <a:ext cx="125095" cy="864235"/>
          </a:xfrm>
          <a:prstGeom prst="rect">
            <a:avLst/>
          </a:prstGeom>
        </p:spPr>
        <p:txBody>
          <a:bodyPr vert="horz" wrap="square" lIns="0" tIns="13970" rIns="0" bIns="0" rtlCol="0">
            <a:spAutoFit/>
          </a:bodyPr>
          <a:lstStyle/>
          <a:p>
            <a:pPr marL="12700">
              <a:lnSpc>
                <a:spcPct val="100000"/>
              </a:lnSpc>
              <a:spcBef>
                <a:spcPts val="110"/>
              </a:spcBef>
            </a:pPr>
            <a:r>
              <a:rPr sz="750" spc="114" dirty="0">
                <a:latin typeface="Calibri"/>
                <a:cs typeface="Calibri"/>
              </a:rPr>
              <a:t>W</a:t>
            </a:r>
            <a:endParaRPr sz="750">
              <a:latin typeface="Calibri"/>
              <a:cs typeface="Calibri"/>
            </a:endParaRPr>
          </a:p>
          <a:p>
            <a:pPr marL="12700" marR="31750">
              <a:lnSpc>
                <a:spcPct val="316000"/>
              </a:lnSpc>
            </a:pPr>
            <a:r>
              <a:rPr sz="750" spc="110" dirty="0">
                <a:latin typeface="Calibri"/>
                <a:cs typeface="Calibri"/>
              </a:rPr>
              <a:t>X  </a:t>
            </a:r>
            <a:r>
              <a:rPr sz="750" spc="75" dirty="0">
                <a:latin typeface="Calibri"/>
                <a:cs typeface="Calibri"/>
              </a:rPr>
              <a:t>S</a:t>
            </a:r>
            <a:endParaRPr sz="750">
              <a:latin typeface="Calibri"/>
              <a:cs typeface="Calibri"/>
            </a:endParaRPr>
          </a:p>
        </p:txBody>
      </p:sp>
      <p:graphicFrame>
        <p:nvGraphicFramePr>
          <p:cNvPr id="32" name="object 32"/>
          <p:cNvGraphicFramePr>
            <a:graphicFrameLocks noGrp="1"/>
          </p:cNvGraphicFramePr>
          <p:nvPr/>
        </p:nvGraphicFramePr>
        <p:xfrm>
          <a:off x="387576" y="1817195"/>
          <a:ext cx="27127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gridCol w="226060">
                  <a:extLst>
                    <a:ext uri="{9D8B030D-6E8A-4147-A177-3AD203B41FA5}">
                      <a16:colId xmlns:a16="http://schemas.microsoft.com/office/drawing/2014/main" val="20007"/>
                    </a:ext>
                  </a:extLst>
                </a:gridCol>
                <a:gridCol w="226060">
                  <a:extLst>
                    <a:ext uri="{9D8B030D-6E8A-4147-A177-3AD203B41FA5}">
                      <a16:colId xmlns:a16="http://schemas.microsoft.com/office/drawing/2014/main" val="20008"/>
                    </a:ext>
                  </a:extLst>
                </a:gridCol>
                <a:gridCol w="226060">
                  <a:extLst>
                    <a:ext uri="{9D8B030D-6E8A-4147-A177-3AD203B41FA5}">
                      <a16:colId xmlns:a16="http://schemas.microsoft.com/office/drawing/2014/main" val="20009"/>
                    </a:ext>
                  </a:extLst>
                </a:gridCol>
                <a:gridCol w="226060">
                  <a:extLst>
                    <a:ext uri="{9D8B030D-6E8A-4147-A177-3AD203B41FA5}">
                      <a16:colId xmlns:a16="http://schemas.microsoft.com/office/drawing/2014/main" val="20010"/>
                    </a:ext>
                  </a:extLst>
                </a:gridCol>
                <a:gridCol w="226060">
                  <a:extLst>
                    <a:ext uri="{9D8B030D-6E8A-4147-A177-3AD203B41FA5}">
                      <a16:colId xmlns:a16="http://schemas.microsoft.com/office/drawing/2014/main" val="20011"/>
                    </a:ext>
                  </a:extLst>
                </a:gridCol>
              </a:tblGrid>
              <a:tr h="180569">
                <a:tc>
                  <a:txBody>
                    <a:bodyPr/>
                    <a:lstStyle/>
                    <a:p>
                      <a:pPr marL="26670">
                        <a:lnSpc>
                          <a:spcPct val="100000"/>
                        </a:lnSpc>
                        <a:spcBef>
                          <a:spcPts val="229"/>
                        </a:spcBef>
                      </a:pPr>
                      <a:r>
                        <a:rPr sz="750" spc="5" dirty="0">
                          <a:latin typeface="Calibri"/>
                          <a:cs typeface="Calibri"/>
                        </a:rPr>
                        <a:t>1.00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1.90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2.50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33" name="object 33"/>
          <p:cNvGraphicFramePr>
            <a:graphicFrameLocks noGrp="1"/>
          </p:cNvGraphicFramePr>
          <p:nvPr/>
        </p:nvGraphicFramePr>
        <p:xfrm>
          <a:off x="1744867" y="2178325"/>
          <a:ext cx="1356357"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tblGrid>
              <a:tr h="180569">
                <a:tc>
                  <a:txBody>
                    <a:bodyPr/>
                    <a:lstStyle/>
                    <a:p>
                      <a:pPr marL="26670">
                        <a:lnSpc>
                          <a:spcPct val="100000"/>
                        </a:lnSpc>
                        <a:spcBef>
                          <a:spcPts val="229"/>
                        </a:spcBef>
                      </a:pPr>
                      <a:r>
                        <a:rPr sz="750" spc="5" dirty="0">
                          <a:solidFill>
                            <a:srgbClr val="333333"/>
                          </a:solidFill>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1.96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2.11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4" name="object 34"/>
          <p:cNvSpPr txBox="1"/>
          <p:nvPr/>
        </p:nvSpPr>
        <p:spPr>
          <a:xfrm>
            <a:off x="201904" y="2608104"/>
            <a:ext cx="3420110" cy="162560"/>
          </a:xfrm>
          <a:prstGeom prst="rect">
            <a:avLst/>
          </a:prstGeom>
        </p:spPr>
        <p:txBody>
          <a:bodyPr vert="horz" wrap="square" lIns="0" tIns="12065" rIns="0" bIns="0" rtlCol="0">
            <a:spAutoFit/>
          </a:bodyPr>
          <a:lstStyle/>
          <a:p>
            <a:pPr marL="38100">
              <a:lnSpc>
                <a:spcPct val="100000"/>
              </a:lnSpc>
              <a:spcBef>
                <a:spcPts val="95"/>
              </a:spcBef>
            </a:pPr>
            <a:r>
              <a:rPr sz="1350" i="1" spc="97" baseline="6172" dirty="0">
                <a:latin typeface="Calibri"/>
                <a:cs typeface="Calibri"/>
              </a:rPr>
              <a:t>s</a:t>
            </a:r>
            <a:r>
              <a:rPr sz="600" spc="65" dirty="0">
                <a:latin typeface="Calibri"/>
                <a:cs typeface="Calibri"/>
              </a:rPr>
              <a:t>6</a:t>
            </a:r>
            <a:r>
              <a:rPr sz="600" spc="165" dirty="0">
                <a:latin typeface="Calibri"/>
                <a:cs typeface="Calibri"/>
              </a:rPr>
              <a:t> </a:t>
            </a:r>
            <a:r>
              <a:rPr sz="1350" spc="397" baseline="6172" dirty="0">
                <a:latin typeface="Calibri"/>
                <a:cs typeface="Calibri"/>
              </a:rPr>
              <a:t>=</a:t>
            </a:r>
            <a:r>
              <a:rPr sz="1350" spc="82" baseline="6172" dirty="0">
                <a:latin typeface="Calibri"/>
                <a:cs typeface="Calibri"/>
              </a:rPr>
              <a:t> </a:t>
            </a:r>
            <a:r>
              <a:rPr sz="1350" i="1" spc="112" baseline="6172" dirty="0">
                <a:latin typeface="Calibri"/>
                <a:cs typeface="Calibri"/>
              </a:rPr>
              <a:t>x</a:t>
            </a:r>
            <a:r>
              <a:rPr sz="600" spc="75" dirty="0">
                <a:latin typeface="Calibri"/>
                <a:cs typeface="Calibri"/>
              </a:rPr>
              <a:t>6</a:t>
            </a:r>
            <a:r>
              <a:rPr sz="1350" i="1" spc="112" baseline="6172" dirty="0">
                <a:latin typeface="Calibri"/>
                <a:cs typeface="Calibri"/>
              </a:rPr>
              <a:t>w</a:t>
            </a:r>
            <a:r>
              <a:rPr sz="600" spc="75" dirty="0">
                <a:latin typeface="Calibri"/>
                <a:cs typeface="Calibri"/>
              </a:rPr>
              <a:t>0</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5</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1</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4</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2</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3</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3</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2</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4</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1</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5</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0</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6</a:t>
            </a:r>
            <a:endParaRPr sz="600">
              <a:latin typeface="Calibri"/>
              <a:cs typeface="Calibri"/>
            </a:endParaRPr>
          </a:p>
        </p:txBody>
      </p:sp>
      <p:pic>
        <p:nvPicPr>
          <p:cNvPr id="35" name="object 35"/>
          <p:cNvPicPr/>
          <p:nvPr/>
        </p:nvPicPr>
        <p:blipFill>
          <a:blip r:embed="rId3" cstate="print"/>
          <a:stretch>
            <a:fillRect/>
          </a:stretch>
        </p:blipFill>
        <p:spPr>
          <a:xfrm>
            <a:off x="3144583" y="215938"/>
            <a:ext cx="63233" cy="63233"/>
          </a:xfrm>
          <a:prstGeom prst="rect">
            <a:avLst/>
          </a:prstGeom>
        </p:spPr>
      </p:pic>
      <p:sp>
        <p:nvSpPr>
          <p:cNvPr id="36" name="object 36"/>
          <p:cNvSpPr txBox="1">
            <a:spLocks noGrp="1"/>
          </p:cNvSpPr>
          <p:nvPr>
            <p:ph type="title"/>
          </p:nvPr>
        </p:nvSpPr>
        <p:spPr>
          <a:prstGeom prst="rect">
            <a:avLst/>
          </a:prstGeom>
        </p:spPr>
        <p:txBody>
          <a:bodyPr vert="horz" wrap="square" lIns="0" tIns="53689" rIns="0" bIns="0" rtlCol="0">
            <a:spAutoFit/>
          </a:bodyPr>
          <a:lstStyle/>
          <a:p>
            <a:pPr marL="12700" marR="5080">
              <a:lnSpc>
                <a:spcPct val="100000"/>
              </a:lnSpc>
              <a:spcBef>
                <a:spcPts val="95"/>
              </a:spcBef>
            </a:pPr>
            <a:r>
              <a:rPr sz="1000" spc="65" dirty="0"/>
              <a:t>In</a:t>
            </a:r>
            <a:r>
              <a:rPr sz="1000" spc="245" dirty="0"/>
              <a:t> </a:t>
            </a:r>
            <a:r>
              <a:rPr sz="1000" spc="20" dirty="0"/>
              <a:t>practice,</a:t>
            </a:r>
            <a:r>
              <a:rPr sz="1000" spc="45" dirty="0"/>
              <a:t> </a:t>
            </a:r>
            <a:r>
              <a:rPr sz="1000" spc="-45" dirty="0"/>
              <a:t>we</a:t>
            </a:r>
            <a:r>
              <a:rPr sz="1000" spc="70" dirty="0"/>
              <a:t> </a:t>
            </a:r>
            <a:r>
              <a:rPr sz="1000" spc="5" dirty="0"/>
              <a:t>would</a:t>
            </a:r>
            <a:r>
              <a:rPr sz="1000" spc="20" dirty="0"/>
              <a:t> </a:t>
            </a:r>
            <a:r>
              <a:rPr sz="1000" spc="25" dirty="0"/>
              <a:t>only</a:t>
            </a:r>
            <a:r>
              <a:rPr sz="1000" spc="250" dirty="0"/>
              <a:t> </a:t>
            </a:r>
            <a:r>
              <a:rPr sz="1000" spc="20" dirty="0"/>
              <a:t>sum</a:t>
            </a:r>
            <a:r>
              <a:rPr sz="1000" spc="250" dirty="0"/>
              <a:t> </a:t>
            </a:r>
            <a:r>
              <a:rPr sz="1000" spc="-10" dirty="0"/>
              <a:t>over</a:t>
            </a:r>
            <a:r>
              <a:rPr sz="1000" spc="35" dirty="0"/>
              <a:t> </a:t>
            </a:r>
            <a:r>
              <a:rPr sz="1000" spc="15" dirty="0"/>
              <a:t>a </a:t>
            </a:r>
            <a:r>
              <a:rPr sz="1000" spc="-215" dirty="0"/>
              <a:t> </a:t>
            </a:r>
            <a:r>
              <a:rPr sz="1000" spc="25" dirty="0"/>
              <a:t>small</a:t>
            </a:r>
            <a:r>
              <a:rPr sz="1000" spc="100" dirty="0"/>
              <a:t> </a:t>
            </a:r>
            <a:r>
              <a:rPr sz="1000" spc="5" dirty="0"/>
              <a:t>window</a:t>
            </a:r>
            <a:endParaRPr sz="1000"/>
          </a:p>
        </p:txBody>
      </p:sp>
      <p:pic>
        <p:nvPicPr>
          <p:cNvPr id="37" name="object 37"/>
          <p:cNvPicPr/>
          <p:nvPr/>
        </p:nvPicPr>
        <p:blipFill>
          <a:blip r:embed="rId3" cstate="print"/>
          <a:stretch>
            <a:fillRect/>
          </a:stretch>
        </p:blipFill>
        <p:spPr>
          <a:xfrm>
            <a:off x="3144583" y="595515"/>
            <a:ext cx="63233" cy="63233"/>
          </a:xfrm>
          <a:prstGeom prst="rect">
            <a:avLst/>
          </a:prstGeom>
        </p:spPr>
      </p:pic>
      <p:sp>
        <p:nvSpPr>
          <p:cNvPr id="38" name="object 38"/>
          <p:cNvSpPr txBox="1"/>
          <p:nvPr/>
        </p:nvSpPr>
        <p:spPr>
          <a:xfrm>
            <a:off x="3251695" y="522051"/>
            <a:ext cx="2294255" cy="861060"/>
          </a:xfrm>
          <a:prstGeom prst="rect">
            <a:avLst/>
          </a:prstGeom>
        </p:spPr>
        <p:txBody>
          <a:bodyPr vert="horz" wrap="square" lIns="0" tIns="12065" rIns="0" bIns="0" rtlCol="0">
            <a:spAutoFit/>
          </a:bodyPr>
          <a:lstStyle/>
          <a:p>
            <a:pPr marL="25400" marR="17780" algn="just">
              <a:lnSpc>
                <a:spcPct val="100000"/>
              </a:lnSpc>
              <a:spcBef>
                <a:spcPts val="95"/>
              </a:spcBef>
            </a:pPr>
            <a:r>
              <a:rPr sz="1000" spc="65" dirty="0">
                <a:latin typeface="Calibri"/>
                <a:cs typeface="Calibri"/>
              </a:rPr>
              <a:t>The </a:t>
            </a:r>
            <a:r>
              <a:rPr sz="1000" spc="5" dirty="0">
                <a:latin typeface="Calibri"/>
                <a:cs typeface="Calibri"/>
              </a:rPr>
              <a:t>weight</a:t>
            </a:r>
            <a:r>
              <a:rPr sz="1000" spc="10" dirty="0">
                <a:latin typeface="Calibri"/>
                <a:cs typeface="Calibri"/>
              </a:rPr>
              <a:t> </a:t>
            </a:r>
            <a:r>
              <a:rPr sz="1000" spc="30" dirty="0">
                <a:latin typeface="Calibri"/>
                <a:cs typeface="Calibri"/>
              </a:rPr>
              <a:t>array </a:t>
            </a:r>
            <a:r>
              <a:rPr sz="1000" spc="85" dirty="0">
                <a:latin typeface="Calibri"/>
                <a:cs typeface="Calibri"/>
              </a:rPr>
              <a:t>(</a:t>
            </a:r>
            <a:r>
              <a:rPr sz="1000" b="1" spc="85" dirty="0">
                <a:latin typeface="Calibri"/>
                <a:cs typeface="Calibri"/>
              </a:rPr>
              <a:t>w</a:t>
            </a:r>
            <a:r>
              <a:rPr sz="1000" spc="85" dirty="0">
                <a:latin typeface="Calibri"/>
                <a:cs typeface="Calibri"/>
              </a:rPr>
              <a:t>) </a:t>
            </a:r>
            <a:r>
              <a:rPr sz="1000" spc="20" dirty="0">
                <a:latin typeface="Calibri"/>
                <a:cs typeface="Calibri"/>
              </a:rPr>
              <a:t>is</a:t>
            </a:r>
            <a:r>
              <a:rPr sz="1000" spc="25" dirty="0">
                <a:latin typeface="Calibri"/>
                <a:cs typeface="Calibri"/>
              </a:rPr>
              <a:t> </a:t>
            </a:r>
            <a:r>
              <a:rPr sz="1000" spc="10" dirty="0">
                <a:latin typeface="Calibri"/>
                <a:cs typeface="Calibri"/>
              </a:rPr>
              <a:t>known</a:t>
            </a:r>
            <a:r>
              <a:rPr sz="1000" spc="15" dirty="0">
                <a:latin typeface="Calibri"/>
                <a:cs typeface="Calibri"/>
              </a:rPr>
              <a:t> </a:t>
            </a:r>
            <a:r>
              <a:rPr sz="1000" spc="10" dirty="0">
                <a:latin typeface="Calibri"/>
                <a:cs typeface="Calibri"/>
              </a:rPr>
              <a:t>as</a:t>
            </a:r>
            <a:r>
              <a:rPr sz="1000" spc="15" dirty="0">
                <a:latin typeface="Calibri"/>
                <a:cs typeface="Calibri"/>
              </a:rPr>
              <a:t> </a:t>
            </a:r>
            <a:r>
              <a:rPr sz="1000" spc="5" dirty="0">
                <a:latin typeface="Calibri"/>
                <a:cs typeface="Calibri"/>
              </a:rPr>
              <a:t>the </a:t>
            </a:r>
            <a:r>
              <a:rPr sz="1000" spc="10" dirty="0">
                <a:latin typeface="Calibri"/>
                <a:cs typeface="Calibri"/>
              </a:rPr>
              <a:t> </a:t>
            </a:r>
            <a:r>
              <a:rPr sz="1000" spc="15" dirty="0">
                <a:latin typeface="Calibri"/>
                <a:cs typeface="Calibri"/>
              </a:rPr>
              <a:t>filter</a:t>
            </a:r>
            <a:endParaRPr sz="1000">
              <a:latin typeface="Calibri"/>
              <a:cs typeface="Calibri"/>
            </a:endParaRPr>
          </a:p>
          <a:p>
            <a:pPr marL="25400" marR="17780" algn="just">
              <a:lnSpc>
                <a:spcPct val="100000"/>
              </a:lnSpc>
              <a:spcBef>
                <a:spcPts val="590"/>
              </a:spcBef>
            </a:pPr>
            <a:r>
              <a:rPr sz="1000" spc="-5" dirty="0">
                <a:latin typeface="Calibri"/>
                <a:cs typeface="Calibri"/>
              </a:rPr>
              <a:t>We </a:t>
            </a:r>
            <a:r>
              <a:rPr sz="1000" spc="35" dirty="0">
                <a:latin typeface="Calibri"/>
                <a:cs typeface="Calibri"/>
              </a:rPr>
              <a:t>just </a:t>
            </a:r>
            <a:r>
              <a:rPr sz="1000" spc="10" dirty="0">
                <a:latin typeface="Calibri"/>
                <a:cs typeface="Calibri"/>
              </a:rPr>
              <a:t>slide </a:t>
            </a:r>
            <a:r>
              <a:rPr sz="1000" spc="5" dirty="0">
                <a:latin typeface="Calibri"/>
                <a:cs typeface="Calibri"/>
              </a:rPr>
              <a:t>the </a:t>
            </a:r>
            <a:r>
              <a:rPr sz="1000" spc="15" dirty="0">
                <a:latin typeface="Calibri"/>
                <a:cs typeface="Calibri"/>
              </a:rPr>
              <a:t>filter </a:t>
            </a:r>
            <a:r>
              <a:rPr sz="1000" spc="-10" dirty="0">
                <a:latin typeface="Calibri"/>
                <a:cs typeface="Calibri"/>
              </a:rPr>
              <a:t>over </a:t>
            </a:r>
            <a:r>
              <a:rPr sz="1000" spc="5" dirty="0">
                <a:latin typeface="Calibri"/>
                <a:cs typeface="Calibri"/>
              </a:rPr>
              <a:t>the </a:t>
            </a:r>
            <a:r>
              <a:rPr sz="1000" spc="35" dirty="0">
                <a:latin typeface="Calibri"/>
                <a:cs typeface="Calibri"/>
              </a:rPr>
              <a:t>input </a:t>
            </a:r>
            <a:r>
              <a:rPr sz="1000" spc="20" dirty="0">
                <a:latin typeface="Calibri"/>
                <a:cs typeface="Calibri"/>
              </a:rPr>
              <a:t>and </a:t>
            </a:r>
            <a:r>
              <a:rPr sz="1000" spc="25" dirty="0">
                <a:latin typeface="Calibri"/>
                <a:cs typeface="Calibri"/>
              </a:rPr>
              <a:t> </a:t>
            </a:r>
            <a:r>
              <a:rPr sz="1000" spc="10" dirty="0">
                <a:latin typeface="Calibri"/>
                <a:cs typeface="Calibri"/>
              </a:rPr>
              <a:t>compute </a:t>
            </a:r>
            <a:r>
              <a:rPr sz="1000" spc="5" dirty="0">
                <a:latin typeface="Calibri"/>
                <a:cs typeface="Calibri"/>
              </a:rPr>
              <a:t>the </a:t>
            </a:r>
            <a:r>
              <a:rPr sz="1000" spc="10" dirty="0">
                <a:latin typeface="Calibri"/>
                <a:cs typeface="Calibri"/>
              </a:rPr>
              <a:t>value </a:t>
            </a:r>
            <a:r>
              <a:rPr sz="1000" spc="-20" dirty="0">
                <a:latin typeface="Calibri"/>
                <a:cs typeface="Calibri"/>
              </a:rPr>
              <a:t>of </a:t>
            </a:r>
            <a:r>
              <a:rPr sz="1000" i="1" spc="40" dirty="0">
                <a:latin typeface="Calibri"/>
                <a:cs typeface="Calibri"/>
              </a:rPr>
              <a:t>s</a:t>
            </a:r>
            <a:r>
              <a:rPr sz="1050" i="1" spc="60" baseline="-11904" dirty="0">
                <a:latin typeface="Sitka Small"/>
                <a:cs typeface="Sitka Small"/>
              </a:rPr>
              <a:t>t </a:t>
            </a:r>
            <a:r>
              <a:rPr sz="1000" dirty="0">
                <a:latin typeface="Calibri"/>
                <a:cs typeface="Calibri"/>
              </a:rPr>
              <a:t>based </a:t>
            </a:r>
            <a:r>
              <a:rPr sz="1000" spc="-5" dirty="0">
                <a:latin typeface="Calibri"/>
                <a:cs typeface="Calibri"/>
              </a:rPr>
              <a:t>on </a:t>
            </a:r>
            <a:r>
              <a:rPr sz="1000" spc="15" dirty="0">
                <a:latin typeface="Calibri"/>
                <a:cs typeface="Calibri"/>
              </a:rPr>
              <a:t>a </a:t>
            </a:r>
            <a:r>
              <a:rPr sz="1000" spc="25" dirty="0">
                <a:latin typeface="Calibri"/>
                <a:cs typeface="Calibri"/>
              </a:rPr>
              <a:t>win- </a:t>
            </a:r>
            <a:r>
              <a:rPr sz="1000" spc="30" dirty="0">
                <a:latin typeface="Calibri"/>
                <a:cs typeface="Calibri"/>
              </a:rPr>
              <a:t> </a:t>
            </a:r>
            <a:r>
              <a:rPr sz="1000" spc="-10" dirty="0">
                <a:latin typeface="Calibri"/>
                <a:cs typeface="Calibri"/>
              </a:rPr>
              <a:t>dow</a:t>
            </a:r>
            <a:r>
              <a:rPr sz="1000" spc="100" dirty="0">
                <a:latin typeface="Calibri"/>
                <a:cs typeface="Calibri"/>
              </a:rPr>
              <a:t> </a:t>
            </a:r>
            <a:r>
              <a:rPr sz="1000" spc="15" dirty="0">
                <a:latin typeface="Calibri"/>
                <a:cs typeface="Calibri"/>
              </a:rPr>
              <a:t>around</a:t>
            </a:r>
            <a:r>
              <a:rPr sz="1000" spc="105" dirty="0">
                <a:latin typeface="Calibri"/>
                <a:cs typeface="Calibri"/>
              </a:rPr>
              <a:t> </a:t>
            </a:r>
            <a:r>
              <a:rPr sz="1000" i="1" spc="65" dirty="0">
                <a:latin typeface="Calibri"/>
                <a:cs typeface="Calibri"/>
              </a:rPr>
              <a:t>x</a:t>
            </a:r>
            <a:r>
              <a:rPr sz="1050" i="1" spc="97" baseline="-11904" dirty="0">
                <a:latin typeface="Sitka Small"/>
                <a:cs typeface="Sitka Small"/>
              </a:rPr>
              <a:t>t</a:t>
            </a:r>
            <a:endParaRPr sz="1050" baseline="-11904">
              <a:latin typeface="Sitka Small"/>
              <a:cs typeface="Sitka Small"/>
            </a:endParaRPr>
          </a:p>
        </p:txBody>
      </p:sp>
      <p:pic>
        <p:nvPicPr>
          <p:cNvPr id="39" name="object 39"/>
          <p:cNvPicPr/>
          <p:nvPr/>
        </p:nvPicPr>
        <p:blipFill>
          <a:blip r:embed="rId4" cstate="print"/>
          <a:stretch>
            <a:fillRect/>
          </a:stretch>
        </p:blipFill>
        <p:spPr>
          <a:xfrm>
            <a:off x="3144583" y="975093"/>
            <a:ext cx="63233" cy="63233"/>
          </a:xfrm>
          <a:prstGeom prst="rect">
            <a:avLst/>
          </a:prstGeom>
        </p:spPr>
      </p:pic>
      <p:sp>
        <p:nvSpPr>
          <p:cNvPr id="43" name="object 43"/>
          <p:cNvSpPr txBox="1"/>
          <p:nvPr/>
        </p:nvSpPr>
        <p:spPr>
          <a:xfrm>
            <a:off x="5525731" y="3007598"/>
            <a:ext cx="211454" cy="101600"/>
          </a:xfrm>
          <a:prstGeom prst="rect">
            <a:avLst/>
          </a:prstGeom>
        </p:spPr>
        <p:txBody>
          <a:bodyPr vert="horz" wrap="square" lIns="0" tIns="0" rIns="0" bIns="0" rtlCol="0">
            <a:spAutoFit/>
          </a:bodyPr>
          <a:lstStyle/>
          <a:p>
            <a:pPr marL="12700">
              <a:lnSpc>
                <a:spcPts val="670"/>
              </a:lnSpc>
            </a:pPr>
            <a:r>
              <a:rPr sz="600" spc="75" dirty="0">
                <a:solidFill>
                  <a:srgbClr val="ADADE0"/>
                </a:solidFill>
                <a:latin typeface="Calibri"/>
                <a:cs typeface="Calibri"/>
              </a:rPr>
              <a:t>4/68</a:t>
            </a:r>
            <a:endParaRPr sz="600">
              <a:latin typeface="Calibri"/>
              <a:cs typeface="Calibri"/>
            </a:endParaRPr>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sp>
        <p:nvSpPr>
          <p:cNvPr id="22" name="object 22"/>
          <p:cNvSpPr txBox="1"/>
          <p:nvPr/>
        </p:nvSpPr>
        <p:spPr>
          <a:xfrm>
            <a:off x="292239" y="466837"/>
            <a:ext cx="64769"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endParaRPr sz="800">
              <a:latin typeface="Calibri"/>
              <a:cs typeface="Calibri"/>
            </a:endParaRPr>
          </a:p>
        </p:txBody>
      </p:sp>
      <p:sp>
        <p:nvSpPr>
          <p:cNvPr id="23" name="object 23"/>
          <p:cNvSpPr txBox="1"/>
          <p:nvPr/>
        </p:nvSpPr>
        <p:spPr>
          <a:xfrm>
            <a:off x="595299" y="272870"/>
            <a:ext cx="79375"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Calibri"/>
                <a:cs typeface="Calibri"/>
              </a:rPr>
              <a:t>6</a:t>
            </a:r>
            <a:endParaRPr sz="800">
              <a:latin typeface="Calibri"/>
              <a:cs typeface="Calibri"/>
            </a:endParaRPr>
          </a:p>
        </p:txBody>
      </p:sp>
      <p:sp>
        <p:nvSpPr>
          <p:cNvPr id="24" name="object 24"/>
          <p:cNvSpPr txBox="1"/>
          <p:nvPr/>
        </p:nvSpPr>
        <p:spPr>
          <a:xfrm>
            <a:off x="524915" y="416236"/>
            <a:ext cx="223279" cy="180819"/>
          </a:xfrm>
          <a:prstGeom prst="rect">
            <a:avLst/>
          </a:prstGeom>
        </p:spPr>
        <p:txBody>
          <a:bodyPr vert="horz" wrap="square" lIns="0" tIns="11430" rIns="0" bIns="0" rtlCol="0">
            <a:spAutoFit/>
          </a:bodyPr>
          <a:lstStyle/>
          <a:p>
            <a:pPr marL="12700">
              <a:lnSpc>
                <a:spcPct val="100000"/>
              </a:lnSpc>
              <a:spcBef>
                <a:spcPts val="90"/>
              </a:spcBef>
            </a:pPr>
            <a:r>
              <a:rPr sz="1100" spc="919" dirty="0">
                <a:latin typeface="Lucida Sans Unicode"/>
                <a:cs typeface="Lucida Sans Unicode"/>
              </a:rPr>
              <a:t>Σ</a:t>
            </a:r>
            <a:endParaRPr sz="1100" dirty="0">
              <a:latin typeface="Lucida Sans Unicode"/>
              <a:cs typeface="Lucida Sans Unicode"/>
            </a:endParaRPr>
          </a:p>
        </p:txBody>
      </p:sp>
      <p:sp>
        <p:nvSpPr>
          <p:cNvPr id="25" name="object 25"/>
          <p:cNvSpPr txBox="1"/>
          <p:nvPr/>
        </p:nvSpPr>
        <p:spPr>
          <a:xfrm>
            <a:off x="227304" y="408735"/>
            <a:ext cx="622935" cy="191770"/>
          </a:xfrm>
          <a:prstGeom prst="rect">
            <a:avLst/>
          </a:prstGeom>
        </p:spPr>
        <p:txBody>
          <a:bodyPr vert="horz" wrap="square" lIns="0" tIns="11430" rIns="0" bIns="0" rtlCol="0">
            <a:spAutoFit/>
          </a:bodyPr>
          <a:lstStyle/>
          <a:p>
            <a:pPr marL="12700">
              <a:lnSpc>
                <a:spcPct val="100000"/>
              </a:lnSpc>
              <a:spcBef>
                <a:spcPts val="90"/>
              </a:spcBef>
              <a:tabLst>
                <a:tab pos="530225" algn="l"/>
              </a:tabLst>
            </a:pPr>
            <a:r>
              <a:rPr sz="1100" i="1" spc="80" dirty="0">
                <a:latin typeface="Calibri"/>
                <a:cs typeface="Calibri"/>
              </a:rPr>
              <a:t>s  </a:t>
            </a:r>
            <a:r>
              <a:rPr sz="1100" i="1" spc="-90" dirty="0">
                <a:latin typeface="Calibri"/>
                <a:cs typeface="Calibri"/>
              </a:rPr>
              <a:t> </a:t>
            </a:r>
            <a:r>
              <a:rPr sz="1100" spc="295" dirty="0">
                <a:latin typeface="Calibri"/>
                <a:cs typeface="Calibri"/>
              </a:rPr>
              <a:t>=</a:t>
            </a:r>
            <a:r>
              <a:rPr sz="1100" dirty="0">
                <a:latin typeface="Calibri"/>
                <a:cs typeface="Calibri"/>
              </a:rPr>
              <a:t>	</a:t>
            </a:r>
            <a:r>
              <a:rPr sz="1100" i="1" spc="145" dirty="0">
                <a:latin typeface="Calibri"/>
                <a:cs typeface="Calibri"/>
              </a:rPr>
              <a:t>x</a:t>
            </a:r>
            <a:endParaRPr sz="1100">
              <a:latin typeface="Calibri"/>
              <a:cs typeface="Calibri"/>
            </a:endParaRPr>
          </a:p>
        </p:txBody>
      </p:sp>
      <p:sp>
        <p:nvSpPr>
          <p:cNvPr id="26" name="object 26"/>
          <p:cNvSpPr txBox="1"/>
          <p:nvPr/>
        </p:nvSpPr>
        <p:spPr>
          <a:xfrm>
            <a:off x="524916" y="610576"/>
            <a:ext cx="220345"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a</a:t>
            </a:r>
            <a:r>
              <a:rPr sz="800" spc="135" dirty="0">
                <a:latin typeface="Calibri"/>
                <a:cs typeface="Calibri"/>
              </a:rPr>
              <a:t>=0</a:t>
            </a:r>
            <a:endParaRPr sz="800">
              <a:latin typeface="Calibri"/>
              <a:cs typeface="Calibri"/>
            </a:endParaRPr>
          </a:p>
        </p:txBody>
      </p:sp>
      <p:sp>
        <p:nvSpPr>
          <p:cNvPr id="27" name="object 27"/>
          <p:cNvSpPr txBox="1"/>
          <p:nvPr/>
        </p:nvSpPr>
        <p:spPr>
          <a:xfrm>
            <a:off x="1010462" y="408735"/>
            <a:ext cx="124460"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Calibri"/>
                <a:cs typeface="Calibri"/>
              </a:rPr>
              <a:t>w</a:t>
            </a:r>
            <a:endParaRPr sz="1100">
              <a:latin typeface="Calibri"/>
              <a:cs typeface="Calibri"/>
            </a:endParaRPr>
          </a:p>
        </p:txBody>
      </p:sp>
      <p:sp>
        <p:nvSpPr>
          <p:cNvPr id="28" name="object 28"/>
          <p:cNvSpPr txBox="1"/>
          <p:nvPr/>
        </p:nvSpPr>
        <p:spPr>
          <a:xfrm>
            <a:off x="824522" y="466837"/>
            <a:ext cx="451484"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r>
              <a:rPr sz="800" spc="215" dirty="0">
                <a:latin typeface="Cambria"/>
                <a:cs typeface="Cambria"/>
              </a:rPr>
              <a:t>−</a:t>
            </a:r>
            <a:r>
              <a:rPr sz="800" i="1" spc="35" dirty="0">
                <a:latin typeface="Calibri"/>
                <a:cs typeface="Calibri"/>
              </a:rPr>
              <a:t>a    </a:t>
            </a:r>
            <a:r>
              <a:rPr sz="800" i="1" spc="-75" dirty="0">
                <a:latin typeface="Calibri"/>
                <a:cs typeface="Calibri"/>
              </a:rPr>
              <a:t> </a:t>
            </a:r>
            <a:r>
              <a:rPr sz="800" spc="215" dirty="0">
                <a:latin typeface="Cambria"/>
                <a:cs typeface="Cambria"/>
              </a:rPr>
              <a:t>−</a:t>
            </a:r>
            <a:r>
              <a:rPr sz="800" i="1" spc="35" dirty="0">
                <a:latin typeface="Calibri"/>
                <a:cs typeface="Calibri"/>
              </a:rPr>
              <a:t>a</a:t>
            </a:r>
            <a:endParaRPr sz="800">
              <a:latin typeface="Calibri"/>
              <a:cs typeface="Calibri"/>
            </a:endParaRPr>
          </a:p>
        </p:txBody>
      </p:sp>
      <p:sp>
        <p:nvSpPr>
          <p:cNvPr id="29" name="object 29"/>
          <p:cNvSpPr txBox="1"/>
          <p:nvPr/>
        </p:nvSpPr>
        <p:spPr>
          <a:xfrm>
            <a:off x="1056846" y="1306800"/>
            <a:ext cx="1540510" cy="142240"/>
          </a:xfrm>
          <a:prstGeom prst="rect">
            <a:avLst/>
          </a:prstGeom>
        </p:spPr>
        <p:txBody>
          <a:bodyPr vert="horz" wrap="square" lIns="0" tIns="13970" rIns="0" bIns="0" rtlCol="0">
            <a:spAutoFit/>
          </a:bodyPr>
          <a:lstStyle/>
          <a:p>
            <a:pPr marL="38100">
              <a:lnSpc>
                <a:spcPct val="100000"/>
              </a:lnSpc>
              <a:spcBef>
                <a:spcPts val="110"/>
              </a:spcBef>
            </a:pPr>
            <a:r>
              <a:rPr sz="1125" i="1" spc="89" baseline="7407" dirty="0">
                <a:latin typeface="Calibri"/>
                <a:cs typeface="Calibri"/>
              </a:rPr>
              <a:t>w</a:t>
            </a:r>
            <a:r>
              <a:rPr sz="550" spc="60" dirty="0">
                <a:latin typeface="Cambria"/>
                <a:cs typeface="Cambria"/>
              </a:rPr>
              <a:t>−</a:t>
            </a:r>
            <a:r>
              <a:rPr sz="550" spc="60" dirty="0">
                <a:latin typeface="Calibri"/>
                <a:cs typeface="Calibri"/>
              </a:rPr>
              <a:t>6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5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4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3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2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1 </a:t>
            </a:r>
            <a:r>
              <a:rPr sz="550" spc="155" dirty="0">
                <a:latin typeface="Calibri"/>
                <a:cs typeface="Calibri"/>
              </a:rPr>
              <a:t> </a:t>
            </a:r>
            <a:r>
              <a:rPr sz="1125" i="1" spc="15" baseline="7407" dirty="0">
                <a:latin typeface="Calibri"/>
                <a:cs typeface="Calibri"/>
              </a:rPr>
              <a:t>w</a:t>
            </a:r>
            <a:r>
              <a:rPr sz="550" spc="10" dirty="0">
                <a:latin typeface="Calibri"/>
                <a:cs typeface="Calibri"/>
              </a:rPr>
              <a:t>0</a:t>
            </a:r>
            <a:endParaRPr sz="550">
              <a:latin typeface="Calibri"/>
              <a:cs typeface="Calibri"/>
            </a:endParaRPr>
          </a:p>
        </p:txBody>
      </p:sp>
      <p:graphicFrame>
        <p:nvGraphicFramePr>
          <p:cNvPr id="30" name="object 30"/>
          <p:cNvGraphicFramePr>
            <a:graphicFrameLocks noGrp="1"/>
          </p:cNvGraphicFramePr>
          <p:nvPr/>
        </p:nvGraphicFramePr>
        <p:xfrm>
          <a:off x="1066222" y="1456056"/>
          <a:ext cx="15824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tblGrid>
              <a:tr h="180569">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0.5</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1" name="object 31"/>
          <p:cNvSpPr txBox="1"/>
          <p:nvPr/>
        </p:nvSpPr>
        <p:spPr>
          <a:xfrm>
            <a:off x="252483" y="1472835"/>
            <a:ext cx="125095" cy="864235"/>
          </a:xfrm>
          <a:prstGeom prst="rect">
            <a:avLst/>
          </a:prstGeom>
        </p:spPr>
        <p:txBody>
          <a:bodyPr vert="horz" wrap="square" lIns="0" tIns="13970" rIns="0" bIns="0" rtlCol="0">
            <a:spAutoFit/>
          </a:bodyPr>
          <a:lstStyle/>
          <a:p>
            <a:pPr marL="12700">
              <a:lnSpc>
                <a:spcPct val="100000"/>
              </a:lnSpc>
              <a:spcBef>
                <a:spcPts val="110"/>
              </a:spcBef>
            </a:pPr>
            <a:r>
              <a:rPr sz="750" spc="114" dirty="0">
                <a:latin typeface="Calibri"/>
                <a:cs typeface="Calibri"/>
              </a:rPr>
              <a:t>W</a:t>
            </a:r>
            <a:endParaRPr sz="750">
              <a:latin typeface="Calibri"/>
              <a:cs typeface="Calibri"/>
            </a:endParaRPr>
          </a:p>
          <a:p>
            <a:pPr marL="12700" marR="31750">
              <a:lnSpc>
                <a:spcPct val="316000"/>
              </a:lnSpc>
            </a:pPr>
            <a:r>
              <a:rPr sz="750" spc="110" dirty="0">
                <a:latin typeface="Calibri"/>
                <a:cs typeface="Calibri"/>
              </a:rPr>
              <a:t>X  </a:t>
            </a:r>
            <a:r>
              <a:rPr sz="750" spc="75" dirty="0">
                <a:latin typeface="Calibri"/>
                <a:cs typeface="Calibri"/>
              </a:rPr>
              <a:t>S</a:t>
            </a:r>
            <a:endParaRPr sz="750">
              <a:latin typeface="Calibri"/>
              <a:cs typeface="Calibri"/>
            </a:endParaRPr>
          </a:p>
        </p:txBody>
      </p:sp>
      <p:graphicFrame>
        <p:nvGraphicFramePr>
          <p:cNvPr id="32" name="object 32"/>
          <p:cNvGraphicFramePr>
            <a:graphicFrameLocks noGrp="1"/>
          </p:cNvGraphicFramePr>
          <p:nvPr/>
        </p:nvGraphicFramePr>
        <p:xfrm>
          <a:off x="387576" y="1817195"/>
          <a:ext cx="27127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gridCol w="226060">
                  <a:extLst>
                    <a:ext uri="{9D8B030D-6E8A-4147-A177-3AD203B41FA5}">
                      <a16:colId xmlns:a16="http://schemas.microsoft.com/office/drawing/2014/main" val="20007"/>
                    </a:ext>
                  </a:extLst>
                </a:gridCol>
                <a:gridCol w="226060">
                  <a:extLst>
                    <a:ext uri="{9D8B030D-6E8A-4147-A177-3AD203B41FA5}">
                      <a16:colId xmlns:a16="http://schemas.microsoft.com/office/drawing/2014/main" val="20008"/>
                    </a:ext>
                  </a:extLst>
                </a:gridCol>
                <a:gridCol w="226060">
                  <a:extLst>
                    <a:ext uri="{9D8B030D-6E8A-4147-A177-3AD203B41FA5}">
                      <a16:colId xmlns:a16="http://schemas.microsoft.com/office/drawing/2014/main" val="20009"/>
                    </a:ext>
                  </a:extLst>
                </a:gridCol>
                <a:gridCol w="226060">
                  <a:extLst>
                    <a:ext uri="{9D8B030D-6E8A-4147-A177-3AD203B41FA5}">
                      <a16:colId xmlns:a16="http://schemas.microsoft.com/office/drawing/2014/main" val="20010"/>
                    </a:ext>
                  </a:extLst>
                </a:gridCol>
                <a:gridCol w="226060">
                  <a:extLst>
                    <a:ext uri="{9D8B030D-6E8A-4147-A177-3AD203B41FA5}">
                      <a16:colId xmlns:a16="http://schemas.microsoft.com/office/drawing/2014/main" val="20011"/>
                    </a:ext>
                  </a:extLst>
                </a:gridCol>
              </a:tblGrid>
              <a:tr h="180569">
                <a:tc>
                  <a:txBody>
                    <a:bodyPr/>
                    <a:lstStyle/>
                    <a:p>
                      <a:pPr marL="26670">
                        <a:lnSpc>
                          <a:spcPct val="100000"/>
                        </a:lnSpc>
                        <a:spcBef>
                          <a:spcPts val="229"/>
                        </a:spcBef>
                      </a:pPr>
                      <a:r>
                        <a:rPr sz="750" spc="5" dirty="0">
                          <a:latin typeface="Calibri"/>
                          <a:cs typeface="Calibri"/>
                        </a:rPr>
                        <a:t>1.00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1.90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2.50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33" name="object 33"/>
          <p:cNvGraphicFramePr>
            <a:graphicFrameLocks noGrp="1"/>
          </p:cNvGraphicFramePr>
          <p:nvPr/>
        </p:nvGraphicFramePr>
        <p:xfrm>
          <a:off x="1744867" y="2178325"/>
          <a:ext cx="1356357"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tblGrid>
              <a:tr h="180569">
                <a:tc>
                  <a:txBody>
                    <a:bodyPr/>
                    <a:lstStyle/>
                    <a:p>
                      <a:pPr marL="26670">
                        <a:lnSpc>
                          <a:spcPct val="100000"/>
                        </a:lnSpc>
                        <a:spcBef>
                          <a:spcPts val="229"/>
                        </a:spcBef>
                      </a:pPr>
                      <a:r>
                        <a:rPr sz="750" spc="5" dirty="0">
                          <a:solidFill>
                            <a:srgbClr val="333333"/>
                          </a:solidFill>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1.96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2.11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2.16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4" name="object 34"/>
          <p:cNvSpPr txBox="1"/>
          <p:nvPr/>
        </p:nvSpPr>
        <p:spPr>
          <a:xfrm>
            <a:off x="201904" y="2608104"/>
            <a:ext cx="3420110" cy="162560"/>
          </a:xfrm>
          <a:prstGeom prst="rect">
            <a:avLst/>
          </a:prstGeom>
        </p:spPr>
        <p:txBody>
          <a:bodyPr vert="horz" wrap="square" lIns="0" tIns="12065" rIns="0" bIns="0" rtlCol="0">
            <a:spAutoFit/>
          </a:bodyPr>
          <a:lstStyle/>
          <a:p>
            <a:pPr marL="38100">
              <a:lnSpc>
                <a:spcPct val="100000"/>
              </a:lnSpc>
              <a:spcBef>
                <a:spcPts val="95"/>
              </a:spcBef>
            </a:pPr>
            <a:r>
              <a:rPr sz="1350" i="1" spc="97" baseline="6172" dirty="0">
                <a:latin typeface="Calibri"/>
                <a:cs typeface="Calibri"/>
              </a:rPr>
              <a:t>s</a:t>
            </a:r>
            <a:r>
              <a:rPr sz="600" spc="65" dirty="0">
                <a:latin typeface="Calibri"/>
                <a:cs typeface="Calibri"/>
              </a:rPr>
              <a:t>6</a:t>
            </a:r>
            <a:r>
              <a:rPr sz="600" spc="165" dirty="0">
                <a:latin typeface="Calibri"/>
                <a:cs typeface="Calibri"/>
              </a:rPr>
              <a:t> </a:t>
            </a:r>
            <a:r>
              <a:rPr sz="1350" spc="397" baseline="6172" dirty="0">
                <a:latin typeface="Calibri"/>
                <a:cs typeface="Calibri"/>
              </a:rPr>
              <a:t>=</a:t>
            </a:r>
            <a:r>
              <a:rPr sz="1350" spc="82" baseline="6172" dirty="0">
                <a:latin typeface="Calibri"/>
                <a:cs typeface="Calibri"/>
              </a:rPr>
              <a:t> </a:t>
            </a:r>
            <a:r>
              <a:rPr sz="1350" i="1" spc="112" baseline="6172" dirty="0">
                <a:latin typeface="Calibri"/>
                <a:cs typeface="Calibri"/>
              </a:rPr>
              <a:t>x</a:t>
            </a:r>
            <a:r>
              <a:rPr sz="600" spc="75" dirty="0">
                <a:latin typeface="Calibri"/>
                <a:cs typeface="Calibri"/>
              </a:rPr>
              <a:t>6</a:t>
            </a:r>
            <a:r>
              <a:rPr sz="1350" i="1" spc="112" baseline="6172" dirty="0">
                <a:latin typeface="Calibri"/>
                <a:cs typeface="Calibri"/>
              </a:rPr>
              <a:t>w</a:t>
            </a:r>
            <a:r>
              <a:rPr sz="600" spc="75" dirty="0">
                <a:latin typeface="Calibri"/>
                <a:cs typeface="Calibri"/>
              </a:rPr>
              <a:t>0</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5</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1</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4</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2</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3</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3</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2</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4</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1</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5</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0</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6</a:t>
            </a:r>
            <a:endParaRPr sz="600">
              <a:latin typeface="Calibri"/>
              <a:cs typeface="Calibri"/>
            </a:endParaRPr>
          </a:p>
        </p:txBody>
      </p:sp>
      <p:pic>
        <p:nvPicPr>
          <p:cNvPr id="35" name="object 35"/>
          <p:cNvPicPr/>
          <p:nvPr/>
        </p:nvPicPr>
        <p:blipFill>
          <a:blip r:embed="rId3" cstate="print"/>
          <a:stretch>
            <a:fillRect/>
          </a:stretch>
        </p:blipFill>
        <p:spPr>
          <a:xfrm>
            <a:off x="3144583" y="215938"/>
            <a:ext cx="63233" cy="63233"/>
          </a:xfrm>
          <a:prstGeom prst="rect">
            <a:avLst/>
          </a:prstGeom>
        </p:spPr>
      </p:pic>
      <p:sp>
        <p:nvSpPr>
          <p:cNvPr id="36" name="object 36"/>
          <p:cNvSpPr txBox="1">
            <a:spLocks noGrp="1"/>
          </p:cNvSpPr>
          <p:nvPr>
            <p:ph type="title"/>
          </p:nvPr>
        </p:nvSpPr>
        <p:spPr>
          <a:prstGeom prst="rect">
            <a:avLst/>
          </a:prstGeom>
        </p:spPr>
        <p:txBody>
          <a:bodyPr vert="horz" wrap="square" lIns="0" tIns="53689" rIns="0" bIns="0" rtlCol="0">
            <a:spAutoFit/>
          </a:bodyPr>
          <a:lstStyle/>
          <a:p>
            <a:pPr marL="12700" marR="5080">
              <a:lnSpc>
                <a:spcPct val="100000"/>
              </a:lnSpc>
              <a:spcBef>
                <a:spcPts val="95"/>
              </a:spcBef>
            </a:pPr>
            <a:r>
              <a:rPr sz="1000" spc="65" dirty="0"/>
              <a:t>In</a:t>
            </a:r>
            <a:r>
              <a:rPr sz="1000" spc="245" dirty="0"/>
              <a:t> </a:t>
            </a:r>
            <a:r>
              <a:rPr sz="1000" spc="20" dirty="0"/>
              <a:t>practice,</a:t>
            </a:r>
            <a:r>
              <a:rPr sz="1000" spc="45" dirty="0"/>
              <a:t> </a:t>
            </a:r>
            <a:r>
              <a:rPr sz="1000" spc="-45" dirty="0"/>
              <a:t>we</a:t>
            </a:r>
            <a:r>
              <a:rPr sz="1000" spc="70" dirty="0"/>
              <a:t> </a:t>
            </a:r>
            <a:r>
              <a:rPr sz="1000" spc="5" dirty="0"/>
              <a:t>would</a:t>
            </a:r>
            <a:r>
              <a:rPr sz="1000" spc="20" dirty="0"/>
              <a:t> </a:t>
            </a:r>
            <a:r>
              <a:rPr sz="1000" spc="25" dirty="0"/>
              <a:t>only</a:t>
            </a:r>
            <a:r>
              <a:rPr sz="1000" spc="250" dirty="0"/>
              <a:t> </a:t>
            </a:r>
            <a:r>
              <a:rPr sz="1000" spc="20" dirty="0"/>
              <a:t>sum</a:t>
            </a:r>
            <a:r>
              <a:rPr sz="1000" spc="250" dirty="0"/>
              <a:t> </a:t>
            </a:r>
            <a:r>
              <a:rPr sz="1000" spc="-10" dirty="0"/>
              <a:t>over</a:t>
            </a:r>
            <a:r>
              <a:rPr sz="1000" spc="35" dirty="0"/>
              <a:t> </a:t>
            </a:r>
            <a:r>
              <a:rPr sz="1000" spc="15" dirty="0"/>
              <a:t>a </a:t>
            </a:r>
            <a:r>
              <a:rPr sz="1000" spc="-215" dirty="0"/>
              <a:t> </a:t>
            </a:r>
            <a:r>
              <a:rPr sz="1000" spc="25" dirty="0"/>
              <a:t>small</a:t>
            </a:r>
            <a:r>
              <a:rPr sz="1000" spc="100" dirty="0"/>
              <a:t> </a:t>
            </a:r>
            <a:r>
              <a:rPr sz="1000" spc="5" dirty="0"/>
              <a:t>window</a:t>
            </a:r>
            <a:endParaRPr sz="1000"/>
          </a:p>
        </p:txBody>
      </p:sp>
      <p:pic>
        <p:nvPicPr>
          <p:cNvPr id="37" name="object 37"/>
          <p:cNvPicPr/>
          <p:nvPr/>
        </p:nvPicPr>
        <p:blipFill>
          <a:blip r:embed="rId3" cstate="print"/>
          <a:stretch>
            <a:fillRect/>
          </a:stretch>
        </p:blipFill>
        <p:spPr>
          <a:xfrm>
            <a:off x="3144583" y="595515"/>
            <a:ext cx="63233" cy="63233"/>
          </a:xfrm>
          <a:prstGeom prst="rect">
            <a:avLst/>
          </a:prstGeom>
        </p:spPr>
      </p:pic>
      <p:sp>
        <p:nvSpPr>
          <p:cNvPr id="38" name="object 38"/>
          <p:cNvSpPr txBox="1"/>
          <p:nvPr/>
        </p:nvSpPr>
        <p:spPr>
          <a:xfrm>
            <a:off x="3251695" y="522051"/>
            <a:ext cx="2294255" cy="861060"/>
          </a:xfrm>
          <a:prstGeom prst="rect">
            <a:avLst/>
          </a:prstGeom>
        </p:spPr>
        <p:txBody>
          <a:bodyPr vert="horz" wrap="square" lIns="0" tIns="12065" rIns="0" bIns="0" rtlCol="0">
            <a:spAutoFit/>
          </a:bodyPr>
          <a:lstStyle/>
          <a:p>
            <a:pPr marL="25400" marR="17780" algn="just">
              <a:lnSpc>
                <a:spcPct val="100000"/>
              </a:lnSpc>
              <a:spcBef>
                <a:spcPts val="95"/>
              </a:spcBef>
            </a:pPr>
            <a:r>
              <a:rPr sz="1000" spc="65" dirty="0">
                <a:latin typeface="Calibri"/>
                <a:cs typeface="Calibri"/>
              </a:rPr>
              <a:t>The </a:t>
            </a:r>
            <a:r>
              <a:rPr sz="1000" spc="5" dirty="0">
                <a:latin typeface="Calibri"/>
                <a:cs typeface="Calibri"/>
              </a:rPr>
              <a:t>weight</a:t>
            </a:r>
            <a:r>
              <a:rPr sz="1000" spc="10" dirty="0">
                <a:latin typeface="Calibri"/>
                <a:cs typeface="Calibri"/>
              </a:rPr>
              <a:t> </a:t>
            </a:r>
            <a:r>
              <a:rPr sz="1000" spc="30" dirty="0">
                <a:latin typeface="Calibri"/>
                <a:cs typeface="Calibri"/>
              </a:rPr>
              <a:t>array </a:t>
            </a:r>
            <a:r>
              <a:rPr sz="1000" spc="85" dirty="0">
                <a:latin typeface="Calibri"/>
                <a:cs typeface="Calibri"/>
              </a:rPr>
              <a:t>(</a:t>
            </a:r>
            <a:r>
              <a:rPr sz="1000" b="1" spc="85" dirty="0">
                <a:latin typeface="Calibri"/>
                <a:cs typeface="Calibri"/>
              </a:rPr>
              <a:t>w</a:t>
            </a:r>
            <a:r>
              <a:rPr sz="1000" spc="85" dirty="0">
                <a:latin typeface="Calibri"/>
                <a:cs typeface="Calibri"/>
              </a:rPr>
              <a:t>) </a:t>
            </a:r>
            <a:r>
              <a:rPr sz="1000" spc="20" dirty="0">
                <a:latin typeface="Calibri"/>
                <a:cs typeface="Calibri"/>
              </a:rPr>
              <a:t>is</a:t>
            </a:r>
            <a:r>
              <a:rPr sz="1000" spc="25" dirty="0">
                <a:latin typeface="Calibri"/>
                <a:cs typeface="Calibri"/>
              </a:rPr>
              <a:t> </a:t>
            </a:r>
            <a:r>
              <a:rPr sz="1000" spc="10" dirty="0">
                <a:latin typeface="Calibri"/>
                <a:cs typeface="Calibri"/>
              </a:rPr>
              <a:t>known</a:t>
            </a:r>
            <a:r>
              <a:rPr sz="1000" spc="15" dirty="0">
                <a:latin typeface="Calibri"/>
                <a:cs typeface="Calibri"/>
              </a:rPr>
              <a:t> </a:t>
            </a:r>
            <a:r>
              <a:rPr sz="1000" spc="10" dirty="0">
                <a:latin typeface="Calibri"/>
                <a:cs typeface="Calibri"/>
              </a:rPr>
              <a:t>as</a:t>
            </a:r>
            <a:r>
              <a:rPr sz="1000" spc="15" dirty="0">
                <a:latin typeface="Calibri"/>
                <a:cs typeface="Calibri"/>
              </a:rPr>
              <a:t> </a:t>
            </a:r>
            <a:r>
              <a:rPr sz="1000" spc="5" dirty="0">
                <a:latin typeface="Calibri"/>
                <a:cs typeface="Calibri"/>
              </a:rPr>
              <a:t>the </a:t>
            </a:r>
            <a:r>
              <a:rPr sz="1000" spc="10" dirty="0">
                <a:latin typeface="Calibri"/>
                <a:cs typeface="Calibri"/>
              </a:rPr>
              <a:t> </a:t>
            </a:r>
            <a:r>
              <a:rPr sz="1000" spc="15" dirty="0">
                <a:latin typeface="Calibri"/>
                <a:cs typeface="Calibri"/>
              </a:rPr>
              <a:t>filter</a:t>
            </a:r>
            <a:endParaRPr sz="1000">
              <a:latin typeface="Calibri"/>
              <a:cs typeface="Calibri"/>
            </a:endParaRPr>
          </a:p>
          <a:p>
            <a:pPr marL="25400" marR="17780" algn="just">
              <a:lnSpc>
                <a:spcPct val="100000"/>
              </a:lnSpc>
              <a:spcBef>
                <a:spcPts val="590"/>
              </a:spcBef>
            </a:pPr>
            <a:r>
              <a:rPr sz="1000" spc="-5" dirty="0">
                <a:latin typeface="Calibri"/>
                <a:cs typeface="Calibri"/>
              </a:rPr>
              <a:t>We </a:t>
            </a:r>
            <a:r>
              <a:rPr sz="1000" spc="35" dirty="0">
                <a:latin typeface="Calibri"/>
                <a:cs typeface="Calibri"/>
              </a:rPr>
              <a:t>just </a:t>
            </a:r>
            <a:r>
              <a:rPr sz="1000" spc="10" dirty="0">
                <a:latin typeface="Calibri"/>
                <a:cs typeface="Calibri"/>
              </a:rPr>
              <a:t>slide </a:t>
            </a:r>
            <a:r>
              <a:rPr sz="1000" spc="5" dirty="0">
                <a:latin typeface="Calibri"/>
                <a:cs typeface="Calibri"/>
              </a:rPr>
              <a:t>the </a:t>
            </a:r>
            <a:r>
              <a:rPr sz="1000" spc="15" dirty="0">
                <a:latin typeface="Calibri"/>
                <a:cs typeface="Calibri"/>
              </a:rPr>
              <a:t>filter </a:t>
            </a:r>
            <a:r>
              <a:rPr sz="1000" spc="-10" dirty="0">
                <a:latin typeface="Calibri"/>
                <a:cs typeface="Calibri"/>
              </a:rPr>
              <a:t>over </a:t>
            </a:r>
            <a:r>
              <a:rPr sz="1000" spc="5" dirty="0">
                <a:latin typeface="Calibri"/>
                <a:cs typeface="Calibri"/>
              </a:rPr>
              <a:t>the </a:t>
            </a:r>
            <a:r>
              <a:rPr sz="1000" spc="35" dirty="0">
                <a:latin typeface="Calibri"/>
                <a:cs typeface="Calibri"/>
              </a:rPr>
              <a:t>input </a:t>
            </a:r>
            <a:r>
              <a:rPr sz="1000" spc="20" dirty="0">
                <a:latin typeface="Calibri"/>
                <a:cs typeface="Calibri"/>
              </a:rPr>
              <a:t>and </a:t>
            </a:r>
            <a:r>
              <a:rPr sz="1000" spc="25" dirty="0">
                <a:latin typeface="Calibri"/>
                <a:cs typeface="Calibri"/>
              </a:rPr>
              <a:t> </a:t>
            </a:r>
            <a:r>
              <a:rPr sz="1000" spc="10" dirty="0">
                <a:latin typeface="Calibri"/>
                <a:cs typeface="Calibri"/>
              </a:rPr>
              <a:t>compute </a:t>
            </a:r>
            <a:r>
              <a:rPr sz="1000" spc="5" dirty="0">
                <a:latin typeface="Calibri"/>
                <a:cs typeface="Calibri"/>
              </a:rPr>
              <a:t>the </a:t>
            </a:r>
            <a:r>
              <a:rPr sz="1000" spc="10" dirty="0">
                <a:latin typeface="Calibri"/>
                <a:cs typeface="Calibri"/>
              </a:rPr>
              <a:t>value </a:t>
            </a:r>
            <a:r>
              <a:rPr sz="1000" spc="-20" dirty="0">
                <a:latin typeface="Calibri"/>
                <a:cs typeface="Calibri"/>
              </a:rPr>
              <a:t>of </a:t>
            </a:r>
            <a:r>
              <a:rPr sz="1000" i="1" spc="40" dirty="0">
                <a:latin typeface="Calibri"/>
                <a:cs typeface="Calibri"/>
              </a:rPr>
              <a:t>s</a:t>
            </a:r>
            <a:r>
              <a:rPr sz="1050" i="1" spc="60" baseline="-11904" dirty="0">
                <a:latin typeface="Sitka Small"/>
                <a:cs typeface="Sitka Small"/>
              </a:rPr>
              <a:t>t </a:t>
            </a:r>
            <a:r>
              <a:rPr sz="1000" dirty="0">
                <a:latin typeface="Calibri"/>
                <a:cs typeface="Calibri"/>
              </a:rPr>
              <a:t>based </a:t>
            </a:r>
            <a:r>
              <a:rPr sz="1000" spc="-5" dirty="0">
                <a:latin typeface="Calibri"/>
                <a:cs typeface="Calibri"/>
              </a:rPr>
              <a:t>on </a:t>
            </a:r>
            <a:r>
              <a:rPr sz="1000" spc="15" dirty="0">
                <a:latin typeface="Calibri"/>
                <a:cs typeface="Calibri"/>
              </a:rPr>
              <a:t>a </a:t>
            </a:r>
            <a:r>
              <a:rPr sz="1000" spc="25" dirty="0">
                <a:latin typeface="Calibri"/>
                <a:cs typeface="Calibri"/>
              </a:rPr>
              <a:t>win- </a:t>
            </a:r>
            <a:r>
              <a:rPr sz="1000" spc="30" dirty="0">
                <a:latin typeface="Calibri"/>
                <a:cs typeface="Calibri"/>
              </a:rPr>
              <a:t> </a:t>
            </a:r>
            <a:r>
              <a:rPr sz="1000" spc="-10" dirty="0">
                <a:latin typeface="Calibri"/>
                <a:cs typeface="Calibri"/>
              </a:rPr>
              <a:t>dow</a:t>
            </a:r>
            <a:r>
              <a:rPr sz="1000" spc="100" dirty="0">
                <a:latin typeface="Calibri"/>
                <a:cs typeface="Calibri"/>
              </a:rPr>
              <a:t> </a:t>
            </a:r>
            <a:r>
              <a:rPr sz="1000" spc="15" dirty="0">
                <a:latin typeface="Calibri"/>
                <a:cs typeface="Calibri"/>
              </a:rPr>
              <a:t>around</a:t>
            </a:r>
            <a:r>
              <a:rPr sz="1000" spc="105" dirty="0">
                <a:latin typeface="Calibri"/>
                <a:cs typeface="Calibri"/>
              </a:rPr>
              <a:t> </a:t>
            </a:r>
            <a:r>
              <a:rPr sz="1000" i="1" spc="65" dirty="0">
                <a:latin typeface="Calibri"/>
                <a:cs typeface="Calibri"/>
              </a:rPr>
              <a:t>x</a:t>
            </a:r>
            <a:r>
              <a:rPr sz="1050" i="1" spc="97" baseline="-11904" dirty="0">
                <a:latin typeface="Sitka Small"/>
                <a:cs typeface="Sitka Small"/>
              </a:rPr>
              <a:t>t</a:t>
            </a:r>
            <a:endParaRPr sz="1050" baseline="-11904">
              <a:latin typeface="Sitka Small"/>
              <a:cs typeface="Sitka Small"/>
            </a:endParaRPr>
          </a:p>
        </p:txBody>
      </p:sp>
      <p:pic>
        <p:nvPicPr>
          <p:cNvPr id="39" name="object 39"/>
          <p:cNvPicPr/>
          <p:nvPr/>
        </p:nvPicPr>
        <p:blipFill>
          <a:blip r:embed="rId4" cstate="print"/>
          <a:stretch>
            <a:fillRect/>
          </a:stretch>
        </p:blipFill>
        <p:spPr>
          <a:xfrm>
            <a:off x="3144583" y="975093"/>
            <a:ext cx="63233" cy="63233"/>
          </a:xfrm>
          <a:prstGeom prst="rect">
            <a:avLst/>
          </a:prstGeom>
        </p:spPr>
      </p:pic>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sp>
        <p:nvSpPr>
          <p:cNvPr id="22" name="object 22"/>
          <p:cNvSpPr txBox="1"/>
          <p:nvPr/>
        </p:nvSpPr>
        <p:spPr>
          <a:xfrm>
            <a:off x="292239" y="466837"/>
            <a:ext cx="64769"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endParaRPr sz="800">
              <a:latin typeface="Calibri"/>
              <a:cs typeface="Calibri"/>
            </a:endParaRPr>
          </a:p>
        </p:txBody>
      </p:sp>
      <p:sp>
        <p:nvSpPr>
          <p:cNvPr id="23" name="object 23"/>
          <p:cNvSpPr txBox="1"/>
          <p:nvPr/>
        </p:nvSpPr>
        <p:spPr>
          <a:xfrm>
            <a:off x="595299" y="272870"/>
            <a:ext cx="79375"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Calibri"/>
                <a:cs typeface="Calibri"/>
              </a:rPr>
              <a:t>6</a:t>
            </a:r>
            <a:endParaRPr sz="800">
              <a:latin typeface="Calibri"/>
              <a:cs typeface="Calibri"/>
            </a:endParaRPr>
          </a:p>
        </p:txBody>
      </p:sp>
      <p:sp>
        <p:nvSpPr>
          <p:cNvPr id="24" name="object 24"/>
          <p:cNvSpPr txBox="1"/>
          <p:nvPr/>
        </p:nvSpPr>
        <p:spPr>
          <a:xfrm>
            <a:off x="595299" y="423162"/>
            <a:ext cx="152896" cy="180819"/>
          </a:xfrm>
          <a:prstGeom prst="rect">
            <a:avLst/>
          </a:prstGeom>
        </p:spPr>
        <p:txBody>
          <a:bodyPr vert="horz" wrap="square" lIns="0" tIns="11430" rIns="0" bIns="0" rtlCol="0">
            <a:spAutoFit/>
          </a:bodyPr>
          <a:lstStyle/>
          <a:p>
            <a:pPr marL="12700">
              <a:lnSpc>
                <a:spcPct val="100000"/>
              </a:lnSpc>
              <a:spcBef>
                <a:spcPts val="90"/>
              </a:spcBef>
            </a:pPr>
            <a:r>
              <a:rPr sz="1100" spc="919" dirty="0">
                <a:latin typeface="Lucida Sans Unicode"/>
                <a:cs typeface="Lucida Sans Unicode"/>
              </a:rPr>
              <a:t>Σ</a:t>
            </a:r>
            <a:endParaRPr sz="1100" dirty="0">
              <a:latin typeface="Lucida Sans Unicode"/>
              <a:cs typeface="Lucida Sans Unicode"/>
            </a:endParaRPr>
          </a:p>
        </p:txBody>
      </p:sp>
      <p:sp>
        <p:nvSpPr>
          <p:cNvPr id="25" name="object 25"/>
          <p:cNvSpPr txBox="1"/>
          <p:nvPr/>
        </p:nvSpPr>
        <p:spPr>
          <a:xfrm>
            <a:off x="227304" y="408735"/>
            <a:ext cx="622935" cy="191770"/>
          </a:xfrm>
          <a:prstGeom prst="rect">
            <a:avLst/>
          </a:prstGeom>
        </p:spPr>
        <p:txBody>
          <a:bodyPr vert="horz" wrap="square" lIns="0" tIns="11430" rIns="0" bIns="0" rtlCol="0">
            <a:spAutoFit/>
          </a:bodyPr>
          <a:lstStyle/>
          <a:p>
            <a:pPr marL="12700">
              <a:lnSpc>
                <a:spcPct val="100000"/>
              </a:lnSpc>
              <a:spcBef>
                <a:spcPts val="90"/>
              </a:spcBef>
              <a:tabLst>
                <a:tab pos="530225" algn="l"/>
              </a:tabLst>
            </a:pPr>
            <a:r>
              <a:rPr sz="1100" i="1" spc="80" dirty="0">
                <a:latin typeface="Calibri"/>
                <a:cs typeface="Calibri"/>
              </a:rPr>
              <a:t>s  </a:t>
            </a:r>
            <a:r>
              <a:rPr sz="1100" i="1" spc="-90" dirty="0">
                <a:latin typeface="Calibri"/>
                <a:cs typeface="Calibri"/>
              </a:rPr>
              <a:t> </a:t>
            </a:r>
            <a:r>
              <a:rPr sz="1100" spc="295" dirty="0">
                <a:latin typeface="Calibri"/>
                <a:cs typeface="Calibri"/>
              </a:rPr>
              <a:t>=</a:t>
            </a:r>
            <a:r>
              <a:rPr sz="1100" dirty="0">
                <a:latin typeface="Calibri"/>
                <a:cs typeface="Calibri"/>
              </a:rPr>
              <a:t>	</a:t>
            </a:r>
            <a:r>
              <a:rPr sz="1100" i="1" spc="145" dirty="0">
                <a:latin typeface="Calibri"/>
                <a:cs typeface="Calibri"/>
              </a:rPr>
              <a:t>x</a:t>
            </a:r>
            <a:endParaRPr sz="1100">
              <a:latin typeface="Calibri"/>
              <a:cs typeface="Calibri"/>
            </a:endParaRPr>
          </a:p>
        </p:txBody>
      </p:sp>
      <p:sp>
        <p:nvSpPr>
          <p:cNvPr id="26" name="object 26"/>
          <p:cNvSpPr txBox="1"/>
          <p:nvPr/>
        </p:nvSpPr>
        <p:spPr>
          <a:xfrm>
            <a:off x="524916" y="610576"/>
            <a:ext cx="220345"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a</a:t>
            </a:r>
            <a:r>
              <a:rPr sz="800" spc="135" dirty="0">
                <a:latin typeface="Calibri"/>
                <a:cs typeface="Calibri"/>
              </a:rPr>
              <a:t>=0</a:t>
            </a:r>
            <a:endParaRPr sz="800">
              <a:latin typeface="Calibri"/>
              <a:cs typeface="Calibri"/>
            </a:endParaRPr>
          </a:p>
        </p:txBody>
      </p:sp>
      <p:sp>
        <p:nvSpPr>
          <p:cNvPr id="27" name="object 27"/>
          <p:cNvSpPr txBox="1"/>
          <p:nvPr/>
        </p:nvSpPr>
        <p:spPr>
          <a:xfrm>
            <a:off x="1010462" y="408735"/>
            <a:ext cx="124460"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Calibri"/>
                <a:cs typeface="Calibri"/>
              </a:rPr>
              <a:t>w</a:t>
            </a:r>
            <a:endParaRPr sz="1100">
              <a:latin typeface="Calibri"/>
              <a:cs typeface="Calibri"/>
            </a:endParaRPr>
          </a:p>
        </p:txBody>
      </p:sp>
      <p:sp>
        <p:nvSpPr>
          <p:cNvPr id="28" name="object 28"/>
          <p:cNvSpPr txBox="1"/>
          <p:nvPr/>
        </p:nvSpPr>
        <p:spPr>
          <a:xfrm>
            <a:off x="824522" y="466837"/>
            <a:ext cx="451484"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r>
              <a:rPr sz="800" spc="215" dirty="0">
                <a:latin typeface="Cambria"/>
                <a:cs typeface="Cambria"/>
              </a:rPr>
              <a:t>−</a:t>
            </a:r>
            <a:r>
              <a:rPr sz="800" i="1" spc="35" dirty="0">
                <a:latin typeface="Calibri"/>
                <a:cs typeface="Calibri"/>
              </a:rPr>
              <a:t>a    </a:t>
            </a:r>
            <a:r>
              <a:rPr sz="800" i="1" spc="-75" dirty="0">
                <a:latin typeface="Calibri"/>
                <a:cs typeface="Calibri"/>
              </a:rPr>
              <a:t> </a:t>
            </a:r>
            <a:r>
              <a:rPr sz="800" spc="215" dirty="0">
                <a:latin typeface="Cambria"/>
                <a:cs typeface="Cambria"/>
              </a:rPr>
              <a:t>−</a:t>
            </a:r>
            <a:r>
              <a:rPr sz="800" i="1" spc="35" dirty="0">
                <a:latin typeface="Calibri"/>
                <a:cs typeface="Calibri"/>
              </a:rPr>
              <a:t>a</a:t>
            </a:r>
            <a:endParaRPr sz="800">
              <a:latin typeface="Calibri"/>
              <a:cs typeface="Calibri"/>
            </a:endParaRPr>
          </a:p>
        </p:txBody>
      </p:sp>
      <p:sp>
        <p:nvSpPr>
          <p:cNvPr id="29" name="object 29"/>
          <p:cNvSpPr txBox="1"/>
          <p:nvPr/>
        </p:nvSpPr>
        <p:spPr>
          <a:xfrm>
            <a:off x="1283055" y="1306800"/>
            <a:ext cx="1540510" cy="142240"/>
          </a:xfrm>
          <a:prstGeom prst="rect">
            <a:avLst/>
          </a:prstGeom>
        </p:spPr>
        <p:txBody>
          <a:bodyPr vert="horz" wrap="square" lIns="0" tIns="13970" rIns="0" bIns="0" rtlCol="0">
            <a:spAutoFit/>
          </a:bodyPr>
          <a:lstStyle/>
          <a:p>
            <a:pPr marL="38100">
              <a:lnSpc>
                <a:spcPct val="100000"/>
              </a:lnSpc>
              <a:spcBef>
                <a:spcPts val="110"/>
              </a:spcBef>
            </a:pPr>
            <a:r>
              <a:rPr sz="1125" i="1" spc="89" baseline="7407" dirty="0">
                <a:latin typeface="Calibri"/>
                <a:cs typeface="Calibri"/>
              </a:rPr>
              <a:t>w</a:t>
            </a:r>
            <a:r>
              <a:rPr sz="550" spc="60" dirty="0">
                <a:latin typeface="Cambria"/>
                <a:cs typeface="Cambria"/>
              </a:rPr>
              <a:t>−</a:t>
            </a:r>
            <a:r>
              <a:rPr sz="550" spc="60" dirty="0">
                <a:latin typeface="Calibri"/>
                <a:cs typeface="Calibri"/>
              </a:rPr>
              <a:t>6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5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4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3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2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1 </a:t>
            </a:r>
            <a:r>
              <a:rPr sz="550" spc="155" dirty="0">
                <a:latin typeface="Calibri"/>
                <a:cs typeface="Calibri"/>
              </a:rPr>
              <a:t> </a:t>
            </a:r>
            <a:r>
              <a:rPr sz="1125" i="1" spc="15" baseline="7407" dirty="0">
                <a:latin typeface="Calibri"/>
                <a:cs typeface="Calibri"/>
              </a:rPr>
              <a:t>w</a:t>
            </a:r>
            <a:r>
              <a:rPr sz="550" spc="10" dirty="0">
                <a:latin typeface="Calibri"/>
                <a:cs typeface="Calibri"/>
              </a:rPr>
              <a:t>0</a:t>
            </a:r>
            <a:endParaRPr sz="550">
              <a:latin typeface="Calibri"/>
              <a:cs typeface="Calibri"/>
            </a:endParaRPr>
          </a:p>
        </p:txBody>
      </p:sp>
      <p:graphicFrame>
        <p:nvGraphicFramePr>
          <p:cNvPr id="30" name="object 30"/>
          <p:cNvGraphicFramePr>
            <a:graphicFrameLocks noGrp="1"/>
          </p:cNvGraphicFramePr>
          <p:nvPr/>
        </p:nvGraphicFramePr>
        <p:xfrm>
          <a:off x="1292431" y="1456056"/>
          <a:ext cx="15824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tblGrid>
              <a:tr h="180569">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229"/>
                        </a:spcBef>
                      </a:pPr>
                      <a:r>
                        <a:rPr sz="750" spc="5" dirty="0">
                          <a:latin typeface="Calibri"/>
                          <a:cs typeface="Calibri"/>
                        </a:rPr>
                        <a:t>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229"/>
                        </a:spcBef>
                      </a:pPr>
                      <a:r>
                        <a:rPr sz="750" spc="5" dirty="0">
                          <a:latin typeface="Calibri"/>
                          <a:cs typeface="Calibri"/>
                        </a:rPr>
                        <a:t>0.5</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1" name="object 31"/>
          <p:cNvSpPr txBox="1"/>
          <p:nvPr/>
        </p:nvSpPr>
        <p:spPr>
          <a:xfrm>
            <a:off x="252483" y="1472835"/>
            <a:ext cx="125095" cy="864235"/>
          </a:xfrm>
          <a:prstGeom prst="rect">
            <a:avLst/>
          </a:prstGeom>
        </p:spPr>
        <p:txBody>
          <a:bodyPr vert="horz" wrap="square" lIns="0" tIns="13970" rIns="0" bIns="0" rtlCol="0">
            <a:spAutoFit/>
          </a:bodyPr>
          <a:lstStyle/>
          <a:p>
            <a:pPr marL="12700">
              <a:lnSpc>
                <a:spcPct val="100000"/>
              </a:lnSpc>
              <a:spcBef>
                <a:spcPts val="110"/>
              </a:spcBef>
            </a:pPr>
            <a:r>
              <a:rPr sz="750" spc="114" dirty="0">
                <a:latin typeface="Calibri"/>
                <a:cs typeface="Calibri"/>
              </a:rPr>
              <a:t>W</a:t>
            </a:r>
            <a:endParaRPr sz="750">
              <a:latin typeface="Calibri"/>
              <a:cs typeface="Calibri"/>
            </a:endParaRPr>
          </a:p>
          <a:p>
            <a:pPr marL="12700" marR="31750">
              <a:lnSpc>
                <a:spcPct val="316000"/>
              </a:lnSpc>
            </a:pPr>
            <a:r>
              <a:rPr sz="750" spc="110" dirty="0">
                <a:latin typeface="Calibri"/>
                <a:cs typeface="Calibri"/>
              </a:rPr>
              <a:t>X  </a:t>
            </a:r>
            <a:r>
              <a:rPr sz="750" spc="75" dirty="0">
                <a:latin typeface="Calibri"/>
                <a:cs typeface="Calibri"/>
              </a:rPr>
              <a:t>S</a:t>
            </a:r>
            <a:endParaRPr sz="750">
              <a:latin typeface="Calibri"/>
              <a:cs typeface="Calibri"/>
            </a:endParaRPr>
          </a:p>
        </p:txBody>
      </p:sp>
      <p:graphicFrame>
        <p:nvGraphicFramePr>
          <p:cNvPr id="32" name="object 32"/>
          <p:cNvGraphicFramePr>
            <a:graphicFrameLocks noGrp="1"/>
          </p:cNvGraphicFramePr>
          <p:nvPr/>
        </p:nvGraphicFramePr>
        <p:xfrm>
          <a:off x="387576" y="1817195"/>
          <a:ext cx="27127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gridCol w="226060">
                  <a:extLst>
                    <a:ext uri="{9D8B030D-6E8A-4147-A177-3AD203B41FA5}">
                      <a16:colId xmlns:a16="http://schemas.microsoft.com/office/drawing/2014/main" val="20007"/>
                    </a:ext>
                  </a:extLst>
                </a:gridCol>
                <a:gridCol w="226060">
                  <a:extLst>
                    <a:ext uri="{9D8B030D-6E8A-4147-A177-3AD203B41FA5}">
                      <a16:colId xmlns:a16="http://schemas.microsoft.com/office/drawing/2014/main" val="20008"/>
                    </a:ext>
                  </a:extLst>
                </a:gridCol>
                <a:gridCol w="226060">
                  <a:extLst>
                    <a:ext uri="{9D8B030D-6E8A-4147-A177-3AD203B41FA5}">
                      <a16:colId xmlns:a16="http://schemas.microsoft.com/office/drawing/2014/main" val="20009"/>
                    </a:ext>
                  </a:extLst>
                </a:gridCol>
                <a:gridCol w="226060">
                  <a:extLst>
                    <a:ext uri="{9D8B030D-6E8A-4147-A177-3AD203B41FA5}">
                      <a16:colId xmlns:a16="http://schemas.microsoft.com/office/drawing/2014/main" val="20010"/>
                    </a:ext>
                  </a:extLst>
                </a:gridCol>
                <a:gridCol w="226060">
                  <a:extLst>
                    <a:ext uri="{9D8B030D-6E8A-4147-A177-3AD203B41FA5}">
                      <a16:colId xmlns:a16="http://schemas.microsoft.com/office/drawing/2014/main" val="20011"/>
                    </a:ext>
                  </a:extLst>
                </a:gridCol>
              </a:tblGrid>
              <a:tr h="180569">
                <a:tc>
                  <a:txBody>
                    <a:bodyPr/>
                    <a:lstStyle/>
                    <a:p>
                      <a:pPr marL="26670">
                        <a:lnSpc>
                          <a:spcPct val="100000"/>
                        </a:lnSpc>
                        <a:spcBef>
                          <a:spcPts val="229"/>
                        </a:spcBef>
                      </a:pPr>
                      <a:r>
                        <a:rPr sz="750" spc="5" dirty="0">
                          <a:latin typeface="Calibri"/>
                          <a:cs typeface="Calibri"/>
                        </a:rPr>
                        <a:t>1.00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1.90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2.50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33" name="object 33"/>
          <p:cNvGraphicFramePr>
            <a:graphicFrameLocks noGrp="1"/>
          </p:cNvGraphicFramePr>
          <p:nvPr/>
        </p:nvGraphicFramePr>
        <p:xfrm>
          <a:off x="1744867" y="2178325"/>
          <a:ext cx="1356357"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tblGrid>
              <a:tr h="180569">
                <a:tc>
                  <a:txBody>
                    <a:bodyPr/>
                    <a:lstStyle/>
                    <a:p>
                      <a:pPr marL="26670">
                        <a:lnSpc>
                          <a:spcPct val="100000"/>
                        </a:lnSpc>
                        <a:spcBef>
                          <a:spcPts val="229"/>
                        </a:spcBef>
                      </a:pPr>
                      <a:r>
                        <a:rPr sz="750" spc="5" dirty="0">
                          <a:solidFill>
                            <a:srgbClr val="333333"/>
                          </a:solidFill>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1.96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2.11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2.16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2.28</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4" name="object 34"/>
          <p:cNvSpPr txBox="1"/>
          <p:nvPr/>
        </p:nvSpPr>
        <p:spPr>
          <a:xfrm>
            <a:off x="201904" y="2608104"/>
            <a:ext cx="3420110" cy="162560"/>
          </a:xfrm>
          <a:prstGeom prst="rect">
            <a:avLst/>
          </a:prstGeom>
        </p:spPr>
        <p:txBody>
          <a:bodyPr vert="horz" wrap="square" lIns="0" tIns="12065" rIns="0" bIns="0" rtlCol="0">
            <a:spAutoFit/>
          </a:bodyPr>
          <a:lstStyle/>
          <a:p>
            <a:pPr marL="38100">
              <a:lnSpc>
                <a:spcPct val="100000"/>
              </a:lnSpc>
              <a:spcBef>
                <a:spcPts val="95"/>
              </a:spcBef>
            </a:pPr>
            <a:r>
              <a:rPr sz="1350" i="1" spc="97" baseline="6172" dirty="0">
                <a:latin typeface="Calibri"/>
                <a:cs typeface="Calibri"/>
              </a:rPr>
              <a:t>s</a:t>
            </a:r>
            <a:r>
              <a:rPr sz="600" spc="65" dirty="0">
                <a:latin typeface="Calibri"/>
                <a:cs typeface="Calibri"/>
              </a:rPr>
              <a:t>6</a:t>
            </a:r>
            <a:r>
              <a:rPr sz="600" spc="165" dirty="0">
                <a:latin typeface="Calibri"/>
                <a:cs typeface="Calibri"/>
              </a:rPr>
              <a:t> </a:t>
            </a:r>
            <a:r>
              <a:rPr sz="1350" spc="397" baseline="6172" dirty="0">
                <a:latin typeface="Calibri"/>
                <a:cs typeface="Calibri"/>
              </a:rPr>
              <a:t>=</a:t>
            </a:r>
            <a:r>
              <a:rPr sz="1350" spc="82" baseline="6172" dirty="0">
                <a:latin typeface="Calibri"/>
                <a:cs typeface="Calibri"/>
              </a:rPr>
              <a:t> </a:t>
            </a:r>
            <a:r>
              <a:rPr sz="1350" i="1" spc="112" baseline="6172" dirty="0">
                <a:latin typeface="Calibri"/>
                <a:cs typeface="Calibri"/>
              </a:rPr>
              <a:t>x</a:t>
            </a:r>
            <a:r>
              <a:rPr sz="600" spc="75" dirty="0">
                <a:latin typeface="Calibri"/>
                <a:cs typeface="Calibri"/>
              </a:rPr>
              <a:t>6</a:t>
            </a:r>
            <a:r>
              <a:rPr sz="1350" i="1" spc="112" baseline="6172" dirty="0">
                <a:latin typeface="Calibri"/>
                <a:cs typeface="Calibri"/>
              </a:rPr>
              <a:t>w</a:t>
            </a:r>
            <a:r>
              <a:rPr sz="600" spc="75" dirty="0">
                <a:latin typeface="Calibri"/>
                <a:cs typeface="Calibri"/>
              </a:rPr>
              <a:t>0</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5</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1</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4</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2</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3</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3</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2</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4</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1</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5</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0</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6</a:t>
            </a:r>
            <a:endParaRPr sz="600">
              <a:latin typeface="Calibri"/>
              <a:cs typeface="Calibri"/>
            </a:endParaRPr>
          </a:p>
        </p:txBody>
      </p:sp>
      <p:pic>
        <p:nvPicPr>
          <p:cNvPr id="35" name="object 35"/>
          <p:cNvPicPr/>
          <p:nvPr/>
        </p:nvPicPr>
        <p:blipFill>
          <a:blip r:embed="rId3" cstate="print"/>
          <a:stretch>
            <a:fillRect/>
          </a:stretch>
        </p:blipFill>
        <p:spPr>
          <a:xfrm>
            <a:off x="3144583" y="215938"/>
            <a:ext cx="63233" cy="63233"/>
          </a:xfrm>
          <a:prstGeom prst="rect">
            <a:avLst/>
          </a:prstGeom>
        </p:spPr>
      </p:pic>
      <p:sp>
        <p:nvSpPr>
          <p:cNvPr id="36" name="object 36"/>
          <p:cNvSpPr txBox="1">
            <a:spLocks noGrp="1"/>
          </p:cNvSpPr>
          <p:nvPr>
            <p:ph type="title"/>
          </p:nvPr>
        </p:nvSpPr>
        <p:spPr>
          <a:prstGeom prst="rect">
            <a:avLst/>
          </a:prstGeom>
        </p:spPr>
        <p:txBody>
          <a:bodyPr vert="horz" wrap="square" lIns="0" tIns="53689" rIns="0" bIns="0" rtlCol="0">
            <a:spAutoFit/>
          </a:bodyPr>
          <a:lstStyle/>
          <a:p>
            <a:pPr marL="12700" marR="5080">
              <a:lnSpc>
                <a:spcPct val="100000"/>
              </a:lnSpc>
              <a:spcBef>
                <a:spcPts val="95"/>
              </a:spcBef>
            </a:pPr>
            <a:r>
              <a:rPr sz="1000" spc="65" dirty="0"/>
              <a:t>In</a:t>
            </a:r>
            <a:r>
              <a:rPr sz="1000" spc="245" dirty="0"/>
              <a:t> </a:t>
            </a:r>
            <a:r>
              <a:rPr sz="1000" spc="20" dirty="0"/>
              <a:t>practice,</a:t>
            </a:r>
            <a:r>
              <a:rPr sz="1000" spc="45" dirty="0"/>
              <a:t> </a:t>
            </a:r>
            <a:r>
              <a:rPr sz="1000" spc="-45" dirty="0"/>
              <a:t>we</a:t>
            </a:r>
            <a:r>
              <a:rPr sz="1000" spc="70" dirty="0"/>
              <a:t> </a:t>
            </a:r>
            <a:r>
              <a:rPr sz="1000" spc="5" dirty="0"/>
              <a:t>would</a:t>
            </a:r>
            <a:r>
              <a:rPr sz="1000" spc="20" dirty="0"/>
              <a:t> </a:t>
            </a:r>
            <a:r>
              <a:rPr sz="1000" spc="25" dirty="0"/>
              <a:t>only</a:t>
            </a:r>
            <a:r>
              <a:rPr sz="1000" spc="250" dirty="0"/>
              <a:t> </a:t>
            </a:r>
            <a:r>
              <a:rPr sz="1000" spc="20" dirty="0"/>
              <a:t>sum</a:t>
            </a:r>
            <a:r>
              <a:rPr sz="1000" spc="250" dirty="0"/>
              <a:t> </a:t>
            </a:r>
            <a:r>
              <a:rPr sz="1000" spc="-10" dirty="0"/>
              <a:t>over</a:t>
            </a:r>
            <a:r>
              <a:rPr sz="1000" spc="35" dirty="0"/>
              <a:t> </a:t>
            </a:r>
            <a:r>
              <a:rPr sz="1000" spc="15" dirty="0"/>
              <a:t>a </a:t>
            </a:r>
            <a:r>
              <a:rPr sz="1000" spc="-215" dirty="0"/>
              <a:t> </a:t>
            </a:r>
            <a:r>
              <a:rPr sz="1000" spc="25" dirty="0"/>
              <a:t>small</a:t>
            </a:r>
            <a:r>
              <a:rPr sz="1000" spc="100" dirty="0"/>
              <a:t> </a:t>
            </a:r>
            <a:r>
              <a:rPr sz="1000" spc="5" dirty="0"/>
              <a:t>window</a:t>
            </a:r>
            <a:endParaRPr sz="1000"/>
          </a:p>
        </p:txBody>
      </p:sp>
      <p:pic>
        <p:nvPicPr>
          <p:cNvPr id="37" name="object 37"/>
          <p:cNvPicPr/>
          <p:nvPr/>
        </p:nvPicPr>
        <p:blipFill>
          <a:blip r:embed="rId3" cstate="print"/>
          <a:stretch>
            <a:fillRect/>
          </a:stretch>
        </p:blipFill>
        <p:spPr>
          <a:xfrm>
            <a:off x="3144583" y="595515"/>
            <a:ext cx="63233" cy="63233"/>
          </a:xfrm>
          <a:prstGeom prst="rect">
            <a:avLst/>
          </a:prstGeom>
        </p:spPr>
      </p:pic>
      <p:sp>
        <p:nvSpPr>
          <p:cNvPr id="38" name="object 38"/>
          <p:cNvSpPr txBox="1"/>
          <p:nvPr/>
        </p:nvSpPr>
        <p:spPr>
          <a:xfrm>
            <a:off x="3251695" y="522051"/>
            <a:ext cx="2294255" cy="861060"/>
          </a:xfrm>
          <a:prstGeom prst="rect">
            <a:avLst/>
          </a:prstGeom>
        </p:spPr>
        <p:txBody>
          <a:bodyPr vert="horz" wrap="square" lIns="0" tIns="12065" rIns="0" bIns="0" rtlCol="0">
            <a:spAutoFit/>
          </a:bodyPr>
          <a:lstStyle/>
          <a:p>
            <a:pPr marL="25400" marR="17780" algn="just">
              <a:lnSpc>
                <a:spcPct val="100000"/>
              </a:lnSpc>
              <a:spcBef>
                <a:spcPts val="95"/>
              </a:spcBef>
            </a:pPr>
            <a:r>
              <a:rPr sz="1000" spc="65" dirty="0">
                <a:latin typeface="Calibri"/>
                <a:cs typeface="Calibri"/>
              </a:rPr>
              <a:t>The </a:t>
            </a:r>
            <a:r>
              <a:rPr sz="1000" spc="5" dirty="0">
                <a:latin typeface="Calibri"/>
                <a:cs typeface="Calibri"/>
              </a:rPr>
              <a:t>weight</a:t>
            </a:r>
            <a:r>
              <a:rPr sz="1000" spc="10" dirty="0">
                <a:latin typeface="Calibri"/>
                <a:cs typeface="Calibri"/>
              </a:rPr>
              <a:t> </a:t>
            </a:r>
            <a:r>
              <a:rPr sz="1000" spc="30" dirty="0">
                <a:latin typeface="Calibri"/>
                <a:cs typeface="Calibri"/>
              </a:rPr>
              <a:t>array </a:t>
            </a:r>
            <a:r>
              <a:rPr sz="1000" spc="85" dirty="0">
                <a:latin typeface="Calibri"/>
                <a:cs typeface="Calibri"/>
              </a:rPr>
              <a:t>(</a:t>
            </a:r>
            <a:r>
              <a:rPr sz="1000" b="1" spc="85" dirty="0">
                <a:latin typeface="Calibri"/>
                <a:cs typeface="Calibri"/>
              </a:rPr>
              <a:t>w</a:t>
            </a:r>
            <a:r>
              <a:rPr sz="1000" spc="85" dirty="0">
                <a:latin typeface="Calibri"/>
                <a:cs typeface="Calibri"/>
              </a:rPr>
              <a:t>) </a:t>
            </a:r>
            <a:r>
              <a:rPr sz="1000" spc="20" dirty="0">
                <a:latin typeface="Calibri"/>
                <a:cs typeface="Calibri"/>
              </a:rPr>
              <a:t>is</a:t>
            </a:r>
            <a:r>
              <a:rPr sz="1000" spc="25" dirty="0">
                <a:latin typeface="Calibri"/>
                <a:cs typeface="Calibri"/>
              </a:rPr>
              <a:t> </a:t>
            </a:r>
            <a:r>
              <a:rPr sz="1000" spc="10" dirty="0">
                <a:latin typeface="Calibri"/>
                <a:cs typeface="Calibri"/>
              </a:rPr>
              <a:t>known</a:t>
            </a:r>
            <a:r>
              <a:rPr sz="1000" spc="15" dirty="0">
                <a:latin typeface="Calibri"/>
                <a:cs typeface="Calibri"/>
              </a:rPr>
              <a:t> </a:t>
            </a:r>
            <a:r>
              <a:rPr sz="1000" spc="10" dirty="0">
                <a:latin typeface="Calibri"/>
                <a:cs typeface="Calibri"/>
              </a:rPr>
              <a:t>as</a:t>
            </a:r>
            <a:r>
              <a:rPr sz="1000" spc="15" dirty="0">
                <a:latin typeface="Calibri"/>
                <a:cs typeface="Calibri"/>
              </a:rPr>
              <a:t> </a:t>
            </a:r>
            <a:r>
              <a:rPr sz="1000" spc="5" dirty="0">
                <a:latin typeface="Calibri"/>
                <a:cs typeface="Calibri"/>
              </a:rPr>
              <a:t>the </a:t>
            </a:r>
            <a:r>
              <a:rPr sz="1000" spc="10" dirty="0">
                <a:latin typeface="Calibri"/>
                <a:cs typeface="Calibri"/>
              </a:rPr>
              <a:t> </a:t>
            </a:r>
            <a:r>
              <a:rPr sz="1000" spc="15" dirty="0">
                <a:latin typeface="Calibri"/>
                <a:cs typeface="Calibri"/>
              </a:rPr>
              <a:t>filter</a:t>
            </a:r>
            <a:endParaRPr sz="1000">
              <a:latin typeface="Calibri"/>
              <a:cs typeface="Calibri"/>
            </a:endParaRPr>
          </a:p>
          <a:p>
            <a:pPr marL="25400" marR="17780" algn="just">
              <a:lnSpc>
                <a:spcPct val="100000"/>
              </a:lnSpc>
              <a:spcBef>
                <a:spcPts val="590"/>
              </a:spcBef>
            </a:pPr>
            <a:r>
              <a:rPr sz="1000" spc="-5" dirty="0">
                <a:latin typeface="Calibri"/>
                <a:cs typeface="Calibri"/>
              </a:rPr>
              <a:t>We </a:t>
            </a:r>
            <a:r>
              <a:rPr sz="1000" spc="35" dirty="0">
                <a:latin typeface="Calibri"/>
                <a:cs typeface="Calibri"/>
              </a:rPr>
              <a:t>just </a:t>
            </a:r>
            <a:r>
              <a:rPr sz="1000" spc="10" dirty="0">
                <a:latin typeface="Calibri"/>
                <a:cs typeface="Calibri"/>
              </a:rPr>
              <a:t>slide </a:t>
            </a:r>
            <a:r>
              <a:rPr sz="1000" spc="5" dirty="0">
                <a:latin typeface="Calibri"/>
                <a:cs typeface="Calibri"/>
              </a:rPr>
              <a:t>the </a:t>
            </a:r>
            <a:r>
              <a:rPr sz="1000" spc="15" dirty="0">
                <a:latin typeface="Calibri"/>
                <a:cs typeface="Calibri"/>
              </a:rPr>
              <a:t>filter </a:t>
            </a:r>
            <a:r>
              <a:rPr sz="1000" spc="-10" dirty="0">
                <a:latin typeface="Calibri"/>
                <a:cs typeface="Calibri"/>
              </a:rPr>
              <a:t>over </a:t>
            </a:r>
            <a:r>
              <a:rPr sz="1000" spc="5" dirty="0">
                <a:latin typeface="Calibri"/>
                <a:cs typeface="Calibri"/>
              </a:rPr>
              <a:t>the </a:t>
            </a:r>
            <a:r>
              <a:rPr sz="1000" spc="35" dirty="0">
                <a:latin typeface="Calibri"/>
                <a:cs typeface="Calibri"/>
              </a:rPr>
              <a:t>input </a:t>
            </a:r>
            <a:r>
              <a:rPr sz="1000" spc="20" dirty="0">
                <a:latin typeface="Calibri"/>
                <a:cs typeface="Calibri"/>
              </a:rPr>
              <a:t>and </a:t>
            </a:r>
            <a:r>
              <a:rPr sz="1000" spc="25" dirty="0">
                <a:latin typeface="Calibri"/>
                <a:cs typeface="Calibri"/>
              </a:rPr>
              <a:t> </a:t>
            </a:r>
            <a:r>
              <a:rPr sz="1000" spc="10" dirty="0">
                <a:latin typeface="Calibri"/>
                <a:cs typeface="Calibri"/>
              </a:rPr>
              <a:t>compute </a:t>
            </a:r>
            <a:r>
              <a:rPr sz="1000" spc="5" dirty="0">
                <a:latin typeface="Calibri"/>
                <a:cs typeface="Calibri"/>
              </a:rPr>
              <a:t>the </a:t>
            </a:r>
            <a:r>
              <a:rPr sz="1000" spc="10" dirty="0">
                <a:latin typeface="Calibri"/>
                <a:cs typeface="Calibri"/>
              </a:rPr>
              <a:t>value </a:t>
            </a:r>
            <a:r>
              <a:rPr sz="1000" spc="-20" dirty="0">
                <a:latin typeface="Calibri"/>
                <a:cs typeface="Calibri"/>
              </a:rPr>
              <a:t>of </a:t>
            </a:r>
            <a:r>
              <a:rPr sz="1000" i="1" spc="40" dirty="0">
                <a:latin typeface="Calibri"/>
                <a:cs typeface="Calibri"/>
              </a:rPr>
              <a:t>s</a:t>
            </a:r>
            <a:r>
              <a:rPr sz="1050" i="1" spc="60" baseline="-11904" dirty="0">
                <a:latin typeface="Sitka Small"/>
                <a:cs typeface="Sitka Small"/>
              </a:rPr>
              <a:t>t </a:t>
            </a:r>
            <a:r>
              <a:rPr sz="1000" dirty="0">
                <a:latin typeface="Calibri"/>
                <a:cs typeface="Calibri"/>
              </a:rPr>
              <a:t>based </a:t>
            </a:r>
            <a:r>
              <a:rPr sz="1000" spc="-5" dirty="0">
                <a:latin typeface="Calibri"/>
                <a:cs typeface="Calibri"/>
              </a:rPr>
              <a:t>on </a:t>
            </a:r>
            <a:r>
              <a:rPr sz="1000" spc="15" dirty="0">
                <a:latin typeface="Calibri"/>
                <a:cs typeface="Calibri"/>
              </a:rPr>
              <a:t>a </a:t>
            </a:r>
            <a:r>
              <a:rPr sz="1000" spc="25" dirty="0">
                <a:latin typeface="Calibri"/>
                <a:cs typeface="Calibri"/>
              </a:rPr>
              <a:t>win- </a:t>
            </a:r>
            <a:r>
              <a:rPr sz="1000" spc="30" dirty="0">
                <a:latin typeface="Calibri"/>
                <a:cs typeface="Calibri"/>
              </a:rPr>
              <a:t> </a:t>
            </a:r>
            <a:r>
              <a:rPr sz="1000" spc="-10" dirty="0">
                <a:latin typeface="Calibri"/>
                <a:cs typeface="Calibri"/>
              </a:rPr>
              <a:t>dow</a:t>
            </a:r>
            <a:r>
              <a:rPr sz="1000" spc="100" dirty="0">
                <a:latin typeface="Calibri"/>
                <a:cs typeface="Calibri"/>
              </a:rPr>
              <a:t> </a:t>
            </a:r>
            <a:r>
              <a:rPr sz="1000" spc="15" dirty="0">
                <a:latin typeface="Calibri"/>
                <a:cs typeface="Calibri"/>
              </a:rPr>
              <a:t>around</a:t>
            </a:r>
            <a:r>
              <a:rPr sz="1000" spc="105" dirty="0">
                <a:latin typeface="Calibri"/>
                <a:cs typeface="Calibri"/>
              </a:rPr>
              <a:t> </a:t>
            </a:r>
            <a:r>
              <a:rPr sz="1000" i="1" spc="65" dirty="0">
                <a:latin typeface="Calibri"/>
                <a:cs typeface="Calibri"/>
              </a:rPr>
              <a:t>x</a:t>
            </a:r>
            <a:r>
              <a:rPr sz="1050" i="1" spc="97" baseline="-11904" dirty="0">
                <a:latin typeface="Sitka Small"/>
                <a:cs typeface="Sitka Small"/>
              </a:rPr>
              <a:t>t</a:t>
            </a:r>
            <a:endParaRPr sz="1050" baseline="-11904">
              <a:latin typeface="Sitka Small"/>
              <a:cs typeface="Sitka Small"/>
            </a:endParaRPr>
          </a:p>
        </p:txBody>
      </p:sp>
      <p:pic>
        <p:nvPicPr>
          <p:cNvPr id="39" name="object 39"/>
          <p:cNvPicPr/>
          <p:nvPr/>
        </p:nvPicPr>
        <p:blipFill>
          <a:blip r:embed="rId4" cstate="print"/>
          <a:stretch>
            <a:fillRect/>
          </a:stretch>
        </p:blipFill>
        <p:spPr>
          <a:xfrm>
            <a:off x="3144583" y="975093"/>
            <a:ext cx="63233" cy="63233"/>
          </a:xfrm>
          <a:prstGeom prst="rect">
            <a:avLst/>
          </a:prstGeom>
        </p:spPr>
      </p:pic>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object 5"/>
          <p:cNvGrpSpPr/>
          <p:nvPr/>
        </p:nvGrpSpPr>
        <p:grpSpPr>
          <a:xfrm>
            <a:off x="4086288" y="3004917"/>
            <a:ext cx="203200" cy="55880"/>
            <a:chOff x="4086288" y="3004917"/>
            <a:chExt cx="203200" cy="55880"/>
          </a:xfrm>
        </p:grpSpPr>
        <p:sp>
          <p:nvSpPr>
            <p:cNvPr id="6" name="object 6"/>
            <p:cNvSpPr/>
            <p:nvPr/>
          </p:nvSpPr>
          <p:spPr>
            <a:xfrm>
              <a:off x="4149457" y="300744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7" name="object 7"/>
            <p:cNvSpPr/>
            <p:nvPr/>
          </p:nvSpPr>
          <p:spPr>
            <a:xfrm>
              <a:off x="4086288"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grpSp>
      <p:grpSp>
        <p:nvGrpSpPr>
          <p:cNvPr id="8" name="object 8"/>
          <p:cNvGrpSpPr/>
          <p:nvPr/>
        </p:nvGrpSpPr>
        <p:grpSpPr>
          <a:xfrm>
            <a:off x="4369219" y="3003652"/>
            <a:ext cx="203200" cy="58419"/>
            <a:chOff x="4369219" y="3003652"/>
            <a:chExt cx="203200" cy="58419"/>
          </a:xfrm>
        </p:grpSpPr>
        <p:sp>
          <p:nvSpPr>
            <p:cNvPr id="9" name="object 9"/>
            <p:cNvSpPr/>
            <p:nvPr/>
          </p:nvSpPr>
          <p:spPr>
            <a:xfrm>
              <a:off x="4458120" y="302014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0" name="object 10"/>
            <p:cNvSpPr/>
            <p:nvPr/>
          </p:nvSpPr>
          <p:spPr>
            <a:xfrm>
              <a:off x="4369219"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1" name="object 11"/>
            <p:cNvSpPr/>
            <p:nvPr/>
          </p:nvSpPr>
          <p:spPr>
            <a:xfrm>
              <a:off x="4445420" y="300744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grpSp>
      <p:grpSp>
        <p:nvGrpSpPr>
          <p:cNvPr id="12" name="object 12"/>
          <p:cNvGrpSpPr/>
          <p:nvPr/>
        </p:nvGrpSpPr>
        <p:grpSpPr>
          <a:xfrm>
            <a:off x="4652137" y="3003652"/>
            <a:ext cx="203200" cy="58419"/>
            <a:chOff x="4652137" y="3003652"/>
            <a:chExt cx="203200" cy="58419"/>
          </a:xfrm>
        </p:grpSpPr>
        <p:sp>
          <p:nvSpPr>
            <p:cNvPr id="13" name="object 13"/>
            <p:cNvSpPr/>
            <p:nvPr/>
          </p:nvSpPr>
          <p:spPr>
            <a:xfrm>
              <a:off x="4728338" y="300744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14" name="object 14"/>
            <p:cNvSpPr/>
            <p:nvPr/>
          </p:nvSpPr>
          <p:spPr>
            <a:xfrm>
              <a:off x="4652137"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5" name="object 15"/>
            <p:cNvSpPr/>
            <p:nvPr/>
          </p:nvSpPr>
          <p:spPr>
            <a:xfrm>
              <a:off x="4728338" y="304554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grpSp>
      <p:grpSp>
        <p:nvGrpSpPr>
          <p:cNvPr id="17" name="object 17"/>
          <p:cNvGrpSpPr/>
          <p:nvPr/>
        </p:nvGrpSpPr>
        <p:grpSpPr>
          <a:xfrm>
            <a:off x="5200227" y="3004917"/>
            <a:ext cx="238760" cy="57150"/>
            <a:chOff x="5200227" y="3004917"/>
            <a:chExt cx="238760" cy="57150"/>
          </a:xfrm>
        </p:grpSpPr>
        <p:sp>
          <p:nvSpPr>
            <p:cNvPr id="18" name="object 18"/>
            <p:cNvSpPr/>
            <p:nvPr/>
          </p:nvSpPr>
          <p:spPr>
            <a:xfrm>
              <a:off x="5324679" y="3037928"/>
              <a:ext cx="20320" cy="20320"/>
            </a:xfrm>
            <a:custGeom>
              <a:avLst/>
              <a:gdLst/>
              <a:ahLst/>
              <a:cxnLst/>
              <a:rect l="l" t="t" r="r" b="b"/>
              <a:pathLst>
                <a:path w="20320" h="20319">
                  <a:moveTo>
                    <a:pt x="0" y="0"/>
                  </a:moveTo>
                  <a:lnTo>
                    <a:pt x="20320" y="20320"/>
                  </a:lnTo>
                </a:path>
              </a:pathLst>
            </a:custGeom>
            <a:ln w="7591">
              <a:solidFill>
                <a:srgbClr val="ADADE0"/>
              </a:solidFill>
            </a:ln>
          </p:spPr>
          <p:txBody>
            <a:bodyPr wrap="square" lIns="0" tIns="0" rIns="0" bIns="0" rtlCol="0"/>
            <a:lstStyle/>
            <a:p>
              <a:endParaRPr/>
            </a:p>
          </p:txBody>
        </p:sp>
        <p:sp>
          <p:nvSpPr>
            <p:cNvPr id="19" name="object 19"/>
            <p:cNvSpPr/>
            <p:nvPr/>
          </p:nvSpPr>
          <p:spPr>
            <a:xfrm>
              <a:off x="5297615" y="3011433"/>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0" name="object 20"/>
            <p:cNvSpPr/>
            <p:nvPr/>
          </p:nvSpPr>
          <p:spPr>
            <a:xfrm>
              <a:off x="5202758" y="300744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grpSp>
      <p:pic>
        <p:nvPicPr>
          <p:cNvPr id="21" name="object 21"/>
          <p:cNvPicPr/>
          <p:nvPr/>
        </p:nvPicPr>
        <p:blipFill>
          <a:blip r:embed="rId2" cstate="print"/>
          <a:stretch>
            <a:fillRect/>
          </a:stretch>
        </p:blipFill>
        <p:spPr>
          <a:xfrm>
            <a:off x="0" y="0"/>
            <a:ext cx="5759996" cy="48082"/>
          </a:xfrm>
          <a:prstGeom prst="rect">
            <a:avLst/>
          </a:prstGeom>
        </p:spPr>
      </p:pic>
      <p:sp>
        <p:nvSpPr>
          <p:cNvPr id="22" name="object 22"/>
          <p:cNvSpPr txBox="1"/>
          <p:nvPr/>
        </p:nvSpPr>
        <p:spPr>
          <a:xfrm>
            <a:off x="292239" y="466837"/>
            <a:ext cx="64769"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endParaRPr sz="800">
              <a:latin typeface="Calibri"/>
              <a:cs typeface="Calibri"/>
            </a:endParaRPr>
          </a:p>
        </p:txBody>
      </p:sp>
      <p:sp>
        <p:nvSpPr>
          <p:cNvPr id="23" name="object 23"/>
          <p:cNvSpPr txBox="1"/>
          <p:nvPr/>
        </p:nvSpPr>
        <p:spPr>
          <a:xfrm>
            <a:off x="595299" y="272870"/>
            <a:ext cx="79375"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Calibri"/>
                <a:cs typeface="Calibri"/>
              </a:rPr>
              <a:t>6</a:t>
            </a:r>
            <a:endParaRPr sz="800">
              <a:latin typeface="Calibri"/>
              <a:cs typeface="Calibri"/>
            </a:endParaRPr>
          </a:p>
        </p:txBody>
      </p:sp>
      <p:sp>
        <p:nvSpPr>
          <p:cNvPr id="24" name="object 24"/>
          <p:cNvSpPr txBox="1"/>
          <p:nvPr/>
        </p:nvSpPr>
        <p:spPr>
          <a:xfrm>
            <a:off x="524915" y="416236"/>
            <a:ext cx="223279" cy="180819"/>
          </a:xfrm>
          <a:prstGeom prst="rect">
            <a:avLst/>
          </a:prstGeom>
        </p:spPr>
        <p:txBody>
          <a:bodyPr vert="horz" wrap="square" lIns="0" tIns="11430" rIns="0" bIns="0" rtlCol="0">
            <a:spAutoFit/>
          </a:bodyPr>
          <a:lstStyle/>
          <a:p>
            <a:pPr marL="12700">
              <a:lnSpc>
                <a:spcPct val="100000"/>
              </a:lnSpc>
              <a:spcBef>
                <a:spcPts val="90"/>
              </a:spcBef>
            </a:pPr>
            <a:r>
              <a:rPr sz="1100" spc="919" dirty="0">
                <a:latin typeface="Lucida Sans Unicode"/>
                <a:cs typeface="Lucida Sans Unicode"/>
              </a:rPr>
              <a:t>Σ</a:t>
            </a:r>
            <a:endParaRPr sz="1100" dirty="0">
              <a:latin typeface="Lucida Sans Unicode"/>
              <a:cs typeface="Lucida Sans Unicode"/>
            </a:endParaRPr>
          </a:p>
        </p:txBody>
      </p:sp>
      <p:sp>
        <p:nvSpPr>
          <p:cNvPr id="25" name="object 25"/>
          <p:cNvSpPr txBox="1"/>
          <p:nvPr/>
        </p:nvSpPr>
        <p:spPr>
          <a:xfrm>
            <a:off x="227304" y="408735"/>
            <a:ext cx="622935" cy="191770"/>
          </a:xfrm>
          <a:prstGeom prst="rect">
            <a:avLst/>
          </a:prstGeom>
        </p:spPr>
        <p:txBody>
          <a:bodyPr vert="horz" wrap="square" lIns="0" tIns="11430" rIns="0" bIns="0" rtlCol="0">
            <a:spAutoFit/>
          </a:bodyPr>
          <a:lstStyle/>
          <a:p>
            <a:pPr marL="12700">
              <a:lnSpc>
                <a:spcPct val="100000"/>
              </a:lnSpc>
              <a:spcBef>
                <a:spcPts val="90"/>
              </a:spcBef>
              <a:tabLst>
                <a:tab pos="530225" algn="l"/>
              </a:tabLst>
            </a:pPr>
            <a:r>
              <a:rPr sz="1100" i="1" spc="80" dirty="0">
                <a:latin typeface="Calibri"/>
                <a:cs typeface="Calibri"/>
              </a:rPr>
              <a:t>s  </a:t>
            </a:r>
            <a:r>
              <a:rPr sz="1100" i="1" spc="-90" dirty="0">
                <a:latin typeface="Calibri"/>
                <a:cs typeface="Calibri"/>
              </a:rPr>
              <a:t> </a:t>
            </a:r>
            <a:r>
              <a:rPr sz="1100" spc="295" dirty="0">
                <a:latin typeface="Calibri"/>
                <a:cs typeface="Calibri"/>
              </a:rPr>
              <a:t>=</a:t>
            </a:r>
            <a:r>
              <a:rPr sz="1100" dirty="0">
                <a:latin typeface="Calibri"/>
                <a:cs typeface="Calibri"/>
              </a:rPr>
              <a:t>	</a:t>
            </a:r>
            <a:r>
              <a:rPr sz="1100" i="1" spc="145" dirty="0">
                <a:latin typeface="Calibri"/>
                <a:cs typeface="Calibri"/>
              </a:rPr>
              <a:t>x</a:t>
            </a:r>
            <a:endParaRPr sz="1100">
              <a:latin typeface="Calibri"/>
              <a:cs typeface="Calibri"/>
            </a:endParaRPr>
          </a:p>
        </p:txBody>
      </p:sp>
      <p:sp>
        <p:nvSpPr>
          <p:cNvPr id="26" name="object 26"/>
          <p:cNvSpPr txBox="1"/>
          <p:nvPr/>
        </p:nvSpPr>
        <p:spPr>
          <a:xfrm>
            <a:off x="524916" y="610576"/>
            <a:ext cx="220345"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a</a:t>
            </a:r>
            <a:r>
              <a:rPr sz="800" spc="135" dirty="0">
                <a:latin typeface="Calibri"/>
                <a:cs typeface="Calibri"/>
              </a:rPr>
              <a:t>=0</a:t>
            </a:r>
            <a:endParaRPr sz="800">
              <a:latin typeface="Calibri"/>
              <a:cs typeface="Calibri"/>
            </a:endParaRPr>
          </a:p>
        </p:txBody>
      </p:sp>
      <p:sp>
        <p:nvSpPr>
          <p:cNvPr id="27" name="object 27"/>
          <p:cNvSpPr txBox="1"/>
          <p:nvPr/>
        </p:nvSpPr>
        <p:spPr>
          <a:xfrm>
            <a:off x="1010462" y="408735"/>
            <a:ext cx="124460"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Calibri"/>
                <a:cs typeface="Calibri"/>
              </a:rPr>
              <a:t>w</a:t>
            </a:r>
            <a:endParaRPr sz="1100">
              <a:latin typeface="Calibri"/>
              <a:cs typeface="Calibri"/>
            </a:endParaRPr>
          </a:p>
        </p:txBody>
      </p:sp>
      <p:sp>
        <p:nvSpPr>
          <p:cNvPr id="28" name="object 28"/>
          <p:cNvSpPr txBox="1"/>
          <p:nvPr/>
        </p:nvSpPr>
        <p:spPr>
          <a:xfrm>
            <a:off x="824522" y="466837"/>
            <a:ext cx="451484"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r>
              <a:rPr sz="800" spc="215" dirty="0">
                <a:latin typeface="Cambria"/>
                <a:cs typeface="Cambria"/>
              </a:rPr>
              <a:t>−</a:t>
            </a:r>
            <a:r>
              <a:rPr sz="800" i="1" spc="35" dirty="0">
                <a:latin typeface="Calibri"/>
                <a:cs typeface="Calibri"/>
              </a:rPr>
              <a:t>a    </a:t>
            </a:r>
            <a:r>
              <a:rPr sz="800" i="1" spc="-75" dirty="0">
                <a:latin typeface="Calibri"/>
                <a:cs typeface="Calibri"/>
              </a:rPr>
              <a:t> </a:t>
            </a:r>
            <a:r>
              <a:rPr sz="800" spc="215" dirty="0">
                <a:latin typeface="Cambria"/>
                <a:cs typeface="Cambria"/>
              </a:rPr>
              <a:t>−</a:t>
            </a:r>
            <a:r>
              <a:rPr sz="800" i="1" spc="35" dirty="0">
                <a:latin typeface="Calibri"/>
                <a:cs typeface="Calibri"/>
              </a:rPr>
              <a:t>a</a:t>
            </a:r>
            <a:endParaRPr sz="800">
              <a:latin typeface="Calibri"/>
              <a:cs typeface="Calibri"/>
            </a:endParaRPr>
          </a:p>
        </p:txBody>
      </p:sp>
      <p:sp>
        <p:nvSpPr>
          <p:cNvPr id="29" name="object 29"/>
          <p:cNvSpPr txBox="1"/>
          <p:nvPr/>
        </p:nvSpPr>
        <p:spPr>
          <a:xfrm>
            <a:off x="1509273" y="1306800"/>
            <a:ext cx="1540510" cy="142240"/>
          </a:xfrm>
          <a:prstGeom prst="rect">
            <a:avLst/>
          </a:prstGeom>
        </p:spPr>
        <p:txBody>
          <a:bodyPr vert="horz" wrap="square" lIns="0" tIns="13970" rIns="0" bIns="0" rtlCol="0">
            <a:spAutoFit/>
          </a:bodyPr>
          <a:lstStyle/>
          <a:p>
            <a:pPr marL="38100">
              <a:lnSpc>
                <a:spcPct val="100000"/>
              </a:lnSpc>
              <a:spcBef>
                <a:spcPts val="110"/>
              </a:spcBef>
            </a:pPr>
            <a:r>
              <a:rPr sz="1125" i="1" spc="89" baseline="7407" dirty="0">
                <a:latin typeface="Calibri"/>
                <a:cs typeface="Calibri"/>
              </a:rPr>
              <a:t>w</a:t>
            </a:r>
            <a:r>
              <a:rPr sz="550" spc="60" dirty="0">
                <a:latin typeface="Cambria"/>
                <a:cs typeface="Cambria"/>
              </a:rPr>
              <a:t>−</a:t>
            </a:r>
            <a:r>
              <a:rPr sz="550" spc="60" dirty="0">
                <a:latin typeface="Calibri"/>
                <a:cs typeface="Calibri"/>
              </a:rPr>
              <a:t>6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5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4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3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2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1 </a:t>
            </a:r>
            <a:r>
              <a:rPr sz="550" spc="155" dirty="0">
                <a:latin typeface="Calibri"/>
                <a:cs typeface="Calibri"/>
              </a:rPr>
              <a:t> </a:t>
            </a:r>
            <a:r>
              <a:rPr sz="1125" i="1" spc="15" baseline="7407" dirty="0">
                <a:latin typeface="Calibri"/>
                <a:cs typeface="Calibri"/>
              </a:rPr>
              <a:t>w</a:t>
            </a:r>
            <a:r>
              <a:rPr sz="550" spc="10" dirty="0">
                <a:latin typeface="Calibri"/>
                <a:cs typeface="Calibri"/>
              </a:rPr>
              <a:t>0</a:t>
            </a:r>
            <a:endParaRPr sz="550">
              <a:latin typeface="Calibri"/>
              <a:cs typeface="Calibri"/>
            </a:endParaRPr>
          </a:p>
        </p:txBody>
      </p:sp>
      <p:graphicFrame>
        <p:nvGraphicFramePr>
          <p:cNvPr id="30" name="object 30"/>
          <p:cNvGraphicFramePr>
            <a:graphicFrameLocks noGrp="1"/>
          </p:cNvGraphicFramePr>
          <p:nvPr/>
        </p:nvGraphicFramePr>
        <p:xfrm>
          <a:off x="1518649" y="1456056"/>
          <a:ext cx="15824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tblGrid>
              <a:tr h="180569">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229"/>
                        </a:spcBef>
                      </a:pPr>
                      <a:r>
                        <a:rPr sz="750" spc="5" dirty="0">
                          <a:latin typeface="Calibri"/>
                          <a:cs typeface="Calibri"/>
                        </a:rPr>
                        <a:t>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0.5</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1" name="object 31"/>
          <p:cNvSpPr txBox="1"/>
          <p:nvPr/>
        </p:nvSpPr>
        <p:spPr>
          <a:xfrm>
            <a:off x="252483" y="1472835"/>
            <a:ext cx="125095" cy="864235"/>
          </a:xfrm>
          <a:prstGeom prst="rect">
            <a:avLst/>
          </a:prstGeom>
        </p:spPr>
        <p:txBody>
          <a:bodyPr vert="horz" wrap="square" lIns="0" tIns="13970" rIns="0" bIns="0" rtlCol="0">
            <a:spAutoFit/>
          </a:bodyPr>
          <a:lstStyle/>
          <a:p>
            <a:pPr marL="12700">
              <a:lnSpc>
                <a:spcPct val="100000"/>
              </a:lnSpc>
              <a:spcBef>
                <a:spcPts val="110"/>
              </a:spcBef>
            </a:pPr>
            <a:r>
              <a:rPr sz="750" spc="114" dirty="0">
                <a:latin typeface="Calibri"/>
                <a:cs typeface="Calibri"/>
              </a:rPr>
              <a:t>W</a:t>
            </a:r>
            <a:endParaRPr sz="750">
              <a:latin typeface="Calibri"/>
              <a:cs typeface="Calibri"/>
            </a:endParaRPr>
          </a:p>
          <a:p>
            <a:pPr marL="12700" marR="31750">
              <a:lnSpc>
                <a:spcPct val="316000"/>
              </a:lnSpc>
            </a:pPr>
            <a:r>
              <a:rPr sz="750" spc="110" dirty="0">
                <a:latin typeface="Calibri"/>
                <a:cs typeface="Calibri"/>
              </a:rPr>
              <a:t>X  </a:t>
            </a:r>
            <a:r>
              <a:rPr sz="750" spc="75" dirty="0">
                <a:latin typeface="Calibri"/>
                <a:cs typeface="Calibri"/>
              </a:rPr>
              <a:t>S</a:t>
            </a:r>
            <a:endParaRPr sz="750">
              <a:latin typeface="Calibri"/>
              <a:cs typeface="Calibri"/>
            </a:endParaRPr>
          </a:p>
        </p:txBody>
      </p:sp>
      <p:graphicFrame>
        <p:nvGraphicFramePr>
          <p:cNvPr id="32" name="object 32"/>
          <p:cNvGraphicFramePr>
            <a:graphicFrameLocks noGrp="1"/>
          </p:cNvGraphicFramePr>
          <p:nvPr/>
        </p:nvGraphicFramePr>
        <p:xfrm>
          <a:off x="387576" y="1817195"/>
          <a:ext cx="27127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gridCol w="226060">
                  <a:extLst>
                    <a:ext uri="{9D8B030D-6E8A-4147-A177-3AD203B41FA5}">
                      <a16:colId xmlns:a16="http://schemas.microsoft.com/office/drawing/2014/main" val="20007"/>
                    </a:ext>
                  </a:extLst>
                </a:gridCol>
                <a:gridCol w="226060">
                  <a:extLst>
                    <a:ext uri="{9D8B030D-6E8A-4147-A177-3AD203B41FA5}">
                      <a16:colId xmlns:a16="http://schemas.microsoft.com/office/drawing/2014/main" val="20008"/>
                    </a:ext>
                  </a:extLst>
                </a:gridCol>
                <a:gridCol w="226060">
                  <a:extLst>
                    <a:ext uri="{9D8B030D-6E8A-4147-A177-3AD203B41FA5}">
                      <a16:colId xmlns:a16="http://schemas.microsoft.com/office/drawing/2014/main" val="20009"/>
                    </a:ext>
                  </a:extLst>
                </a:gridCol>
                <a:gridCol w="226060">
                  <a:extLst>
                    <a:ext uri="{9D8B030D-6E8A-4147-A177-3AD203B41FA5}">
                      <a16:colId xmlns:a16="http://schemas.microsoft.com/office/drawing/2014/main" val="20010"/>
                    </a:ext>
                  </a:extLst>
                </a:gridCol>
                <a:gridCol w="226060">
                  <a:extLst>
                    <a:ext uri="{9D8B030D-6E8A-4147-A177-3AD203B41FA5}">
                      <a16:colId xmlns:a16="http://schemas.microsoft.com/office/drawing/2014/main" val="20011"/>
                    </a:ext>
                  </a:extLst>
                </a:gridCol>
              </a:tblGrid>
              <a:tr h="180569">
                <a:tc>
                  <a:txBody>
                    <a:bodyPr/>
                    <a:lstStyle/>
                    <a:p>
                      <a:pPr marL="26670">
                        <a:lnSpc>
                          <a:spcPct val="100000"/>
                        </a:lnSpc>
                        <a:spcBef>
                          <a:spcPts val="229"/>
                        </a:spcBef>
                      </a:pPr>
                      <a:r>
                        <a:rPr sz="750" spc="5" dirty="0">
                          <a:latin typeface="Calibri"/>
                          <a:cs typeface="Calibri"/>
                        </a:rPr>
                        <a:t>1.00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1.90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2.50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33" name="object 33"/>
          <p:cNvGraphicFramePr>
            <a:graphicFrameLocks noGrp="1"/>
          </p:cNvGraphicFramePr>
          <p:nvPr/>
        </p:nvGraphicFramePr>
        <p:xfrm>
          <a:off x="1744867" y="2178325"/>
          <a:ext cx="1356357"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tblGrid>
              <a:tr h="180569">
                <a:tc>
                  <a:txBody>
                    <a:bodyPr/>
                    <a:lstStyle/>
                    <a:p>
                      <a:pPr marL="26670">
                        <a:lnSpc>
                          <a:spcPct val="100000"/>
                        </a:lnSpc>
                        <a:spcBef>
                          <a:spcPts val="229"/>
                        </a:spcBef>
                      </a:pPr>
                      <a:r>
                        <a:rPr sz="750" spc="5" dirty="0">
                          <a:solidFill>
                            <a:srgbClr val="333333"/>
                          </a:solidFill>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1.96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2.11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2.16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2.28</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2.42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4" name="object 34"/>
          <p:cNvSpPr txBox="1"/>
          <p:nvPr/>
        </p:nvSpPr>
        <p:spPr>
          <a:xfrm>
            <a:off x="201904" y="2608104"/>
            <a:ext cx="3420110" cy="162560"/>
          </a:xfrm>
          <a:prstGeom prst="rect">
            <a:avLst/>
          </a:prstGeom>
        </p:spPr>
        <p:txBody>
          <a:bodyPr vert="horz" wrap="square" lIns="0" tIns="12065" rIns="0" bIns="0" rtlCol="0">
            <a:spAutoFit/>
          </a:bodyPr>
          <a:lstStyle/>
          <a:p>
            <a:pPr marL="38100">
              <a:lnSpc>
                <a:spcPct val="100000"/>
              </a:lnSpc>
              <a:spcBef>
                <a:spcPts val="95"/>
              </a:spcBef>
            </a:pPr>
            <a:r>
              <a:rPr sz="1350" i="1" spc="97" baseline="6172" dirty="0">
                <a:latin typeface="Calibri"/>
                <a:cs typeface="Calibri"/>
              </a:rPr>
              <a:t>s</a:t>
            </a:r>
            <a:r>
              <a:rPr sz="600" spc="65" dirty="0">
                <a:latin typeface="Calibri"/>
                <a:cs typeface="Calibri"/>
              </a:rPr>
              <a:t>6</a:t>
            </a:r>
            <a:r>
              <a:rPr sz="600" spc="165" dirty="0">
                <a:latin typeface="Calibri"/>
                <a:cs typeface="Calibri"/>
              </a:rPr>
              <a:t> </a:t>
            </a:r>
            <a:r>
              <a:rPr sz="1350" spc="397" baseline="6172" dirty="0">
                <a:latin typeface="Calibri"/>
                <a:cs typeface="Calibri"/>
              </a:rPr>
              <a:t>=</a:t>
            </a:r>
            <a:r>
              <a:rPr sz="1350" spc="82" baseline="6172" dirty="0">
                <a:latin typeface="Calibri"/>
                <a:cs typeface="Calibri"/>
              </a:rPr>
              <a:t> </a:t>
            </a:r>
            <a:r>
              <a:rPr sz="1350" i="1" spc="112" baseline="6172" dirty="0">
                <a:latin typeface="Calibri"/>
                <a:cs typeface="Calibri"/>
              </a:rPr>
              <a:t>x</a:t>
            </a:r>
            <a:r>
              <a:rPr sz="600" spc="75" dirty="0">
                <a:latin typeface="Calibri"/>
                <a:cs typeface="Calibri"/>
              </a:rPr>
              <a:t>6</a:t>
            </a:r>
            <a:r>
              <a:rPr sz="1350" i="1" spc="112" baseline="6172" dirty="0">
                <a:latin typeface="Calibri"/>
                <a:cs typeface="Calibri"/>
              </a:rPr>
              <a:t>w</a:t>
            </a:r>
            <a:r>
              <a:rPr sz="600" spc="75" dirty="0">
                <a:latin typeface="Calibri"/>
                <a:cs typeface="Calibri"/>
              </a:rPr>
              <a:t>0</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5</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1</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4</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2</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3</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3</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2</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4</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1</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5</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0</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6</a:t>
            </a:r>
            <a:endParaRPr sz="600">
              <a:latin typeface="Calibri"/>
              <a:cs typeface="Calibri"/>
            </a:endParaRPr>
          </a:p>
        </p:txBody>
      </p:sp>
      <p:pic>
        <p:nvPicPr>
          <p:cNvPr id="35" name="object 35"/>
          <p:cNvPicPr/>
          <p:nvPr/>
        </p:nvPicPr>
        <p:blipFill>
          <a:blip r:embed="rId3" cstate="print"/>
          <a:stretch>
            <a:fillRect/>
          </a:stretch>
        </p:blipFill>
        <p:spPr>
          <a:xfrm>
            <a:off x="3144583" y="215938"/>
            <a:ext cx="63233" cy="63233"/>
          </a:xfrm>
          <a:prstGeom prst="rect">
            <a:avLst/>
          </a:prstGeom>
        </p:spPr>
      </p:pic>
      <p:sp>
        <p:nvSpPr>
          <p:cNvPr id="36" name="object 36"/>
          <p:cNvSpPr txBox="1">
            <a:spLocks noGrp="1"/>
          </p:cNvSpPr>
          <p:nvPr>
            <p:ph type="title"/>
          </p:nvPr>
        </p:nvSpPr>
        <p:spPr>
          <a:prstGeom prst="rect">
            <a:avLst/>
          </a:prstGeom>
        </p:spPr>
        <p:txBody>
          <a:bodyPr vert="horz" wrap="square" lIns="0" tIns="53689" rIns="0" bIns="0" rtlCol="0">
            <a:spAutoFit/>
          </a:bodyPr>
          <a:lstStyle/>
          <a:p>
            <a:pPr marL="12700" marR="5080">
              <a:lnSpc>
                <a:spcPct val="100000"/>
              </a:lnSpc>
              <a:spcBef>
                <a:spcPts val="95"/>
              </a:spcBef>
            </a:pPr>
            <a:r>
              <a:rPr sz="1000" spc="65" dirty="0"/>
              <a:t>In</a:t>
            </a:r>
            <a:r>
              <a:rPr sz="1000" spc="245" dirty="0"/>
              <a:t> </a:t>
            </a:r>
            <a:r>
              <a:rPr sz="1000" spc="20" dirty="0"/>
              <a:t>practice,</a:t>
            </a:r>
            <a:r>
              <a:rPr sz="1000" spc="45" dirty="0"/>
              <a:t> </a:t>
            </a:r>
            <a:r>
              <a:rPr sz="1000" spc="-45" dirty="0"/>
              <a:t>we</a:t>
            </a:r>
            <a:r>
              <a:rPr sz="1000" spc="70" dirty="0"/>
              <a:t> </a:t>
            </a:r>
            <a:r>
              <a:rPr sz="1000" spc="5" dirty="0"/>
              <a:t>would</a:t>
            </a:r>
            <a:r>
              <a:rPr sz="1000" spc="20" dirty="0"/>
              <a:t> </a:t>
            </a:r>
            <a:r>
              <a:rPr sz="1000" spc="25" dirty="0"/>
              <a:t>only</a:t>
            </a:r>
            <a:r>
              <a:rPr sz="1000" spc="250" dirty="0"/>
              <a:t> </a:t>
            </a:r>
            <a:r>
              <a:rPr sz="1000" spc="20" dirty="0"/>
              <a:t>sum</a:t>
            </a:r>
            <a:r>
              <a:rPr sz="1000" spc="250" dirty="0"/>
              <a:t> </a:t>
            </a:r>
            <a:r>
              <a:rPr sz="1000" spc="-10" dirty="0"/>
              <a:t>over</a:t>
            </a:r>
            <a:r>
              <a:rPr sz="1000" spc="35" dirty="0"/>
              <a:t> </a:t>
            </a:r>
            <a:r>
              <a:rPr sz="1000" spc="15" dirty="0"/>
              <a:t>a </a:t>
            </a:r>
            <a:r>
              <a:rPr sz="1000" spc="-215" dirty="0"/>
              <a:t> </a:t>
            </a:r>
            <a:r>
              <a:rPr sz="1000" spc="25" dirty="0"/>
              <a:t>small</a:t>
            </a:r>
            <a:r>
              <a:rPr sz="1000" spc="100" dirty="0"/>
              <a:t> </a:t>
            </a:r>
            <a:r>
              <a:rPr sz="1000" spc="5" dirty="0"/>
              <a:t>window</a:t>
            </a:r>
            <a:endParaRPr sz="1000"/>
          </a:p>
        </p:txBody>
      </p:sp>
      <p:pic>
        <p:nvPicPr>
          <p:cNvPr id="37" name="object 37"/>
          <p:cNvPicPr/>
          <p:nvPr/>
        </p:nvPicPr>
        <p:blipFill>
          <a:blip r:embed="rId3" cstate="print"/>
          <a:stretch>
            <a:fillRect/>
          </a:stretch>
        </p:blipFill>
        <p:spPr>
          <a:xfrm>
            <a:off x="3144583" y="595515"/>
            <a:ext cx="63233" cy="63233"/>
          </a:xfrm>
          <a:prstGeom prst="rect">
            <a:avLst/>
          </a:prstGeom>
        </p:spPr>
      </p:pic>
      <p:sp>
        <p:nvSpPr>
          <p:cNvPr id="38" name="object 38"/>
          <p:cNvSpPr txBox="1"/>
          <p:nvPr/>
        </p:nvSpPr>
        <p:spPr>
          <a:xfrm>
            <a:off x="3251695" y="522051"/>
            <a:ext cx="2294255" cy="861060"/>
          </a:xfrm>
          <a:prstGeom prst="rect">
            <a:avLst/>
          </a:prstGeom>
        </p:spPr>
        <p:txBody>
          <a:bodyPr vert="horz" wrap="square" lIns="0" tIns="12065" rIns="0" bIns="0" rtlCol="0">
            <a:spAutoFit/>
          </a:bodyPr>
          <a:lstStyle/>
          <a:p>
            <a:pPr marL="25400" marR="17780" algn="just">
              <a:lnSpc>
                <a:spcPct val="100000"/>
              </a:lnSpc>
              <a:spcBef>
                <a:spcPts val="95"/>
              </a:spcBef>
            </a:pPr>
            <a:r>
              <a:rPr sz="1000" spc="65" dirty="0">
                <a:latin typeface="Calibri"/>
                <a:cs typeface="Calibri"/>
              </a:rPr>
              <a:t>The </a:t>
            </a:r>
            <a:r>
              <a:rPr sz="1000" spc="5" dirty="0">
                <a:latin typeface="Calibri"/>
                <a:cs typeface="Calibri"/>
              </a:rPr>
              <a:t>weight</a:t>
            </a:r>
            <a:r>
              <a:rPr sz="1000" spc="10" dirty="0">
                <a:latin typeface="Calibri"/>
                <a:cs typeface="Calibri"/>
              </a:rPr>
              <a:t> </a:t>
            </a:r>
            <a:r>
              <a:rPr sz="1000" spc="30" dirty="0">
                <a:latin typeface="Calibri"/>
                <a:cs typeface="Calibri"/>
              </a:rPr>
              <a:t>array </a:t>
            </a:r>
            <a:r>
              <a:rPr sz="1000" spc="85" dirty="0">
                <a:latin typeface="Calibri"/>
                <a:cs typeface="Calibri"/>
              </a:rPr>
              <a:t>(</a:t>
            </a:r>
            <a:r>
              <a:rPr sz="1000" b="1" spc="85" dirty="0">
                <a:latin typeface="Calibri"/>
                <a:cs typeface="Calibri"/>
              </a:rPr>
              <a:t>w</a:t>
            </a:r>
            <a:r>
              <a:rPr sz="1000" spc="85" dirty="0">
                <a:latin typeface="Calibri"/>
                <a:cs typeface="Calibri"/>
              </a:rPr>
              <a:t>) </a:t>
            </a:r>
            <a:r>
              <a:rPr sz="1000" spc="20" dirty="0">
                <a:latin typeface="Calibri"/>
                <a:cs typeface="Calibri"/>
              </a:rPr>
              <a:t>is</a:t>
            </a:r>
            <a:r>
              <a:rPr sz="1000" spc="25" dirty="0">
                <a:latin typeface="Calibri"/>
                <a:cs typeface="Calibri"/>
              </a:rPr>
              <a:t> </a:t>
            </a:r>
            <a:r>
              <a:rPr sz="1000" spc="10" dirty="0">
                <a:latin typeface="Calibri"/>
                <a:cs typeface="Calibri"/>
              </a:rPr>
              <a:t>known</a:t>
            </a:r>
            <a:r>
              <a:rPr sz="1000" spc="15" dirty="0">
                <a:latin typeface="Calibri"/>
                <a:cs typeface="Calibri"/>
              </a:rPr>
              <a:t> </a:t>
            </a:r>
            <a:r>
              <a:rPr sz="1000" spc="10" dirty="0">
                <a:latin typeface="Calibri"/>
                <a:cs typeface="Calibri"/>
              </a:rPr>
              <a:t>as</a:t>
            </a:r>
            <a:r>
              <a:rPr sz="1000" spc="15" dirty="0">
                <a:latin typeface="Calibri"/>
                <a:cs typeface="Calibri"/>
              </a:rPr>
              <a:t> </a:t>
            </a:r>
            <a:r>
              <a:rPr sz="1000" spc="5" dirty="0">
                <a:latin typeface="Calibri"/>
                <a:cs typeface="Calibri"/>
              </a:rPr>
              <a:t>the </a:t>
            </a:r>
            <a:r>
              <a:rPr sz="1000" spc="10" dirty="0">
                <a:latin typeface="Calibri"/>
                <a:cs typeface="Calibri"/>
              </a:rPr>
              <a:t> </a:t>
            </a:r>
            <a:r>
              <a:rPr sz="1000" spc="15" dirty="0">
                <a:latin typeface="Calibri"/>
                <a:cs typeface="Calibri"/>
              </a:rPr>
              <a:t>filter</a:t>
            </a:r>
            <a:endParaRPr sz="1000">
              <a:latin typeface="Calibri"/>
              <a:cs typeface="Calibri"/>
            </a:endParaRPr>
          </a:p>
          <a:p>
            <a:pPr marL="25400" marR="17780" algn="just">
              <a:lnSpc>
                <a:spcPct val="100000"/>
              </a:lnSpc>
              <a:spcBef>
                <a:spcPts val="590"/>
              </a:spcBef>
            </a:pPr>
            <a:r>
              <a:rPr sz="1000" spc="-5" dirty="0">
                <a:latin typeface="Calibri"/>
                <a:cs typeface="Calibri"/>
              </a:rPr>
              <a:t>We </a:t>
            </a:r>
            <a:r>
              <a:rPr sz="1000" spc="35" dirty="0">
                <a:latin typeface="Calibri"/>
                <a:cs typeface="Calibri"/>
              </a:rPr>
              <a:t>just </a:t>
            </a:r>
            <a:r>
              <a:rPr sz="1000" spc="10" dirty="0">
                <a:latin typeface="Calibri"/>
                <a:cs typeface="Calibri"/>
              </a:rPr>
              <a:t>slide </a:t>
            </a:r>
            <a:r>
              <a:rPr sz="1000" spc="5" dirty="0">
                <a:latin typeface="Calibri"/>
                <a:cs typeface="Calibri"/>
              </a:rPr>
              <a:t>the </a:t>
            </a:r>
            <a:r>
              <a:rPr sz="1000" spc="15" dirty="0">
                <a:latin typeface="Calibri"/>
                <a:cs typeface="Calibri"/>
              </a:rPr>
              <a:t>filter </a:t>
            </a:r>
            <a:r>
              <a:rPr sz="1000" spc="-10" dirty="0">
                <a:latin typeface="Calibri"/>
                <a:cs typeface="Calibri"/>
              </a:rPr>
              <a:t>over </a:t>
            </a:r>
            <a:r>
              <a:rPr sz="1000" spc="5" dirty="0">
                <a:latin typeface="Calibri"/>
                <a:cs typeface="Calibri"/>
              </a:rPr>
              <a:t>the </a:t>
            </a:r>
            <a:r>
              <a:rPr sz="1000" spc="35" dirty="0">
                <a:latin typeface="Calibri"/>
                <a:cs typeface="Calibri"/>
              </a:rPr>
              <a:t>input </a:t>
            </a:r>
            <a:r>
              <a:rPr sz="1000" spc="20" dirty="0">
                <a:latin typeface="Calibri"/>
                <a:cs typeface="Calibri"/>
              </a:rPr>
              <a:t>and </a:t>
            </a:r>
            <a:r>
              <a:rPr sz="1000" spc="25" dirty="0">
                <a:latin typeface="Calibri"/>
                <a:cs typeface="Calibri"/>
              </a:rPr>
              <a:t> </a:t>
            </a:r>
            <a:r>
              <a:rPr sz="1000" spc="10" dirty="0">
                <a:latin typeface="Calibri"/>
                <a:cs typeface="Calibri"/>
              </a:rPr>
              <a:t>compute </a:t>
            </a:r>
            <a:r>
              <a:rPr sz="1000" spc="5" dirty="0">
                <a:latin typeface="Calibri"/>
                <a:cs typeface="Calibri"/>
              </a:rPr>
              <a:t>the </a:t>
            </a:r>
            <a:r>
              <a:rPr sz="1000" spc="10" dirty="0">
                <a:latin typeface="Calibri"/>
                <a:cs typeface="Calibri"/>
              </a:rPr>
              <a:t>value </a:t>
            </a:r>
            <a:r>
              <a:rPr sz="1000" spc="-20" dirty="0">
                <a:latin typeface="Calibri"/>
                <a:cs typeface="Calibri"/>
              </a:rPr>
              <a:t>of </a:t>
            </a:r>
            <a:r>
              <a:rPr sz="1000" i="1" spc="40" dirty="0">
                <a:latin typeface="Calibri"/>
                <a:cs typeface="Calibri"/>
              </a:rPr>
              <a:t>s</a:t>
            </a:r>
            <a:r>
              <a:rPr sz="1050" i="1" spc="60" baseline="-11904" dirty="0">
                <a:latin typeface="Sitka Small"/>
                <a:cs typeface="Sitka Small"/>
              </a:rPr>
              <a:t>t </a:t>
            </a:r>
            <a:r>
              <a:rPr sz="1000" dirty="0">
                <a:latin typeface="Calibri"/>
                <a:cs typeface="Calibri"/>
              </a:rPr>
              <a:t>based </a:t>
            </a:r>
            <a:r>
              <a:rPr sz="1000" spc="-5" dirty="0">
                <a:latin typeface="Calibri"/>
                <a:cs typeface="Calibri"/>
              </a:rPr>
              <a:t>on </a:t>
            </a:r>
            <a:r>
              <a:rPr sz="1000" spc="15" dirty="0">
                <a:latin typeface="Calibri"/>
                <a:cs typeface="Calibri"/>
              </a:rPr>
              <a:t>a </a:t>
            </a:r>
            <a:r>
              <a:rPr sz="1000" spc="25" dirty="0">
                <a:latin typeface="Calibri"/>
                <a:cs typeface="Calibri"/>
              </a:rPr>
              <a:t>win- </a:t>
            </a:r>
            <a:r>
              <a:rPr sz="1000" spc="30" dirty="0">
                <a:latin typeface="Calibri"/>
                <a:cs typeface="Calibri"/>
              </a:rPr>
              <a:t> </a:t>
            </a:r>
            <a:r>
              <a:rPr sz="1000" spc="-10" dirty="0">
                <a:latin typeface="Calibri"/>
                <a:cs typeface="Calibri"/>
              </a:rPr>
              <a:t>dow</a:t>
            </a:r>
            <a:r>
              <a:rPr sz="1000" spc="100" dirty="0">
                <a:latin typeface="Calibri"/>
                <a:cs typeface="Calibri"/>
              </a:rPr>
              <a:t> </a:t>
            </a:r>
            <a:r>
              <a:rPr sz="1000" spc="15" dirty="0">
                <a:latin typeface="Calibri"/>
                <a:cs typeface="Calibri"/>
              </a:rPr>
              <a:t>around</a:t>
            </a:r>
            <a:r>
              <a:rPr sz="1000" spc="105" dirty="0">
                <a:latin typeface="Calibri"/>
                <a:cs typeface="Calibri"/>
              </a:rPr>
              <a:t> </a:t>
            </a:r>
            <a:r>
              <a:rPr sz="1000" i="1" spc="65" dirty="0">
                <a:latin typeface="Calibri"/>
                <a:cs typeface="Calibri"/>
              </a:rPr>
              <a:t>x</a:t>
            </a:r>
            <a:r>
              <a:rPr sz="1050" i="1" spc="97" baseline="-11904" dirty="0">
                <a:latin typeface="Sitka Small"/>
                <a:cs typeface="Sitka Small"/>
              </a:rPr>
              <a:t>t</a:t>
            </a:r>
            <a:endParaRPr sz="1050" baseline="-11904">
              <a:latin typeface="Sitka Small"/>
              <a:cs typeface="Sitka Small"/>
            </a:endParaRPr>
          </a:p>
        </p:txBody>
      </p:sp>
      <p:pic>
        <p:nvPicPr>
          <p:cNvPr id="39" name="object 39"/>
          <p:cNvPicPr/>
          <p:nvPr/>
        </p:nvPicPr>
        <p:blipFill>
          <a:blip r:embed="rId4" cstate="print"/>
          <a:stretch>
            <a:fillRect/>
          </a:stretch>
        </p:blipFill>
        <p:spPr>
          <a:xfrm>
            <a:off x="3144583" y="975093"/>
            <a:ext cx="63233" cy="63233"/>
          </a:xfrm>
          <a:prstGeom prst="rect">
            <a:avLst/>
          </a:prstGeom>
        </p:spPr>
      </p:pic>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94069" y="219234"/>
            <a:ext cx="1974426" cy="175645"/>
          </a:xfrm>
          <a:prstGeom prst="rect">
            <a:avLst/>
          </a:prstGeom>
        </p:spPr>
        <p:txBody>
          <a:bodyPr vert="horz" wrap="square" lIns="0" tIns="6306" rIns="0" bIns="0" rtlCol="0">
            <a:spAutoFit/>
          </a:bodyPr>
          <a:lstStyle/>
          <a:p>
            <a:pPr marL="6006">
              <a:spcBef>
                <a:spcPts val="50"/>
              </a:spcBef>
            </a:pPr>
            <a:r>
              <a:rPr spc="-7" dirty="0"/>
              <a:t>History</a:t>
            </a:r>
          </a:p>
        </p:txBody>
      </p:sp>
      <p:sp>
        <p:nvSpPr>
          <p:cNvPr id="3" name="object 3"/>
          <p:cNvSpPr txBox="1"/>
          <p:nvPr/>
        </p:nvSpPr>
        <p:spPr>
          <a:xfrm>
            <a:off x="384387" y="762336"/>
            <a:ext cx="2359774" cy="617083"/>
          </a:xfrm>
          <a:prstGeom prst="rect">
            <a:avLst/>
          </a:prstGeom>
        </p:spPr>
        <p:txBody>
          <a:bodyPr vert="horz" wrap="square" lIns="0" tIns="5706" rIns="0" bIns="0" rtlCol="0">
            <a:spAutoFit/>
          </a:bodyPr>
          <a:lstStyle/>
          <a:p>
            <a:pPr marL="168181" marR="2403" indent="-162475">
              <a:spcBef>
                <a:spcPts val="45"/>
              </a:spcBef>
              <a:buFont typeface="Arial"/>
              <a:buChar char="•"/>
              <a:tabLst>
                <a:tab pos="168181" algn="l"/>
                <a:tab pos="168481" algn="l"/>
              </a:tabLst>
            </a:pPr>
            <a:r>
              <a:rPr sz="1324" spc="-3" dirty="0">
                <a:latin typeface="Calibri"/>
                <a:cs typeface="Calibri"/>
              </a:rPr>
              <a:t>In 1995, </a:t>
            </a:r>
            <a:r>
              <a:rPr sz="1324" b="1" spc="-21" dirty="0">
                <a:latin typeface="Calibri"/>
                <a:cs typeface="Calibri"/>
              </a:rPr>
              <a:t>Yann </a:t>
            </a:r>
            <a:r>
              <a:rPr sz="1324" spc="-7" dirty="0">
                <a:latin typeface="Calibri"/>
                <a:cs typeface="Calibri"/>
              </a:rPr>
              <a:t>introduced </a:t>
            </a:r>
            <a:r>
              <a:rPr sz="1324" spc="-3" dirty="0">
                <a:latin typeface="Calibri"/>
                <a:cs typeface="Calibri"/>
              </a:rPr>
              <a:t>the </a:t>
            </a:r>
            <a:r>
              <a:rPr sz="1324" spc="-5" dirty="0">
                <a:latin typeface="Calibri"/>
                <a:cs typeface="Calibri"/>
              </a:rPr>
              <a:t>concept  </a:t>
            </a:r>
            <a:r>
              <a:rPr sz="1324" spc="-3" dirty="0">
                <a:latin typeface="Calibri"/>
                <a:cs typeface="Calibri"/>
              </a:rPr>
              <a:t>of </a:t>
            </a:r>
            <a:r>
              <a:rPr sz="1324" spc="-7" dirty="0">
                <a:latin typeface="Calibri"/>
                <a:cs typeface="Calibri"/>
              </a:rPr>
              <a:t>convolutional </a:t>
            </a:r>
            <a:r>
              <a:rPr sz="1324" spc="-9" dirty="0">
                <a:latin typeface="Calibri"/>
                <a:cs typeface="Calibri"/>
              </a:rPr>
              <a:t>neural  </a:t>
            </a:r>
            <a:r>
              <a:rPr sz="1324" spc="-7" dirty="0">
                <a:latin typeface="Calibri"/>
                <a:cs typeface="Calibri"/>
              </a:rPr>
              <a:t>networks.</a:t>
            </a:r>
            <a:endParaRPr sz="1324" dirty="0">
              <a:latin typeface="Calibri"/>
              <a:cs typeface="Calibri"/>
            </a:endParaRPr>
          </a:p>
        </p:txBody>
      </p:sp>
      <p:grpSp>
        <p:nvGrpSpPr>
          <p:cNvPr id="4" name="object 4"/>
          <p:cNvGrpSpPr/>
          <p:nvPr/>
        </p:nvGrpSpPr>
        <p:grpSpPr>
          <a:xfrm>
            <a:off x="2950648" y="753231"/>
            <a:ext cx="745950" cy="981687"/>
            <a:chOff x="4715255" y="1591055"/>
            <a:chExt cx="1577340" cy="2075814"/>
          </a:xfrm>
        </p:grpSpPr>
        <p:sp>
          <p:nvSpPr>
            <p:cNvPr id="5" name="object 5"/>
            <p:cNvSpPr/>
            <p:nvPr/>
          </p:nvSpPr>
          <p:spPr>
            <a:xfrm>
              <a:off x="4724399" y="1600199"/>
              <a:ext cx="1559052" cy="2057400"/>
            </a:xfrm>
            <a:prstGeom prst="rect">
              <a:avLst/>
            </a:prstGeom>
            <a:blipFill>
              <a:blip r:embed="rId2" cstate="print"/>
              <a:stretch>
                <a:fillRect/>
              </a:stretch>
            </a:blipFill>
          </p:spPr>
          <p:txBody>
            <a:bodyPr wrap="square" lIns="0" tIns="0" rIns="0" bIns="0" rtlCol="0"/>
            <a:lstStyle/>
            <a:p>
              <a:endParaRPr sz="851"/>
            </a:p>
          </p:txBody>
        </p:sp>
        <p:sp>
          <p:nvSpPr>
            <p:cNvPr id="6" name="object 6"/>
            <p:cNvSpPr/>
            <p:nvPr/>
          </p:nvSpPr>
          <p:spPr>
            <a:xfrm>
              <a:off x="4719827" y="1595627"/>
              <a:ext cx="1568450" cy="2066925"/>
            </a:xfrm>
            <a:custGeom>
              <a:avLst/>
              <a:gdLst/>
              <a:ahLst/>
              <a:cxnLst/>
              <a:rect l="l" t="t" r="r" b="b"/>
              <a:pathLst>
                <a:path w="1568450" h="2066925">
                  <a:moveTo>
                    <a:pt x="0" y="2066544"/>
                  </a:moveTo>
                  <a:lnTo>
                    <a:pt x="1568196" y="2066544"/>
                  </a:lnTo>
                  <a:lnTo>
                    <a:pt x="1568196" y="0"/>
                  </a:lnTo>
                  <a:lnTo>
                    <a:pt x="0" y="0"/>
                  </a:lnTo>
                  <a:lnTo>
                    <a:pt x="0" y="2066544"/>
                  </a:lnTo>
                  <a:close/>
                </a:path>
              </a:pathLst>
            </a:custGeom>
            <a:ln w="9144">
              <a:solidFill>
                <a:srgbClr val="C0504D"/>
              </a:solidFill>
            </a:ln>
          </p:spPr>
          <p:txBody>
            <a:bodyPr wrap="square" lIns="0" tIns="0" rIns="0" bIns="0" rtlCol="0"/>
            <a:lstStyle/>
            <a:p>
              <a:endParaRPr sz="851"/>
            </a:p>
          </p:txBody>
        </p:sp>
      </p:grpSp>
    </p:spTree>
    <p:extLst>
      <p:ext uri="{BB962C8B-B14F-4D97-AF65-F5344CB8AC3E}">
        <p14:creationId xmlns:p14="http://schemas.microsoft.com/office/powerpoint/2010/main" val="17759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sp>
        <p:nvSpPr>
          <p:cNvPr id="22" name="object 22"/>
          <p:cNvSpPr txBox="1"/>
          <p:nvPr/>
        </p:nvSpPr>
        <p:spPr>
          <a:xfrm>
            <a:off x="292239" y="466837"/>
            <a:ext cx="64769"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endParaRPr sz="800">
              <a:latin typeface="Calibri"/>
              <a:cs typeface="Calibri"/>
            </a:endParaRPr>
          </a:p>
        </p:txBody>
      </p:sp>
      <p:sp>
        <p:nvSpPr>
          <p:cNvPr id="23" name="object 23"/>
          <p:cNvSpPr txBox="1"/>
          <p:nvPr/>
        </p:nvSpPr>
        <p:spPr>
          <a:xfrm>
            <a:off x="595299" y="272870"/>
            <a:ext cx="79375"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Calibri"/>
                <a:cs typeface="Calibri"/>
              </a:rPr>
              <a:t>6</a:t>
            </a:r>
            <a:endParaRPr sz="800">
              <a:latin typeface="Calibri"/>
              <a:cs typeface="Calibri"/>
            </a:endParaRPr>
          </a:p>
        </p:txBody>
      </p:sp>
      <p:sp>
        <p:nvSpPr>
          <p:cNvPr id="24" name="object 24"/>
          <p:cNvSpPr txBox="1"/>
          <p:nvPr/>
        </p:nvSpPr>
        <p:spPr>
          <a:xfrm>
            <a:off x="524915" y="451006"/>
            <a:ext cx="223279" cy="180819"/>
          </a:xfrm>
          <a:prstGeom prst="rect">
            <a:avLst/>
          </a:prstGeom>
        </p:spPr>
        <p:txBody>
          <a:bodyPr vert="horz" wrap="square" lIns="0" tIns="11430" rIns="0" bIns="0" rtlCol="0">
            <a:spAutoFit/>
          </a:bodyPr>
          <a:lstStyle/>
          <a:p>
            <a:pPr marL="12700">
              <a:lnSpc>
                <a:spcPct val="100000"/>
              </a:lnSpc>
              <a:spcBef>
                <a:spcPts val="90"/>
              </a:spcBef>
            </a:pPr>
            <a:r>
              <a:rPr sz="1100" spc="919" dirty="0">
                <a:latin typeface="Lucida Sans Unicode"/>
                <a:cs typeface="Lucida Sans Unicode"/>
              </a:rPr>
              <a:t>Σ</a:t>
            </a:r>
            <a:endParaRPr sz="1100" dirty="0">
              <a:latin typeface="Lucida Sans Unicode"/>
              <a:cs typeface="Lucida Sans Unicode"/>
            </a:endParaRPr>
          </a:p>
        </p:txBody>
      </p:sp>
      <p:sp>
        <p:nvSpPr>
          <p:cNvPr id="25" name="object 25"/>
          <p:cNvSpPr txBox="1"/>
          <p:nvPr/>
        </p:nvSpPr>
        <p:spPr>
          <a:xfrm>
            <a:off x="227304" y="408735"/>
            <a:ext cx="622935" cy="191770"/>
          </a:xfrm>
          <a:prstGeom prst="rect">
            <a:avLst/>
          </a:prstGeom>
        </p:spPr>
        <p:txBody>
          <a:bodyPr vert="horz" wrap="square" lIns="0" tIns="11430" rIns="0" bIns="0" rtlCol="0">
            <a:spAutoFit/>
          </a:bodyPr>
          <a:lstStyle/>
          <a:p>
            <a:pPr marL="12700">
              <a:lnSpc>
                <a:spcPct val="100000"/>
              </a:lnSpc>
              <a:spcBef>
                <a:spcPts val="90"/>
              </a:spcBef>
              <a:tabLst>
                <a:tab pos="530225" algn="l"/>
              </a:tabLst>
            </a:pPr>
            <a:r>
              <a:rPr sz="1100" i="1" spc="80" dirty="0">
                <a:latin typeface="Calibri"/>
                <a:cs typeface="Calibri"/>
              </a:rPr>
              <a:t>s  </a:t>
            </a:r>
            <a:r>
              <a:rPr sz="1100" i="1" spc="-90" dirty="0">
                <a:latin typeface="Calibri"/>
                <a:cs typeface="Calibri"/>
              </a:rPr>
              <a:t> </a:t>
            </a:r>
            <a:r>
              <a:rPr sz="1100" spc="295" dirty="0">
                <a:latin typeface="Calibri"/>
                <a:cs typeface="Calibri"/>
              </a:rPr>
              <a:t>=</a:t>
            </a:r>
            <a:r>
              <a:rPr sz="1100" dirty="0">
                <a:latin typeface="Calibri"/>
                <a:cs typeface="Calibri"/>
              </a:rPr>
              <a:t>	</a:t>
            </a:r>
            <a:r>
              <a:rPr sz="1100" i="1" spc="145" dirty="0">
                <a:latin typeface="Calibri"/>
                <a:cs typeface="Calibri"/>
              </a:rPr>
              <a:t>x</a:t>
            </a:r>
            <a:endParaRPr sz="1100">
              <a:latin typeface="Calibri"/>
              <a:cs typeface="Calibri"/>
            </a:endParaRPr>
          </a:p>
        </p:txBody>
      </p:sp>
      <p:sp>
        <p:nvSpPr>
          <p:cNvPr id="26" name="object 26"/>
          <p:cNvSpPr txBox="1"/>
          <p:nvPr/>
        </p:nvSpPr>
        <p:spPr>
          <a:xfrm>
            <a:off x="524916" y="610576"/>
            <a:ext cx="220345"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a</a:t>
            </a:r>
            <a:r>
              <a:rPr sz="800" spc="135" dirty="0">
                <a:latin typeface="Calibri"/>
                <a:cs typeface="Calibri"/>
              </a:rPr>
              <a:t>=0</a:t>
            </a:r>
            <a:endParaRPr sz="800">
              <a:latin typeface="Calibri"/>
              <a:cs typeface="Calibri"/>
            </a:endParaRPr>
          </a:p>
        </p:txBody>
      </p:sp>
      <p:sp>
        <p:nvSpPr>
          <p:cNvPr id="27" name="object 27"/>
          <p:cNvSpPr txBox="1"/>
          <p:nvPr/>
        </p:nvSpPr>
        <p:spPr>
          <a:xfrm>
            <a:off x="1010462" y="408735"/>
            <a:ext cx="124460"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Calibri"/>
                <a:cs typeface="Calibri"/>
              </a:rPr>
              <a:t>w</a:t>
            </a:r>
            <a:endParaRPr sz="1100">
              <a:latin typeface="Calibri"/>
              <a:cs typeface="Calibri"/>
            </a:endParaRPr>
          </a:p>
        </p:txBody>
      </p:sp>
      <p:sp>
        <p:nvSpPr>
          <p:cNvPr id="28" name="object 28"/>
          <p:cNvSpPr txBox="1"/>
          <p:nvPr/>
        </p:nvSpPr>
        <p:spPr>
          <a:xfrm>
            <a:off x="824522" y="466837"/>
            <a:ext cx="451484"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r>
              <a:rPr sz="800" spc="215" dirty="0">
                <a:latin typeface="Cambria"/>
                <a:cs typeface="Cambria"/>
              </a:rPr>
              <a:t>−</a:t>
            </a:r>
            <a:r>
              <a:rPr sz="800" i="1" spc="35" dirty="0">
                <a:latin typeface="Calibri"/>
                <a:cs typeface="Calibri"/>
              </a:rPr>
              <a:t>a    </a:t>
            </a:r>
            <a:r>
              <a:rPr sz="800" i="1" spc="-75" dirty="0">
                <a:latin typeface="Calibri"/>
                <a:cs typeface="Calibri"/>
              </a:rPr>
              <a:t> </a:t>
            </a:r>
            <a:r>
              <a:rPr sz="800" spc="215" dirty="0">
                <a:latin typeface="Cambria"/>
                <a:cs typeface="Cambria"/>
              </a:rPr>
              <a:t>−</a:t>
            </a:r>
            <a:r>
              <a:rPr sz="800" i="1" spc="35" dirty="0">
                <a:latin typeface="Calibri"/>
                <a:cs typeface="Calibri"/>
              </a:rPr>
              <a:t>a</a:t>
            </a:r>
            <a:endParaRPr sz="800">
              <a:latin typeface="Calibri"/>
              <a:cs typeface="Calibri"/>
            </a:endParaRPr>
          </a:p>
        </p:txBody>
      </p:sp>
      <p:sp>
        <p:nvSpPr>
          <p:cNvPr id="29" name="object 29"/>
          <p:cNvSpPr txBox="1"/>
          <p:nvPr/>
        </p:nvSpPr>
        <p:spPr>
          <a:xfrm>
            <a:off x="1509273" y="1306800"/>
            <a:ext cx="1540510" cy="142240"/>
          </a:xfrm>
          <a:prstGeom prst="rect">
            <a:avLst/>
          </a:prstGeom>
        </p:spPr>
        <p:txBody>
          <a:bodyPr vert="horz" wrap="square" lIns="0" tIns="13970" rIns="0" bIns="0" rtlCol="0">
            <a:spAutoFit/>
          </a:bodyPr>
          <a:lstStyle/>
          <a:p>
            <a:pPr marL="38100">
              <a:lnSpc>
                <a:spcPct val="100000"/>
              </a:lnSpc>
              <a:spcBef>
                <a:spcPts val="110"/>
              </a:spcBef>
            </a:pPr>
            <a:r>
              <a:rPr sz="1125" i="1" spc="89" baseline="7407" dirty="0">
                <a:latin typeface="Calibri"/>
                <a:cs typeface="Calibri"/>
              </a:rPr>
              <a:t>w</a:t>
            </a:r>
            <a:r>
              <a:rPr sz="550" spc="60" dirty="0">
                <a:latin typeface="Cambria"/>
                <a:cs typeface="Cambria"/>
              </a:rPr>
              <a:t>−</a:t>
            </a:r>
            <a:r>
              <a:rPr sz="550" spc="60" dirty="0">
                <a:latin typeface="Calibri"/>
                <a:cs typeface="Calibri"/>
              </a:rPr>
              <a:t>6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5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4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3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2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1 </a:t>
            </a:r>
            <a:r>
              <a:rPr sz="550" spc="155" dirty="0">
                <a:latin typeface="Calibri"/>
                <a:cs typeface="Calibri"/>
              </a:rPr>
              <a:t> </a:t>
            </a:r>
            <a:r>
              <a:rPr sz="1125" i="1" spc="15" baseline="7407" dirty="0">
                <a:latin typeface="Calibri"/>
                <a:cs typeface="Calibri"/>
              </a:rPr>
              <a:t>w</a:t>
            </a:r>
            <a:r>
              <a:rPr sz="550" spc="10" dirty="0">
                <a:latin typeface="Calibri"/>
                <a:cs typeface="Calibri"/>
              </a:rPr>
              <a:t>0</a:t>
            </a:r>
            <a:endParaRPr sz="550">
              <a:latin typeface="Calibri"/>
              <a:cs typeface="Calibri"/>
            </a:endParaRPr>
          </a:p>
        </p:txBody>
      </p:sp>
      <p:graphicFrame>
        <p:nvGraphicFramePr>
          <p:cNvPr id="30" name="object 30"/>
          <p:cNvGraphicFramePr>
            <a:graphicFrameLocks noGrp="1"/>
          </p:cNvGraphicFramePr>
          <p:nvPr/>
        </p:nvGraphicFramePr>
        <p:xfrm>
          <a:off x="1518649" y="1456056"/>
          <a:ext cx="15824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tblGrid>
              <a:tr h="180569">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229"/>
                        </a:spcBef>
                      </a:pPr>
                      <a:r>
                        <a:rPr sz="750" spc="5" dirty="0">
                          <a:latin typeface="Calibri"/>
                          <a:cs typeface="Calibri"/>
                        </a:rPr>
                        <a:t>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0.5</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1" name="object 31"/>
          <p:cNvSpPr txBox="1"/>
          <p:nvPr/>
        </p:nvSpPr>
        <p:spPr>
          <a:xfrm>
            <a:off x="252483" y="1472835"/>
            <a:ext cx="125095" cy="142240"/>
          </a:xfrm>
          <a:prstGeom prst="rect">
            <a:avLst/>
          </a:prstGeom>
        </p:spPr>
        <p:txBody>
          <a:bodyPr vert="horz" wrap="square" lIns="0" tIns="13970" rIns="0" bIns="0" rtlCol="0">
            <a:spAutoFit/>
          </a:bodyPr>
          <a:lstStyle/>
          <a:p>
            <a:pPr marL="12700">
              <a:lnSpc>
                <a:spcPct val="100000"/>
              </a:lnSpc>
              <a:spcBef>
                <a:spcPts val="110"/>
              </a:spcBef>
            </a:pPr>
            <a:r>
              <a:rPr sz="750" spc="114" dirty="0">
                <a:latin typeface="Calibri"/>
                <a:cs typeface="Calibri"/>
              </a:rPr>
              <a:t>W</a:t>
            </a:r>
            <a:endParaRPr sz="750">
              <a:latin typeface="Calibri"/>
              <a:cs typeface="Calibri"/>
            </a:endParaRPr>
          </a:p>
        </p:txBody>
      </p:sp>
      <p:graphicFrame>
        <p:nvGraphicFramePr>
          <p:cNvPr id="32" name="object 32"/>
          <p:cNvGraphicFramePr>
            <a:graphicFrameLocks noGrp="1"/>
          </p:cNvGraphicFramePr>
          <p:nvPr/>
        </p:nvGraphicFramePr>
        <p:xfrm>
          <a:off x="387576" y="1817195"/>
          <a:ext cx="27127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gridCol w="226060">
                  <a:extLst>
                    <a:ext uri="{9D8B030D-6E8A-4147-A177-3AD203B41FA5}">
                      <a16:colId xmlns:a16="http://schemas.microsoft.com/office/drawing/2014/main" val="20007"/>
                    </a:ext>
                  </a:extLst>
                </a:gridCol>
                <a:gridCol w="226060">
                  <a:extLst>
                    <a:ext uri="{9D8B030D-6E8A-4147-A177-3AD203B41FA5}">
                      <a16:colId xmlns:a16="http://schemas.microsoft.com/office/drawing/2014/main" val="20008"/>
                    </a:ext>
                  </a:extLst>
                </a:gridCol>
                <a:gridCol w="226060">
                  <a:extLst>
                    <a:ext uri="{9D8B030D-6E8A-4147-A177-3AD203B41FA5}">
                      <a16:colId xmlns:a16="http://schemas.microsoft.com/office/drawing/2014/main" val="20009"/>
                    </a:ext>
                  </a:extLst>
                </a:gridCol>
                <a:gridCol w="226060">
                  <a:extLst>
                    <a:ext uri="{9D8B030D-6E8A-4147-A177-3AD203B41FA5}">
                      <a16:colId xmlns:a16="http://schemas.microsoft.com/office/drawing/2014/main" val="20010"/>
                    </a:ext>
                  </a:extLst>
                </a:gridCol>
                <a:gridCol w="226060">
                  <a:extLst>
                    <a:ext uri="{9D8B030D-6E8A-4147-A177-3AD203B41FA5}">
                      <a16:colId xmlns:a16="http://schemas.microsoft.com/office/drawing/2014/main" val="20011"/>
                    </a:ext>
                  </a:extLst>
                </a:gridCol>
              </a:tblGrid>
              <a:tr h="180569">
                <a:tc>
                  <a:txBody>
                    <a:bodyPr/>
                    <a:lstStyle/>
                    <a:p>
                      <a:pPr marL="26670">
                        <a:lnSpc>
                          <a:spcPct val="100000"/>
                        </a:lnSpc>
                        <a:spcBef>
                          <a:spcPts val="229"/>
                        </a:spcBef>
                      </a:pPr>
                      <a:r>
                        <a:rPr sz="750" spc="5" dirty="0">
                          <a:latin typeface="Calibri"/>
                          <a:cs typeface="Calibri"/>
                        </a:rPr>
                        <a:t>1.00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1.90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2.50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3" name="object 33"/>
          <p:cNvSpPr txBox="1"/>
          <p:nvPr/>
        </p:nvSpPr>
        <p:spPr>
          <a:xfrm>
            <a:off x="252483" y="1833964"/>
            <a:ext cx="98425" cy="502920"/>
          </a:xfrm>
          <a:prstGeom prst="rect">
            <a:avLst/>
          </a:prstGeom>
        </p:spPr>
        <p:txBody>
          <a:bodyPr vert="horz" wrap="square" lIns="0" tIns="13970" rIns="0" bIns="0" rtlCol="0">
            <a:spAutoFit/>
          </a:bodyPr>
          <a:lstStyle/>
          <a:p>
            <a:pPr marL="12700">
              <a:lnSpc>
                <a:spcPct val="100000"/>
              </a:lnSpc>
              <a:spcBef>
                <a:spcPts val="110"/>
              </a:spcBef>
            </a:pPr>
            <a:r>
              <a:rPr sz="750" spc="180" dirty="0">
                <a:latin typeface="Calibri"/>
                <a:cs typeface="Calibri"/>
              </a:rPr>
              <a:t>X</a:t>
            </a:r>
            <a:endParaRPr sz="750">
              <a:latin typeface="Calibri"/>
              <a:cs typeface="Calibri"/>
            </a:endParaRPr>
          </a:p>
          <a:p>
            <a:pPr>
              <a:lnSpc>
                <a:spcPct val="100000"/>
              </a:lnSpc>
            </a:pPr>
            <a:endParaRPr sz="700">
              <a:latin typeface="Calibri"/>
              <a:cs typeface="Calibri"/>
            </a:endParaRPr>
          </a:p>
          <a:p>
            <a:pPr>
              <a:lnSpc>
                <a:spcPct val="100000"/>
              </a:lnSpc>
              <a:spcBef>
                <a:spcPts val="50"/>
              </a:spcBef>
            </a:pPr>
            <a:endParaRPr sz="850">
              <a:latin typeface="Calibri"/>
              <a:cs typeface="Calibri"/>
            </a:endParaRPr>
          </a:p>
          <a:p>
            <a:pPr marL="12700">
              <a:lnSpc>
                <a:spcPct val="100000"/>
              </a:lnSpc>
              <a:spcBef>
                <a:spcPts val="5"/>
              </a:spcBef>
            </a:pPr>
            <a:r>
              <a:rPr sz="750" spc="75" dirty="0">
                <a:latin typeface="Calibri"/>
                <a:cs typeface="Calibri"/>
              </a:rPr>
              <a:t>S</a:t>
            </a:r>
            <a:endParaRPr sz="750">
              <a:latin typeface="Calibri"/>
              <a:cs typeface="Calibri"/>
            </a:endParaRPr>
          </a:p>
        </p:txBody>
      </p:sp>
      <p:graphicFrame>
        <p:nvGraphicFramePr>
          <p:cNvPr id="34" name="object 34"/>
          <p:cNvGraphicFramePr>
            <a:graphicFrameLocks noGrp="1"/>
          </p:cNvGraphicFramePr>
          <p:nvPr/>
        </p:nvGraphicFramePr>
        <p:xfrm>
          <a:off x="1744867" y="2178325"/>
          <a:ext cx="1356357"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tblGrid>
              <a:tr h="180569">
                <a:tc>
                  <a:txBody>
                    <a:bodyPr/>
                    <a:lstStyle/>
                    <a:p>
                      <a:pPr marL="26670">
                        <a:lnSpc>
                          <a:spcPct val="100000"/>
                        </a:lnSpc>
                        <a:spcBef>
                          <a:spcPts val="229"/>
                        </a:spcBef>
                      </a:pPr>
                      <a:r>
                        <a:rPr sz="750" spc="5" dirty="0">
                          <a:solidFill>
                            <a:srgbClr val="333333"/>
                          </a:solidFill>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1.96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2.11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2.16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2.28</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2.42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5" name="object 35"/>
          <p:cNvSpPr txBox="1"/>
          <p:nvPr/>
        </p:nvSpPr>
        <p:spPr>
          <a:xfrm>
            <a:off x="201904" y="2608104"/>
            <a:ext cx="3420110" cy="162560"/>
          </a:xfrm>
          <a:prstGeom prst="rect">
            <a:avLst/>
          </a:prstGeom>
        </p:spPr>
        <p:txBody>
          <a:bodyPr vert="horz" wrap="square" lIns="0" tIns="12065" rIns="0" bIns="0" rtlCol="0">
            <a:spAutoFit/>
          </a:bodyPr>
          <a:lstStyle/>
          <a:p>
            <a:pPr marL="38100">
              <a:lnSpc>
                <a:spcPct val="100000"/>
              </a:lnSpc>
              <a:spcBef>
                <a:spcPts val="95"/>
              </a:spcBef>
            </a:pPr>
            <a:r>
              <a:rPr sz="1350" i="1" spc="97" baseline="6172" dirty="0">
                <a:latin typeface="Calibri"/>
                <a:cs typeface="Calibri"/>
              </a:rPr>
              <a:t>s</a:t>
            </a:r>
            <a:r>
              <a:rPr sz="600" spc="65" dirty="0">
                <a:latin typeface="Calibri"/>
                <a:cs typeface="Calibri"/>
              </a:rPr>
              <a:t>6</a:t>
            </a:r>
            <a:r>
              <a:rPr sz="600" spc="165" dirty="0">
                <a:latin typeface="Calibri"/>
                <a:cs typeface="Calibri"/>
              </a:rPr>
              <a:t> </a:t>
            </a:r>
            <a:r>
              <a:rPr sz="1350" spc="397" baseline="6172" dirty="0">
                <a:latin typeface="Calibri"/>
                <a:cs typeface="Calibri"/>
              </a:rPr>
              <a:t>=</a:t>
            </a:r>
            <a:r>
              <a:rPr sz="1350" spc="82" baseline="6172" dirty="0">
                <a:latin typeface="Calibri"/>
                <a:cs typeface="Calibri"/>
              </a:rPr>
              <a:t> </a:t>
            </a:r>
            <a:r>
              <a:rPr sz="1350" i="1" spc="112" baseline="6172" dirty="0">
                <a:latin typeface="Calibri"/>
                <a:cs typeface="Calibri"/>
              </a:rPr>
              <a:t>x</a:t>
            </a:r>
            <a:r>
              <a:rPr sz="600" spc="75" dirty="0">
                <a:latin typeface="Calibri"/>
                <a:cs typeface="Calibri"/>
              </a:rPr>
              <a:t>6</a:t>
            </a:r>
            <a:r>
              <a:rPr sz="1350" i="1" spc="112" baseline="6172" dirty="0">
                <a:latin typeface="Calibri"/>
                <a:cs typeface="Calibri"/>
              </a:rPr>
              <a:t>w</a:t>
            </a:r>
            <a:r>
              <a:rPr sz="600" spc="75" dirty="0">
                <a:latin typeface="Calibri"/>
                <a:cs typeface="Calibri"/>
              </a:rPr>
              <a:t>0</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5</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1</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4</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2</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3</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3</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2</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4</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1</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5</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0</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6</a:t>
            </a:r>
            <a:endParaRPr sz="600">
              <a:latin typeface="Calibri"/>
              <a:cs typeface="Calibri"/>
            </a:endParaRPr>
          </a:p>
        </p:txBody>
      </p:sp>
      <p:pic>
        <p:nvPicPr>
          <p:cNvPr id="36" name="object 36"/>
          <p:cNvPicPr/>
          <p:nvPr/>
        </p:nvPicPr>
        <p:blipFill>
          <a:blip r:embed="rId3" cstate="print"/>
          <a:stretch>
            <a:fillRect/>
          </a:stretch>
        </p:blipFill>
        <p:spPr>
          <a:xfrm>
            <a:off x="3144583" y="215938"/>
            <a:ext cx="63233" cy="63233"/>
          </a:xfrm>
          <a:prstGeom prst="rect">
            <a:avLst/>
          </a:prstGeom>
        </p:spPr>
      </p:pic>
      <p:sp>
        <p:nvSpPr>
          <p:cNvPr id="37" name="object 37"/>
          <p:cNvSpPr txBox="1">
            <a:spLocks noGrp="1"/>
          </p:cNvSpPr>
          <p:nvPr>
            <p:ph type="title"/>
          </p:nvPr>
        </p:nvSpPr>
        <p:spPr>
          <a:prstGeom prst="rect">
            <a:avLst/>
          </a:prstGeom>
        </p:spPr>
        <p:txBody>
          <a:bodyPr vert="horz" wrap="square" lIns="0" tIns="53689" rIns="0" bIns="0" rtlCol="0">
            <a:spAutoFit/>
          </a:bodyPr>
          <a:lstStyle/>
          <a:p>
            <a:pPr marL="12700" marR="5080">
              <a:lnSpc>
                <a:spcPct val="100000"/>
              </a:lnSpc>
              <a:spcBef>
                <a:spcPts val="95"/>
              </a:spcBef>
            </a:pPr>
            <a:r>
              <a:rPr sz="1000" spc="65" dirty="0"/>
              <a:t>In</a:t>
            </a:r>
            <a:r>
              <a:rPr sz="1000" spc="245" dirty="0"/>
              <a:t> </a:t>
            </a:r>
            <a:r>
              <a:rPr sz="1000" spc="20" dirty="0"/>
              <a:t>practice,</a:t>
            </a:r>
            <a:r>
              <a:rPr sz="1000" spc="45" dirty="0"/>
              <a:t> </a:t>
            </a:r>
            <a:r>
              <a:rPr sz="1000" spc="-45" dirty="0"/>
              <a:t>we</a:t>
            </a:r>
            <a:r>
              <a:rPr sz="1000" spc="70" dirty="0"/>
              <a:t> </a:t>
            </a:r>
            <a:r>
              <a:rPr sz="1000" spc="5" dirty="0"/>
              <a:t>would</a:t>
            </a:r>
            <a:r>
              <a:rPr sz="1000" spc="20" dirty="0"/>
              <a:t> </a:t>
            </a:r>
            <a:r>
              <a:rPr sz="1000" spc="25" dirty="0"/>
              <a:t>only</a:t>
            </a:r>
            <a:r>
              <a:rPr sz="1000" spc="250" dirty="0"/>
              <a:t> </a:t>
            </a:r>
            <a:r>
              <a:rPr sz="1000" spc="20" dirty="0"/>
              <a:t>sum</a:t>
            </a:r>
            <a:r>
              <a:rPr sz="1000" spc="250" dirty="0"/>
              <a:t> </a:t>
            </a:r>
            <a:r>
              <a:rPr sz="1000" spc="-10" dirty="0"/>
              <a:t>over</a:t>
            </a:r>
            <a:r>
              <a:rPr sz="1000" spc="35" dirty="0"/>
              <a:t> </a:t>
            </a:r>
            <a:r>
              <a:rPr sz="1000" spc="15" dirty="0"/>
              <a:t>a </a:t>
            </a:r>
            <a:r>
              <a:rPr sz="1000" spc="-215" dirty="0"/>
              <a:t> </a:t>
            </a:r>
            <a:r>
              <a:rPr sz="1000" spc="25" dirty="0"/>
              <a:t>small</a:t>
            </a:r>
            <a:r>
              <a:rPr sz="1000" spc="100" dirty="0"/>
              <a:t> </a:t>
            </a:r>
            <a:r>
              <a:rPr sz="1000" spc="5" dirty="0"/>
              <a:t>window</a:t>
            </a:r>
            <a:endParaRPr sz="1000"/>
          </a:p>
        </p:txBody>
      </p:sp>
      <p:pic>
        <p:nvPicPr>
          <p:cNvPr id="38" name="object 38"/>
          <p:cNvPicPr/>
          <p:nvPr/>
        </p:nvPicPr>
        <p:blipFill>
          <a:blip r:embed="rId3" cstate="print"/>
          <a:stretch>
            <a:fillRect/>
          </a:stretch>
        </p:blipFill>
        <p:spPr>
          <a:xfrm>
            <a:off x="3144583" y="595515"/>
            <a:ext cx="63233" cy="63233"/>
          </a:xfrm>
          <a:prstGeom prst="rect">
            <a:avLst/>
          </a:prstGeom>
        </p:spPr>
      </p:pic>
      <p:sp>
        <p:nvSpPr>
          <p:cNvPr id="39" name="object 39"/>
          <p:cNvSpPr txBox="1"/>
          <p:nvPr/>
        </p:nvSpPr>
        <p:spPr>
          <a:xfrm>
            <a:off x="3251695" y="522051"/>
            <a:ext cx="2294255" cy="1240155"/>
          </a:xfrm>
          <a:prstGeom prst="rect">
            <a:avLst/>
          </a:prstGeom>
        </p:spPr>
        <p:txBody>
          <a:bodyPr vert="horz" wrap="square" lIns="0" tIns="12065" rIns="0" bIns="0" rtlCol="0">
            <a:spAutoFit/>
          </a:bodyPr>
          <a:lstStyle/>
          <a:p>
            <a:pPr marL="25400" marR="17780" algn="just">
              <a:lnSpc>
                <a:spcPct val="100000"/>
              </a:lnSpc>
              <a:spcBef>
                <a:spcPts val="95"/>
              </a:spcBef>
            </a:pPr>
            <a:r>
              <a:rPr sz="1000" spc="65" dirty="0">
                <a:latin typeface="Calibri"/>
                <a:cs typeface="Calibri"/>
              </a:rPr>
              <a:t>The </a:t>
            </a:r>
            <a:r>
              <a:rPr sz="1000" spc="5" dirty="0">
                <a:latin typeface="Calibri"/>
                <a:cs typeface="Calibri"/>
              </a:rPr>
              <a:t>weight</a:t>
            </a:r>
            <a:r>
              <a:rPr sz="1000" spc="10" dirty="0">
                <a:latin typeface="Calibri"/>
                <a:cs typeface="Calibri"/>
              </a:rPr>
              <a:t> </a:t>
            </a:r>
            <a:r>
              <a:rPr sz="1000" spc="30" dirty="0">
                <a:latin typeface="Calibri"/>
                <a:cs typeface="Calibri"/>
              </a:rPr>
              <a:t>array </a:t>
            </a:r>
            <a:r>
              <a:rPr sz="1000" spc="85" dirty="0">
                <a:latin typeface="Calibri"/>
                <a:cs typeface="Calibri"/>
              </a:rPr>
              <a:t>(</a:t>
            </a:r>
            <a:r>
              <a:rPr sz="1000" b="1" spc="85" dirty="0">
                <a:latin typeface="Calibri"/>
                <a:cs typeface="Calibri"/>
              </a:rPr>
              <a:t>w</a:t>
            </a:r>
            <a:r>
              <a:rPr sz="1000" spc="85" dirty="0">
                <a:latin typeface="Calibri"/>
                <a:cs typeface="Calibri"/>
              </a:rPr>
              <a:t>) </a:t>
            </a:r>
            <a:r>
              <a:rPr sz="1000" spc="20" dirty="0">
                <a:latin typeface="Calibri"/>
                <a:cs typeface="Calibri"/>
              </a:rPr>
              <a:t>is</a:t>
            </a:r>
            <a:r>
              <a:rPr sz="1000" spc="25" dirty="0">
                <a:latin typeface="Calibri"/>
                <a:cs typeface="Calibri"/>
              </a:rPr>
              <a:t> </a:t>
            </a:r>
            <a:r>
              <a:rPr sz="1000" spc="10" dirty="0">
                <a:latin typeface="Calibri"/>
                <a:cs typeface="Calibri"/>
              </a:rPr>
              <a:t>known</a:t>
            </a:r>
            <a:r>
              <a:rPr sz="1000" spc="15" dirty="0">
                <a:latin typeface="Calibri"/>
                <a:cs typeface="Calibri"/>
              </a:rPr>
              <a:t> </a:t>
            </a:r>
            <a:r>
              <a:rPr sz="1000" spc="10" dirty="0">
                <a:latin typeface="Calibri"/>
                <a:cs typeface="Calibri"/>
              </a:rPr>
              <a:t>as</a:t>
            </a:r>
            <a:r>
              <a:rPr sz="1000" spc="15" dirty="0">
                <a:latin typeface="Calibri"/>
                <a:cs typeface="Calibri"/>
              </a:rPr>
              <a:t> </a:t>
            </a:r>
            <a:r>
              <a:rPr sz="1000" spc="5" dirty="0">
                <a:latin typeface="Calibri"/>
                <a:cs typeface="Calibri"/>
              </a:rPr>
              <a:t>the </a:t>
            </a:r>
            <a:r>
              <a:rPr sz="1000" spc="10" dirty="0">
                <a:latin typeface="Calibri"/>
                <a:cs typeface="Calibri"/>
              </a:rPr>
              <a:t> </a:t>
            </a:r>
            <a:r>
              <a:rPr sz="1000" spc="15" dirty="0">
                <a:latin typeface="Calibri"/>
                <a:cs typeface="Calibri"/>
              </a:rPr>
              <a:t>filter</a:t>
            </a:r>
            <a:endParaRPr sz="1000">
              <a:latin typeface="Calibri"/>
              <a:cs typeface="Calibri"/>
            </a:endParaRPr>
          </a:p>
          <a:p>
            <a:pPr marL="25400" marR="17780" algn="just">
              <a:lnSpc>
                <a:spcPct val="100000"/>
              </a:lnSpc>
              <a:spcBef>
                <a:spcPts val="590"/>
              </a:spcBef>
            </a:pPr>
            <a:r>
              <a:rPr sz="1000" spc="-5" dirty="0">
                <a:latin typeface="Calibri"/>
                <a:cs typeface="Calibri"/>
              </a:rPr>
              <a:t>We </a:t>
            </a:r>
            <a:r>
              <a:rPr sz="1000" spc="35" dirty="0">
                <a:latin typeface="Calibri"/>
                <a:cs typeface="Calibri"/>
              </a:rPr>
              <a:t>just </a:t>
            </a:r>
            <a:r>
              <a:rPr sz="1000" spc="10" dirty="0">
                <a:latin typeface="Calibri"/>
                <a:cs typeface="Calibri"/>
              </a:rPr>
              <a:t>slide </a:t>
            </a:r>
            <a:r>
              <a:rPr sz="1000" spc="5" dirty="0">
                <a:latin typeface="Calibri"/>
                <a:cs typeface="Calibri"/>
              </a:rPr>
              <a:t>the </a:t>
            </a:r>
            <a:r>
              <a:rPr sz="1000" spc="15" dirty="0">
                <a:latin typeface="Calibri"/>
                <a:cs typeface="Calibri"/>
              </a:rPr>
              <a:t>filter </a:t>
            </a:r>
            <a:r>
              <a:rPr sz="1000" spc="-10" dirty="0">
                <a:latin typeface="Calibri"/>
                <a:cs typeface="Calibri"/>
              </a:rPr>
              <a:t>over </a:t>
            </a:r>
            <a:r>
              <a:rPr sz="1000" spc="5" dirty="0">
                <a:latin typeface="Calibri"/>
                <a:cs typeface="Calibri"/>
              </a:rPr>
              <a:t>the </a:t>
            </a:r>
            <a:r>
              <a:rPr sz="1000" spc="35" dirty="0">
                <a:latin typeface="Calibri"/>
                <a:cs typeface="Calibri"/>
              </a:rPr>
              <a:t>input </a:t>
            </a:r>
            <a:r>
              <a:rPr sz="1000" spc="20" dirty="0">
                <a:latin typeface="Calibri"/>
                <a:cs typeface="Calibri"/>
              </a:rPr>
              <a:t>and </a:t>
            </a:r>
            <a:r>
              <a:rPr sz="1000" spc="25" dirty="0">
                <a:latin typeface="Calibri"/>
                <a:cs typeface="Calibri"/>
              </a:rPr>
              <a:t> </a:t>
            </a:r>
            <a:r>
              <a:rPr sz="1000" spc="10" dirty="0">
                <a:latin typeface="Calibri"/>
                <a:cs typeface="Calibri"/>
              </a:rPr>
              <a:t>compute </a:t>
            </a:r>
            <a:r>
              <a:rPr sz="1000" spc="5" dirty="0">
                <a:latin typeface="Calibri"/>
                <a:cs typeface="Calibri"/>
              </a:rPr>
              <a:t>the </a:t>
            </a:r>
            <a:r>
              <a:rPr sz="1000" spc="10" dirty="0">
                <a:latin typeface="Calibri"/>
                <a:cs typeface="Calibri"/>
              </a:rPr>
              <a:t>value </a:t>
            </a:r>
            <a:r>
              <a:rPr sz="1000" spc="-20" dirty="0">
                <a:latin typeface="Calibri"/>
                <a:cs typeface="Calibri"/>
              </a:rPr>
              <a:t>of </a:t>
            </a:r>
            <a:r>
              <a:rPr sz="1000" i="1" spc="40" dirty="0">
                <a:latin typeface="Calibri"/>
                <a:cs typeface="Calibri"/>
              </a:rPr>
              <a:t>s</a:t>
            </a:r>
            <a:r>
              <a:rPr sz="1050" i="1" spc="60" baseline="-11904" dirty="0">
                <a:latin typeface="Sitka Small"/>
                <a:cs typeface="Sitka Small"/>
              </a:rPr>
              <a:t>t </a:t>
            </a:r>
            <a:r>
              <a:rPr sz="1000" dirty="0">
                <a:latin typeface="Calibri"/>
                <a:cs typeface="Calibri"/>
              </a:rPr>
              <a:t>based </a:t>
            </a:r>
            <a:r>
              <a:rPr sz="1000" spc="-5" dirty="0">
                <a:latin typeface="Calibri"/>
                <a:cs typeface="Calibri"/>
              </a:rPr>
              <a:t>on </a:t>
            </a:r>
            <a:r>
              <a:rPr sz="1000" spc="15" dirty="0">
                <a:latin typeface="Calibri"/>
                <a:cs typeface="Calibri"/>
              </a:rPr>
              <a:t>a </a:t>
            </a:r>
            <a:r>
              <a:rPr sz="1000" spc="25" dirty="0">
                <a:latin typeface="Calibri"/>
                <a:cs typeface="Calibri"/>
              </a:rPr>
              <a:t>win- </a:t>
            </a:r>
            <a:r>
              <a:rPr sz="1000" spc="30" dirty="0">
                <a:latin typeface="Calibri"/>
                <a:cs typeface="Calibri"/>
              </a:rPr>
              <a:t> </a:t>
            </a:r>
            <a:r>
              <a:rPr sz="1000" spc="-10" dirty="0">
                <a:latin typeface="Calibri"/>
                <a:cs typeface="Calibri"/>
              </a:rPr>
              <a:t>dow</a:t>
            </a:r>
            <a:r>
              <a:rPr sz="1000" spc="100" dirty="0">
                <a:latin typeface="Calibri"/>
                <a:cs typeface="Calibri"/>
              </a:rPr>
              <a:t> </a:t>
            </a:r>
            <a:r>
              <a:rPr sz="1000" spc="15" dirty="0">
                <a:latin typeface="Calibri"/>
                <a:cs typeface="Calibri"/>
              </a:rPr>
              <a:t>around</a:t>
            </a:r>
            <a:r>
              <a:rPr sz="1000" spc="105" dirty="0">
                <a:latin typeface="Calibri"/>
                <a:cs typeface="Calibri"/>
              </a:rPr>
              <a:t> </a:t>
            </a:r>
            <a:r>
              <a:rPr sz="1000" i="1" spc="65" dirty="0">
                <a:latin typeface="Calibri"/>
                <a:cs typeface="Calibri"/>
              </a:rPr>
              <a:t>x</a:t>
            </a:r>
            <a:r>
              <a:rPr sz="1050" i="1" spc="97" baseline="-11904" dirty="0">
                <a:latin typeface="Sitka Small"/>
                <a:cs typeface="Sitka Small"/>
              </a:rPr>
              <a:t>t</a:t>
            </a:r>
            <a:endParaRPr sz="1050" baseline="-11904">
              <a:latin typeface="Sitka Small"/>
              <a:cs typeface="Sitka Small"/>
            </a:endParaRPr>
          </a:p>
          <a:p>
            <a:pPr marL="25400" marR="17780" algn="just">
              <a:lnSpc>
                <a:spcPct val="100000"/>
              </a:lnSpc>
              <a:spcBef>
                <a:spcPts val="585"/>
              </a:spcBef>
            </a:pPr>
            <a:r>
              <a:rPr sz="1000" spc="10" dirty="0">
                <a:latin typeface="Calibri"/>
                <a:cs typeface="Calibri"/>
              </a:rPr>
              <a:t>Here</a:t>
            </a:r>
            <a:r>
              <a:rPr sz="1000" spc="15" dirty="0">
                <a:latin typeface="Calibri"/>
                <a:cs typeface="Calibri"/>
              </a:rPr>
              <a:t> </a:t>
            </a:r>
            <a:r>
              <a:rPr sz="1000" spc="5" dirty="0">
                <a:latin typeface="Calibri"/>
                <a:cs typeface="Calibri"/>
              </a:rPr>
              <a:t>the</a:t>
            </a:r>
            <a:r>
              <a:rPr sz="1000" spc="10" dirty="0">
                <a:latin typeface="Calibri"/>
                <a:cs typeface="Calibri"/>
              </a:rPr>
              <a:t> </a:t>
            </a:r>
            <a:r>
              <a:rPr sz="1000" spc="35" dirty="0">
                <a:latin typeface="Calibri"/>
                <a:cs typeface="Calibri"/>
              </a:rPr>
              <a:t>input (and </a:t>
            </a:r>
            <a:r>
              <a:rPr sz="1000" spc="5" dirty="0">
                <a:latin typeface="Calibri"/>
                <a:cs typeface="Calibri"/>
              </a:rPr>
              <a:t>the</a:t>
            </a:r>
            <a:r>
              <a:rPr sz="1000" spc="10" dirty="0">
                <a:latin typeface="Calibri"/>
                <a:cs typeface="Calibri"/>
              </a:rPr>
              <a:t> </a:t>
            </a:r>
            <a:r>
              <a:rPr sz="1000" spc="15" dirty="0">
                <a:latin typeface="Calibri"/>
                <a:cs typeface="Calibri"/>
              </a:rPr>
              <a:t>kernel)</a:t>
            </a:r>
            <a:r>
              <a:rPr sz="1000" spc="20" dirty="0">
                <a:latin typeface="Calibri"/>
                <a:cs typeface="Calibri"/>
              </a:rPr>
              <a:t> is</a:t>
            </a:r>
            <a:r>
              <a:rPr sz="1000" spc="25" dirty="0">
                <a:latin typeface="Calibri"/>
                <a:cs typeface="Calibri"/>
              </a:rPr>
              <a:t> </a:t>
            </a:r>
            <a:r>
              <a:rPr sz="1000" spc="-20" dirty="0">
                <a:latin typeface="Calibri"/>
                <a:cs typeface="Calibri"/>
              </a:rPr>
              <a:t>one </a:t>
            </a:r>
            <a:r>
              <a:rPr sz="1000" spc="-15" dirty="0">
                <a:latin typeface="Calibri"/>
                <a:cs typeface="Calibri"/>
              </a:rPr>
              <a:t> </a:t>
            </a:r>
            <a:r>
              <a:rPr sz="1000" spc="15" dirty="0">
                <a:latin typeface="Calibri"/>
                <a:cs typeface="Calibri"/>
              </a:rPr>
              <a:t>dimensional</a:t>
            </a:r>
            <a:endParaRPr sz="1000">
              <a:latin typeface="Calibri"/>
              <a:cs typeface="Calibri"/>
            </a:endParaRPr>
          </a:p>
        </p:txBody>
      </p:sp>
      <p:pic>
        <p:nvPicPr>
          <p:cNvPr id="40" name="object 40"/>
          <p:cNvPicPr/>
          <p:nvPr/>
        </p:nvPicPr>
        <p:blipFill>
          <a:blip r:embed="rId4" cstate="print"/>
          <a:stretch>
            <a:fillRect/>
          </a:stretch>
        </p:blipFill>
        <p:spPr>
          <a:xfrm>
            <a:off x="3144583" y="975093"/>
            <a:ext cx="63233" cy="63233"/>
          </a:xfrm>
          <a:prstGeom prst="rect">
            <a:avLst/>
          </a:prstGeom>
        </p:spPr>
      </p:pic>
      <p:pic>
        <p:nvPicPr>
          <p:cNvPr id="41" name="object 41"/>
          <p:cNvPicPr/>
          <p:nvPr/>
        </p:nvPicPr>
        <p:blipFill>
          <a:blip r:embed="rId5" cstate="print"/>
          <a:stretch>
            <a:fillRect/>
          </a:stretch>
        </p:blipFill>
        <p:spPr>
          <a:xfrm>
            <a:off x="3144583" y="1506499"/>
            <a:ext cx="63233" cy="63233"/>
          </a:xfrm>
          <a:prstGeom prst="rect">
            <a:avLst/>
          </a:prstGeom>
        </p:spPr>
      </p:pic>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82988" y="3017760"/>
            <a:ext cx="43180" cy="3048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3803370" y="301379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4" name="object 4"/>
          <p:cNvSpPr/>
          <p:nvPr/>
        </p:nvSpPr>
        <p:spPr>
          <a:xfrm>
            <a:off x="3981173" y="301379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grpSp>
        <p:nvGrpSpPr>
          <p:cNvPr id="5" name="object 5"/>
          <p:cNvGrpSpPr/>
          <p:nvPr/>
        </p:nvGrpSpPr>
        <p:grpSpPr>
          <a:xfrm>
            <a:off x="4086288" y="3004917"/>
            <a:ext cx="203200" cy="55880"/>
            <a:chOff x="4086288" y="3004917"/>
            <a:chExt cx="203200" cy="55880"/>
          </a:xfrm>
        </p:grpSpPr>
        <p:sp>
          <p:nvSpPr>
            <p:cNvPr id="6" name="object 6"/>
            <p:cNvSpPr/>
            <p:nvPr/>
          </p:nvSpPr>
          <p:spPr>
            <a:xfrm>
              <a:off x="4149457" y="300744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7" name="object 7"/>
            <p:cNvSpPr/>
            <p:nvPr/>
          </p:nvSpPr>
          <p:spPr>
            <a:xfrm>
              <a:off x="4086288"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grpSp>
      <p:grpSp>
        <p:nvGrpSpPr>
          <p:cNvPr id="8" name="object 8"/>
          <p:cNvGrpSpPr/>
          <p:nvPr/>
        </p:nvGrpSpPr>
        <p:grpSpPr>
          <a:xfrm>
            <a:off x="4369219" y="3003652"/>
            <a:ext cx="203200" cy="58419"/>
            <a:chOff x="4369219" y="3003652"/>
            <a:chExt cx="203200" cy="58419"/>
          </a:xfrm>
        </p:grpSpPr>
        <p:sp>
          <p:nvSpPr>
            <p:cNvPr id="9" name="object 9"/>
            <p:cNvSpPr/>
            <p:nvPr/>
          </p:nvSpPr>
          <p:spPr>
            <a:xfrm>
              <a:off x="4458120" y="302014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0" name="object 10"/>
            <p:cNvSpPr/>
            <p:nvPr/>
          </p:nvSpPr>
          <p:spPr>
            <a:xfrm>
              <a:off x="4369219"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1" name="object 11"/>
            <p:cNvSpPr/>
            <p:nvPr/>
          </p:nvSpPr>
          <p:spPr>
            <a:xfrm>
              <a:off x="4445420" y="300744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grpSp>
      <p:grpSp>
        <p:nvGrpSpPr>
          <p:cNvPr id="12" name="object 12"/>
          <p:cNvGrpSpPr/>
          <p:nvPr/>
        </p:nvGrpSpPr>
        <p:grpSpPr>
          <a:xfrm>
            <a:off x="4652137" y="3003652"/>
            <a:ext cx="203200" cy="58419"/>
            <a:chOff x="4652137" y="3003652"/>
            <a:chExt cx="203200" cy="58419"/>
          </a:xfrm>
        </p:grpSpPr>
        <p:sp>
          <p:nvSpPr>
            <p:cNvPr id="13" name="object 13"/>
            <p:cNvSpPr/>
            <p:nvPr/>
          </p:nvSpPr>
          <p:spPr>
            <a:xfrm>
              <a:off x="4728338" y="300744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14" name="object 14"/>
            <p:cNvSpPr/>
            <p:nvPr/>
          </p:nvSpPr>
          <p:spPr>
            <a:xfrm>
              <a:off x="4652137"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5" name="object 15"/>
            <p:cNvSpPr/>
            <p:nvPr/>
          </p:nvSpPr>
          <p:spPr>
            <a:xfrm>
              <a:off x="4728338" y="304554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grpSp>
      <p:sp>
        <p:nvSpPr>
          <p:cNvPr id="16" name="object 16"/>
          <p:cNvSpPr/>
          <p:nvPr/>
        </p:nvSpPr>
        <p:spPr>
          <a:xfrm>
            <a:off x="5011268" y="300744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grpSp>
        <p:nvGrpSpPr>
          <p:cNvPr id="17" name="object 17"/>
          <p:cNvGrpSpPr/>
          <p:nvPr/>
        </p:nvGrpSpPr>
        <p:grpSpPr>
          <a:xfrm>
            <a:off x="5200227" y="3004917"/>
            <a:ext cx="238760" cy="57150"/>
            <a:chOff x="5200227" y="3004917"/>
            <a:chExt cx="238760" cy="57150"/>
          </a:xfrm>
        </p:grpSpPr>
        <p:sp>
          <p:nvSpPr>
            <p:cNvPr id="18" name="object 18"/>
            <p:cNvSpPr/>
            <p:nvPr/>
          </p:nvSpPr>
          <p:spPr>
            <a:xfrm>
              <a:off x="5324679" y="3037928"/>
              <a:ext cx="20320" cy="20320"/>
            </a:xfrm>
            <a:custGeom>
              <a:avLst/>
              <a:gdLst/>
              <a:ahLst/>
              <a:cxnLst/>
              <a:rect l="l" t="t" r="r" b="b"/>
              <a:pathLst>
                <a:path w="20320" h="20319">
                  <a:moveTo>
                    <a:pt x="0" y="0"/>
                  </a:moveTo>
                  <a:lnTo>
                    <a:pt x="20320" y="20320"/>
                  </a:lnTo>
                </a:path>
              </a:pathLst>
            </a:custGeom>
            <a:ln w="7591">
              <a:solidFill>
                <a:srgbClr val="ADADE0"/>
              </a:solidFill>
            </a:ln>
          </p:spPr>
          <p:txBody>
            <a:bodyPr wrap="square" lIns="0" tIns="0" rIns="0" bIns="0" rtlCol="0"/>
            <a:lstStyle/>
            <a:p>
              <a:endParaRPr/>
            </a:p>
          </p:txBody>
        </p:sp>
        <p:sp>
          <p:nvSpPr>
            <p:cNvPr id="19" name="object 19"/>
            <p:cNvSpPr/>
            <p:nvPr/>
          </p:nvSpPr>
          <p:spPr>
            <a:xfrm>
              <a:off x="5297615" y="3011433"/>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0" name="object 20"/>
            <p:cNvSpPr/>
            <p:nvPr/>
          </p:nvSpPr>
          <p:spPr>
            <a:xfrm>
              <a:off x="5202758" y="300744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grpSp>
      <p:pic>
        <p:nvPicPr>
          <p:cNvPr id="21" name="object 21"/>
          <p:cNvPicPr/>
          <p:nvPr/>
        </p:nvPicPr>
        <p:blipFill>
          <a:blip r:embed="rId2" cstate="print"/>
          <a:stretch>
            <a:fillRect/>
          </a:stretch>
        </p:blipFill>
        <p:spPr>
          <a:xfrm>
            <a:off x="0" y="0"/>
            <a:ext cx="5759996" cy="48082"/>
          </a:xfrm>
          <a:prstGeom prst="rect">
            <a:avLst/>
          </a:prstGeom>
        </p:spPr>
      </p:pic>
      <p:sp>
        <p:nvSpPr>
          <p:cNvPr id="22" name="object 22"/>
          <p:cNvSpPr txBox="1"/>
          <p:nvPr/>
        </p:nvSpPr>
        <p:spPr>
          <a:xfrm>
            <a:off x="292239" y="466837"/>
            <a:ext cx="64769"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endParaRPr sz="800">
              <a:latin typeface="Calibri"/>
              <a:cs typeface="Calibri"/>
            </a:endParaRPr>
          </a:p>
        </p:txBody>
      </p:sp>
      <p:sp>
        <p:nvSpPr>
          <p:cNvPr id="23" name="object 23"/>
          <p:cNvSpPr txBox="1"/>
          <p:nvPr/>
        </p:nvSpPr>
        <p:spPr>
          <a:xfrm>
            <a:off x="595299" y="272870"/>
            <a:ext cx="79375"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Calibri"/>
                <a:cs typeface="Calibri"/>
              </a:rPr>
              <a:t>6</a:t>
            </a:r>
            <a:endParaRPr sz="800">
              <a:latin typeface="Calibri"/>
              <a:cs typeface="Calibri"/>
            </a:endParaRPr>
          </a:p>
        </p:txBody>
      </p:sp>
      <p:sp>
        <p:nvSpPr>
          <p:cNvPr id="24" name="object 24"/>
          <p:cNvSpPr txBox="1"/>
          <p:nvPr/>
        </p:nvSpPr>
        <p:spPr>
          <a:xfrm>
            <a:off x="524916" y="418806"/>
            <a:ext cx="226060" cy="191770"/>
          </a:xfrm>
          <a:prstGeom prst="rect">
            <a:avLst/>
          </a:prstGeom>
        </p:spPr>
        <p:txBody>
          <a:bodyPr vert="horz" wrap="square" lIns="0" tIns="11430" rIns="0" bIns="0" rtlCol="0">
            <a:spAutoFit/>
          </a:bodyPr>
          <a:lstStyle/>
          <a:p>
            <a:pPr marL="12700">
              <a:lnSpc>
                <a:spcPct val="100000"/>
              </a:lnSpc>
              <a:spcBef>
                <a:spcPts val="90"/>
              </a:spcBef>
            </a:pPr>
            <a:r>
              <a:rPr sz="1100" spc="919" dirty="0">
                <a:latin typeface="Lucida Sans Unicode"/>
                <a:cs typeface="Lucida Sans Unicode"/>
              </a:rPr>
              <a:t>Σ</a:t>
            </a:r>
            <a:endParaRPr sz="1100" dirty="0">
              <a:latin typeface="Lucida Sans Unicode"/>
              <a:cs typeface="Lucida Sans Unicode"/>
            </a:endParaRPr>
          </a:p>
        </p:txBody>
      </p:sp>
      <p:sp>
        <p:nvSpPr>
          <p:cNvPr id="25" name="object 25"/>
          <p:cNvSpPr txBox="1"/>
          <p:nvPr/>
        </p:nvSpPr>
        <p:spPr>
          <a:xfrm>
            <a:off x="227304" y="408735"/>
            <a:ext cx="622935" cy="191770"/>
          </a:xfrm>
          <a:prstGeom prst="rect">
            <a:avLst/>
          </a:prstGeom>
        </p:spPr>
        <p:txBody>
          <a:bodyPr vert="horz" wrap="square" lIns="0" tIns="11430" rIns="0" bIns="0" rtlCol="0">
            <a:spAutoFit/>
          </a:bodyPr>
          <a:lstStyle/>
          <a:p>
            <a:pPr marL="12700">
              <a:lnSpc>
                <a:spcPct val="100000"/>
              </a:lnSpc>
              <a:spcBef>
                <a:spcPts val="90"/>
              </a:spcBef>
              <a:tabLst>
                <a:tab pos="530225" algn="l"/>
              </a:tabLst>
            </a:pPr>
            <a:r>
              <a:rPr sz="1100" i="1" spc="80" dirty="0">
                <a:latin typeface="Calibri"/>
                <a:cs typeface="Calibri"/>
              </a:rPr>
              <a:t>s  </a:t>
            </a:r>
            <a:r>
              <a:rPr sz="1100" i="1" spc="-90" dirty="0">
                <a:latin typeface="Calibri"/>
                <a:cs typeface="Calibri"/>
              </a:rPr>
              <a:t> </a:t>
            </a:r>
            <a:r>
              <a:rPr sz="1100" spc="295" dirty="0">
                <a:latin typeface="Calibri"/>
                <a:cs typeface="Calibri"/>
              </a:rPr>
              <a:t>=</a:t>
            </a:r>
            <a:r>
              <a:rPr sz="1100" dirty="0">
                <a:latin typeface="Calibri"/>
                <a:cs typeface="Calibri"/>
              </a:rPr>
              <a:t>	</a:t>
            </a:r>
            <a:r>
              <a:rPr sz="1100" i="1" spc="145" dirty="0">
                <a:latin typeface="Calibri"/>
                <a:cs typeface="Calibri"/>
              </a:rPr>
              <a:t>x</a:t>
            </a:r>
            <a:endParaRPr sz="1100" dirty="0">
              <a:latin typeface="Calibri"/>
              <a:cs typeface="Calibri"/>
            </a:endParaRPr>
          </a:p>
        </p:txBody>
      </p:sp>
      <p:sp>
        <p:nvSpPr>
          <p:cNvPr id="26" name="object 26"/>
          <p:cNvSpPr txBox="1"/>
          <p:nvPr/>
        </p:nvSpPr>
        <p:spPr>
          <a:xfrm>
            <a:off x="524916" y="610576"/>
            <a:ext cx="220345"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a</a:t>
            </a:r>
            <a:r>
              <a:rPr sz="800" spc="135" dirty="0">
                <a:latin typeface="Calibri"/>
                <a:cs typeface="Calibri"/>
              </a:rPr>
              <a:t>=0</a:t>
            </a:r>
            <a:endParaRPr sz="800">
              <a:latin typeface="Calibri"/>
              <a:cs typeface="Calibri"/>
            </a:endParaRPr>
          </a:p>
        </p:txBody>
      </p:sp>
      <p:sp>
        <p:nvSpPr>
          <p:cNvPr id="27" name="object 27"/>
          <p:cNvSpPr txBox="1"/>
          <p:nvPr/>
        </p:nvSpPr>
        <p:spPr>
          <a:xfrm>
            <a:off x="1010462" y="408735"/>
            <a:ext cx="124460"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Calibri"/>
                <a:cs typeface="Calibri"/>
              </a:rPr>
              <a:t>w</a:t>
            </a:r>
            <a:endParaRPr sz="1100">
              <a:latin typeface="Calibri"/>
              <a:cs typeface="Calibri"/>
            </a:endParaRPr>
          </a:p>
        </p:txBody>
      </p:sp>
      <p:sp>
        <p:nvSpPr>
          <p:cNvPr id="28" name="object 28"/>
          <p:cNvSpPr txBox="1"/>
          <p:nvPr/>
        </p:nvSpPr>
        <p:spPr>
          <a:xfrm>
            <a:off x="824522" y="466837"/>
            <a:ext cx="451484" cy="147320"/>
          </a:xfrm>
          <a:prstGeom prst="rect">
            <a:avLst/>
          </a:prstGeom>
        </p:spPr>
        <p:txBody>
          <a:bodyPr vert="horz" wrap="square" lIns="0" tIns="12065" rIns="0" bIns="0" rtlCol="0">
            <a:spAutoFit/>
          </a:bodyPr>
          <a:lstStyle/>
          <a:p>
            <a:pPr marL="12700">
              <a:lnSpc>
                <a:spcPct val="100000"/>
              </a:lnSpc>
              <a:spcBef>
                <a:spcPts val="95"/>
              </a:spcBef>
            </a:pPr>
            <a:r>
              <a:rPr sz="800" i="1" spc="35" dirty="0">
                <a:latin typeface="Calibri"/>
                <a:cs typeface="Calibri"/>
              </a:rPr>
              <a:t>t</a:t>
            </a:r>
            <a:r>
              <a:rPr sz="800" spc="215" dirty="0">
                <a:latin typeface="Cambria"/>
                <a:cs typeface="Cambria"/>
              </a:rPr>
              <a:t>−</a:t>
            </a:r>
            <a:r>
              <a:rPr sz="800" i="1" spc="35" dirty="0">
                <a:latin typeface="Calibri"/>
                <a:cs typeface="Calibri"/>
              </a:rPr>
              <a:t>a    </a:t>
            </a:r>
            <a:r>
              <a:rPr sz="800" i="1" spc="-75" dirty="0">
                <a:latin typeface="Calibri"/>
                <a:cs typeface="Calibri"/>
              </a:rPr>
              <a:t> </a:t>
            </a:r>
            <a:r>
              <a:rPr sz="800" spc="215" dirty="0">
                <a:latin typeface="Cambria"/>
                <a:cs typeface="Cambria"/>
              </a:rPr>
              <a:t>−</a:t>
            </a:r>
            <a:r>
              <a:rPr sz="800" i="1" spc="35" dirty="0">
                <a:latin typeface="Calibri"/>
                <a:cs typeface="Calibri"/>
              </a:rPr>
              <a:t>a</a:t>
            </a:r>
            <a:endParaRPr sz="800">
              <a:latin typeface="Calibri"/>
              <a:cs typeface="Calibri"/>
            </a:endParaRPr>
          </a:p>
        </p:txBody>
      </p:sp>
      <p:sp>
        <p:nvSpPr>
          <p:cNvPr id="29" name="object 29"/>
          <p:cNvSpPr txBox="1"/>
          <p:nvPr/>
        </p:nvSpPr>
        <p:spPr>
          <a:xfrm>
            <a:off x="1509273" y="1306800"/>
            <a:ext cx="1540510" cy="142240"/>
          </a:xfrm>
          <a:prstGeom prst="rect">
            <a:avLst/>
          </a:prstGeom>
        </p:spPr>
        <p:txBody>
          <a:bodyPr vert="horz" wrap="square" lIns="0" tIns="13970" rIns="0" bIns="0" rtlCol="0">
            <a:spAutoFit/>
          </a:bodyPr>
          <a:lstStyle/>
          <a:p>
            <a:pPr marL="38100">
              <a:lnSpc>
                <a:spcPct val="100000"/>
              </a:lnSpc>
              <a:spcBef>
                <a:spcPts val="110"/>
              </a:spcBef>
            </a:pPr>
            <a:r>
              <a:rPr sz="1125" i="1" spc="89" baseline="7407" dirty="0">
                <a:latin typeface="Calibri"/>
                <a:cs typeface="Calibri"/>
              </a:rPr>
              <a:t>w</a:t>
            </a:r>
            <a:r>
              <a:rPr sz="550" spc="60" dirty="0">
                <a:latin typeface="Cambria"/>
                <a:cs typeface="Cambria"/>
              </a:rPr>
              <a:t>−</a:t>
            </a:r>
            <a:r>
              <a:rPr sz="550" spc="60" dirty="0">
                <a:latin typeface="Calibri"/>
                <a:cs typeface="Calibri"/>
              </a:rPr>
              <a:t>6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5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4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3 </a:t>
            </a:r>
            <a:r>
              <a:rPr sz="550" spc="155"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2 </a:t>
            </a:r>
            <a:r>
              <a:rPr sz="550" spc="160" dirty="0">
                <a:latin typeface="Calibri"/>
                <a:cs typeface="Calibri"/>
              </a:rPr>
              <a:t> </a:t>
            </a:r>
            <a:r>
              <a:rPr sz="1125" i="1" spc="89" baseline="7407" dirty="0">
                <a:latin typeface="Calibri"/>
                <a:cs typeface="Calibri"/>
              </a:rPr>
              <a:t>w</a:t>
            </a:r>
            <a:r>
              <a:rPr sz="550" spc="60" dirty="0">
                <a:latin typeface="Cambria"/>
                <a:cs typeface="Cambria"/>
              </a:rPr>
              <a:t>−</a:t>
            </a:r>
            <a:r>
              <a:rPr sz="550" spc="60" dirty="0">
                <a:latin typeface="Calibri"/>
                <a:cs typeface="Calibri"/>
              </a:rPr>
              <a:t>1 </a:t>
            </a:r>
            <a:r>
              <a:rPr sz="550" spc="155" dirty="0">
                <a:latin typeface="Calibri"/>
                <a:cs typeface="Calibri"/>
              </a:rPr>
              <a:t> </a:t>
            </a:r>
            <a:r>
              <a:rPr sz="1125" i="1" spc="15" baseline="7407" dirty="0">
                <a:latin typeface="Calibri"/>
                <a:cs typeface="Calibri"/>
              </a:rPr>
              <a:t>w</a:t>
            </a:r>
            <a:r>
              <a:rPr sz="550" spc="10" dirty="0">
                <a:latin typeface="Calibri"/>
                <a:cs typeface="Calibri"/>
              </a:rPr>
              <a:t>0</a:t>
            </a:r>
            <a:endParaRPr sz="550">
              <a:latin typeface="Calibri"/>
              <a:cs typeface="Calibri"/>
            </a:endParaRPr>
          </a:p>
        </p:txBody>
      </p:sp>
      <p:graphicFrame>
        <p:nvGraphicFramePr>
          <p:cNvPr id="30" name="object 30"/>
          <p:cNvGraphicFramePr>
            <a:graphicFrameLocks noGrp="1"/>
          </p:cNvGraphicFramePr>
          <p:nvPr/>
        </p:nvGraphicFramePr>
        <p:xfrm>
          <a:off x="1518649" y="1456056"/>
          <a:ext cx="15824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tblGrid>
              <a:tr h="180569">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spcBef>
                          <a:spcPts val="229"/>
                        </a:spcBef>
                      </a:pPr>
                      <a:r>
                        <a:rPr sz="750" spc="5" dirty="0">
                          <a:latin typeface="Calibri"/>
                          <a:cs typeface="Calibri"/>
                        </a:rPr>
                        <a:t>0.4</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0.5</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1" name="object 31"/>
          <p:cNvSpPr txBox="1"/>
          <p:nvPr/>
        </p:nvSpPr>
        <p:spPr>
          <a:xfrm>
            <a:off x="252483" y="1472835"/>
            <a:ext cx="125095" cy="142240"/>
          </a:xfrm>
          <a:prstGeom prst="rect">
            <a:avLst/>
          </a:prstGeom>
        </p:spPr>
        <p:txBody>
          <a:bodyPr vert="horz" wrap="square" lIns="0" tIns="13970" rIns="0" bIns="0" rtlCol="0">
            <a:spAutoFit/>
          </a:bodyPr>
          <a:lstStyle/>
          <a:p>
            <a:pPr marL="12700">
              <a:lnSpc>
                <a:spcPct val="100000"/>
              </a:lnSpc>
              <a:spcBef>
                <a:spcPts val="110"/>
              </a:spcBef>
            </a:pPr>
            <a:r>
              <a:rPr sz="750" spc="114" dirty="0">
                <a:latin typeface="Calibri"/>
                <a:cs typeface="Calibri"/>
              </a:rPr>
              <a:t>W</a:t>
            </a:r>
            <a:endParaRPr sz="750">
              <a:latin typeface="Calibri"/>
              <a:cs typeface="Calibri"/>
            </a:endParaRPr>
          </a:p>
        </p:txBody>
      </p:sp>
      <p:graphicFrame>
        <p:nvGraphicFramePr>
          <p:cNvPr id="32" name="object 32"/>
          <p:cNvGraphicFramePr>
            <a:graphicFrameLocks noGrp="1"/>
          </p:cNvGraphicFramePr>
          <p:nvPr/>
        </p:nvGraphicFramePr>
        <p:xfrm>
          <a:off x="387576" y="1817195"/>
          <a:ext cx="2712716"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gridCol w="226060">
                  <a:extLst>
                    <a:ext uri="{9D8B030D-6E8A-4147-A177-3AD203B41FA5}">
                      <a16:colId xmlns:a16="http://schemas.microsoft.com/office/drawing/2014/main" val="20007"/>
                    </a:ext>
                  </a:extLst>
                </a:gridCol>
                <a:gridCol w="226060">
                  <a:extLst>
                    <a:ext uri="{9D8B030D-6E8A-4147-A177-3AD203B41FA5}">
                      <a16:colId xmlns:a16="http://schemas.microsoft.com/office/drawing/2014/main" val="20008"/>
                    </a:ext>
                  </a:extLst>
                </a:gridCol>
                <a:gridCol w="226060">
                  <a:extLst>
                    <a:ext uri="{9D8B030D-6E8A-4147-A177-3AD203B41FA5}">
                      <a16:colId xmlns:a16="http://schemas.microsoft.com/office/drawing/2014/main" val="20009"/>
                    </a:ext>
                  </a:extLst>
                </a:gridCol>
                <a:gridCol w="226060">
                  <a:extLst>
                    <a:ext uri="{9D8B030D-6E8A-4147-A177-3AD203B41FA5}">
                      <a16:colId xmlns:a16="http://schemas.microsoft.com/office/drawing/2014/main" val="20010"/>
                    </a:ext>
                  </a:extLst>
                </a:gridCol>
                <a:gridCol w="226060">
                  <a:extLst>
                    <a:ext uri="{9D8B030D-6E8A-4147-A177-3AD203B41FA5}">
                      <a16:colId xmlns:a16="http://schemas.microsoft.com/office/drawing/2014/main" val="20011"/>
                    </a:ext>
                  </a:extLst>
                </a:gridCol>
              </a:tblGrid>
              <a:tr h="180569">
                <a:tc>
                  <a:txBody>
                    <a:bodyPr/>
                    <a:lstStyle/>
                    <a:p>
                      <a:pPr marL="26670">
                        <a:lnSpc>
                          <a:spcPct val="100000"/>
                        </a:lnSpc>
                        <a:spcBef>
                          <a:spcPts val="229"/>
                        </a:spcBef>
                      </a:pPr>
                      <a:r>
                        <a:rPr sz="750" spc="5" dirty="0">
                          <a:latin typeface="Calibri"/>
                          <a:cs typeface="Calibri"/>
                        </a:rPr>
                        <a:t>1.00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1.90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2.10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2.20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2.40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2.50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latin typeface="Calibri"/>
                          <a:cs typeface="Calibri"/>
                        </a:rPr>
                        <a:t>2.70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3" name="object 33"/>
          <p:cNvSpPr txBox="1"/>
          <p:nvPr/>
        </p:nvSpPr>
        <p:spPr>
          <a:xfrm>
            <a:off x="252483" y="1833964"/>
            <a:ext cx="98425" cy="142240"/>
          </a:xfrm>
          <a:prstGeom prst="rect">
            <a:avLst/>
          </a:prstGeom>
        </p:spPr>
        <p:txBody>
          <a:bodyPr vert="horz" wrap="square" lIns="0" tIns="13970" rIns="0" bIns="0" rtlCol="0">
            <a:spAutoFit/>
          </a:bodyPr>
          <a:lstStyle/>
          <a:p>
            <a:pPr marL="12700">
              <a:lnSpc>
                <a:spcPct val="100000"/>
              </a:lnSpc>
              <a:spcBef>
                <a:spcPts val="110"/>
              </a:spcBef>
            </a:pPr>
            <a:r>
              <a:rPr sz="750" spc="180" dirty="0">
                <a:latin typeface="Calibri"/>
                <a:cs typeface="Calibri"/>
              </a:rPr>
              <a:t>X</a:t>
            </a:r>
            <a:endParaRPr sz="750">
              <a:latin typeface="Calibri"/>
              <a:cs typeface="Calibri"/>
            </a:endParaRPr>
          </a:p>
        </p:txBody>
      </p:sp>
      <p:graphicFrame>
        <p:nvGraphicFramePr>
          <p:cNvPr id="34" name="object 34"/>
          <p:cNvGraphicFramePr>
            <a:graphicFrameLocks noGrp="1"/>
          </p:cNvGraphicFramePr>
          <p:nvPr/>
        </p:nvGraphicFramePr>
        <p:xfrm>
          <a:off x="1744867" y="2178325"/>
          <a:ext cx="1356357" cy="180569"/>
        </p:xfrm>
        <a:graphic>
          <a:graphicData uri="http://schemas.openxmlformats.org/drawingml/2006/table">
            <a:tbl>
              <a:tblPr firstRow="1" bandRow="1">
                <a:tableStyleId>{2D5ABB26-0587-4C30-8999-92F81FD0307C}</a:tableStyleId>
              </a:tblPr>
              <a:tblGrid>
                <a:gridCol w="226060">
                  <a:extLst>
                    <a:ext uri="{9D8B030D-6E8A-4147-A177-3AD203B41FA5}">
                      <a16:colId xmlns:a16="http://schemas.microsoft.com/office/drawing/2014/main" val="20000"/>
                    </a:ext>
                  </a:extLst>
                </a:gridCol>
                <a:gridCol w="226060">
                  <a:extLst>
                    <a:ext uri="{9D8B030D-6E8A-4147-A177-3AD203B41FA5}">
                      <a16:colId xmlns:a16="http://schemas.microsoft.com/office/drawing/2014/main" val="20001"/>
                    </a:ext>
                  </a:extLst>
                </a:gridCol>
                <a:gridCol w="226060">
                  <a:extLst>
                    <a:ext uri="{9D8B030D-6E8A-4147-A177-3AD203B41FA5}">
                      <a16:colId xmlns:a16="http://schemas.microsoft.com/office/drawing/2014/main" val="20002"/>
                    </a:ext>
                  </a:extLst>
                </a:gridCol>
                <a:gridCol w="226059">
                  <a:extLst>
                    <a:ext uri="{9D8B030D-6E8A-4147-A177-3AD203B41FA5}">
                      <a16:colId xmlns:a16="http://schemas.microsoft.com/office/drawing/2014/main" val="20003"/>
                    </a:ext>
                  </a:extLst>
                </a:gridCol>
                <a:gridCol w="226059">
                  <a:extLst>
                    <a:ext uri="{9D8B030D-6E8A-4147-A177-3AD203B41FA5}">
                      <a16:colId xmlns:a16="http://schemas.microsoft.com/office/drawing/2014/main" val="20004"/>
                    </a:ext>
                  </a:extLst>
                </a:gridCol>
                <a:gridCol w="226059">
                  <a:extLst>
                    <a:ext uri="{9D8B030D-6E8A-4147-A177-3AD203B41FA5}">
                      <a16:colId xmlns:a16="http://schemas.microsoft.com/office/drawing/2014/main" val="20005"/>
                    </a:ext>
                  </a:extLst>
                </a:gridCol>
              </a:tblGrid>
              <a:tr h="180569">
                <a:tc>
                  <a:txBody>
                    <a:bodyPr/>
                    <a:lstStyle/>
                    <a:p>
                      <a:pPr marL="26670">
                        <a:lnSpc>
                          <a:spcPct val="100000"/>
                        </a:lnSpc>
                        <a:spcBef>
                          <a:spcPts val="229"/>
                        </a:spcBef>
                      </a:pPr>
                      <a:r>
                        <a:rPr sz="750" spc="5" dirty="0">
                          <a:solidFill>
                            <a:srgbClr val="333333"/>
                          </a:solidFill>
                          <a:latin typeface="Calibri"/>
                          <a:cs typeface="Calibri"/>
                        </a:rPr>
                        <a:t>1.80</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1.96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2.11</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2.16</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2.28</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6670">
                        <a:lnSpc>
                          <a:spcPct val="100000"/>
                        </a:lnSpc>
                        <a:spcBef>
                          <a:spcPts val="229"/>
                        </a:spcBef>
                      </a:pPr>
                      <a:r>
                        <a:rPr sz="750" spc="5" dirty="0">
                          <a:solidFill>
                            <a:srgbClr val="333333"/>
                          </a:solidFill>
                          <a:latin typeface="Calibri"/>
                          <a:cs typeface="Calibri"/>
                        </a:rPr>
                        <a:t>2.42</a:t>
                      </a:r>
                      <a:endParaRPr sz="750">
                        <a:latin typeface="Calibri"/>
                        <a:cs typeface="Calibri"/>
                      </a:endParaRPr>
                    </a:p>
                  </a:txBody>
                  <a:tcPr marL="0" marR="0" marT="2920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35" name="object 35"/>
          <p:cNvSpPr txBox="1"/>
          <p:nvPr/>
        </p:nvSpPr>
        <p:spPr>
          <a:xfrm>
            <a:off x="252483" y="2195103"/>
            <a:ext cx="79375" cy="142240"/>
          </a:xfrm>
          <a:prstGeom prst="rect">
            <a:avLst/>
          </a:prstGeom>
        </p:spPr>
        <p:txBody>
          <a:bodyPr vert="horz" wrap="square" lIns="0" tIns="13970" rIns="0" bIns="0" rtlCol="0">
            <a:spAutoFit/>
          </a:bodyPr>
          <a:lstStyle/>
          <a:p>
            <a:pPr marL="12700">
              <a:lnSpc>
                <a:spcPct val="100000"/>
              </a:lnSpc>
              <a:spcBef>
                <a:spcPts val="110"/>
              </a:spcBef>
            </a:pPr>
            <a:r>
              <a:rPr sz="750" spc="75" dirty="0">
                <a:latin typeface="Calibri"/>
                <a:cs typeface="Calibri"/>
              </a:rPr>
              <a:t>S</a:t>
            </a:r>
            <a:endParaRPr sz="750">
              <a:latin typeface="Calibri"/>
              <a:cs typeface="Calibri"/>
            </a:endParaRPr>
          </a:p>
        </p:txBody>
      </p:sp>
      <p:sp>
        <p:nvSpPr>
          <p:cNvPr id="36" name="object 36"/>
          <p:cNvSpPr txBox="1"/>
          <p:nvPr/>
        </p:nvSpPr>
        <p:spPr>
          <a:xfrm>
            <a:off x="201904" y="2608104"/>
            <a:ext cx="3420110" cy="162560"/>
          </a:xfrm>
          <a:prstGeom prst="rect">
            <a:avLst/>
          </a:prstGeom>
        </p:spPr>
        <p:txBody>
          <a:bodyPr vert="horz" wrap="square" lIns="0" tIns="12065" rIns="0" bIns="0" rtlCol="0">
            <a:spAutoFit/>
          </a:bodyPr>
          <a:lstStyle/>
          <a:p>
            <a:pPr marL="38100">
              <a:lnSpc>
                <a:spcPct val="100000"/>
              </a:lnSpc>
              <a:spcBef>
                <a:spcPts val="95"/>
              </a:spcBef>
            </a:pPr>
            <a:r>
              <a:rPr sz="1350" i="1" spc="97" baseline="6172" dirty="0">
                <a:latin typeface="Calibri"/>
                <a:cs typeface="Calibri"/>
              </a:rPr>
              <a:t>s</a:t>
            </a:r>
            <a:r>
              <a:rPr sz="600" spc="65" dirty="0">
                <a:latin typeface="Calibri"/>
                <a:cs typeface="Calibri"/>
              </a:rPr>
              <a:t>6</a:t>
            </a:r>
            <a:r>
              <a:rPr sz="600" spc="165" dirty="0">
                <a:latin typeface="Calibri"/>
                <a:cs typeface="Calibri"/>
              </a:rPr>
              <a:t> </a:t>
            </a:r>
            <a:r>
              <a:rPr sz="1350" spc="397" baseline="6172" dirty="0">
                <a:latin typeface="Calibri"/>
                <a:cs typeface="Calibri"/>
              </a:rPr>
              <a:t>=</a:t>
            </a:r>
            <a:r>
              <a:rPr sz="1350" spc="82" baseline="6172" dirty="0">
                <a:latin typeface="Calibri"/>
                <a:cs typeface="Calibri"/>
              </a:rPr>
              <a:t> </a:t>
            </a:r>
            <a:r>
              <a:rPr sz="1350" i="1" spc="112" baseline="6172" dirty="0">
                <a:latin typeface="Calibri"/>
                <a:cs typeface="Calibri"/>
              </a:rPr>
              <a:t>x</a:t>
            </a:r>
            <a:r>
              <a:rPr sz="600" spc="75" dirty="0">
                <a:latin typeface="Calibri"/>
                <a:cs typeface="Calibri"/>
              </a:rPr>
              <a:t>6</a:t>
            </a:r>
            <a:r>
              <a:rPr sz="1350" i="1" spc="112" baseline="6172" dirty="0">
                <a:latin typeface="Calibri"/>
                <a:cs typeface="Calibri"/>
              </a:rPr>
              <a:t>w</a:t>
            </a:r>
            <a:r>
              <a:rPr sz="600" spc="75" dirty="0">
                <a:latin typeface="Calibri"/>
                <a:cs typeface="Calibri"/>
              </a:rPr>
              <a:t>0</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5</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1</a:t>
            </a:r>
            <a:r>
              <a:rPr sz="600" spc="114" dirty="0">
                <a:latin typeface="Calibri"/>
                <a:cs typeface="Calibri"/>
              </a:rPr>
              <a:t> </a:t>
            </a:r>
            <a:r>
              <a:rPr sz="1350" spc="397" baseline="6172" dirty="0">
                <a:latin typeface="Calibri"/>
                <a:cs typeface="Calibri"/>
              </a:rPr>
              <a:t>+</a:t>
            </a:r>
            <a:r>
              <a:rPr sz="1350" spc="7" baseline="6172" dirty="0">
                <a:latin typeface="Calibri"/>
                <a:cs typeface="Calibri"/>
              </a:rPr>
              <a:t> </a:t>
            </a:r>
            <a:r>
              <a:rPr sz="1350" i="1" spc="120" baseline="6172" dirty="0">
                <a:latin typeface="Calibri"/>
                <a:cs typeface="Calibri"/>
              </a:rPr>
              <a:t>x</a:t>
            </a:r>
            <a:r>
              <a:rPr sz="600" spc="80" dirty="0">
                <a:latin typeface="Calibri"/>
                <a:cs typeface="Calibri"/>
              </a:rPr>
              <a:t>4</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2</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3</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3</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2</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4</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1</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5</a:t>
            </a:r>
            <a:r>
              <a:rPr sz="600" spc="120" dirty="0">
                <a:latin typeface="Calibri"/>
                <a:cs typeface="Calibri"/>
              </a:rPr>
              <a:t> </a:t>
            </a:r>
            <a:r>
              <a:rPr sz="1350" spc="397" baseline="6172" dirty="0">
                <a:latin typeface="Calibri"/>
                <a:cs typeface="Calibri"/>
              </a:rPr>
              <a:t>+</a:t>
            </a:r>
            <a:r>
              <a:rPr sz="1350" baseline="6172" dirty="0">
                <a:latin typeface="Calibri"/>
                <a:cs typeface="Calibri"/>
              </a:rPr>
              <a:t> </a:t>
            </a:r>
            <a:r>
              <a:rPr sz="1350" i="1" spc="120" baseline="6172" dirty="0">
                <a:latin typeface="Calibri"/>
                <a:cs typeface="Calibri"/>
              </a:rPr>
              <a:t>x</a:t>
            </a:r>
            <a:r>
              <a:rPr sz="600" spc="80" dirty="0">
                <a:latin typeface="Calibri"/>
                <a:cs typeface="Calibri"/>
              </a:rPr>
              <a:t>0</a:t>
            </a:r>
            <a:r>
              <a:rPr sz="1350" i="1" spc="120" baseline="6172" dirty="0">
                <a:latin typeface="Calibri"/>
                <a:cs typeface="Calibri"/>
              </a:rPr>
              <a:t>w</a:t>
            </a:r>
            <a:r>
              <a:rPr sz="600" spc="80" dirty="0">
                <a:latin typeface="Lucida Sans Unicode"/>
                <a:cs typeface="Lucida Sans Unicode"/>
              </a:rPr>
              <a:t>−</a:t>
            </a:r>
            <a:r>
              <a:rPr sz="600" spc="80" dirty="0">
                <a:latin typeface="Calibri"/>
                <a:cs typeface="Calibri"/>
              </a:rPr>
              <a:t>6</a:t>
            </a:r>
            <a:endParaRPr sz="600">
              <a:latin typeface="Calibri"/>
              <a:cs typeface="Calibri"/>
            </a:endParaRPr>
          </a:p>
        </p:txBody>
      </p:sp>
      <p:pic>
        <p:nvPicPr>
          <p:cNvPr id="37" name="object 37"/>
          <p:cNvPicPr/>
          <p:nvPr/>
        </p:nvPicPr>
        <p:blipFill>
          <a:blip r:embed="rId3" cstate="print"/>
          <a:stretch>
            <a:fillRect/>
          </a:stretch>
        </p:blipFill>
        <p:spPr>
          <a:xfrm>
            <a:off x="3144583" y="215938"/>
            <a:ext cx="63233" cy="63233"/>
          </a:xfrm>
          <a:prstGeom prst="rect">
            <a:avLst/>
          </a:prstGeom>
        </p:spPr>
      </p:pic>
      <p:sp>
        <p:nvSpPr>
          <p:cNvPr id="38" name="object 38"/>
          <p:cNvSpPr txBox="1">
            <a:spLocks noGrp="1"/>
          </p:cNvSpPr>
          <p:nvPr>
            <p:ph type="title"/>
          </p:nvPr>
        </p:nvSpPr>
        <p:spPr>
          <a:prstGeom prst="rect">
            <a:avLst/>
          </a:prstGeom>
        </p:spPr>
        <p:txBody>
          <a:bodyPr vert="horz" wrap="square" lIns="0" tIns="53689" rIns="0" bIns="0" rtlCol="0">
            <a:spAutoFit/>
          </a:bodyPr>
          <a:lstStyle/>
          <a:p>
            <a:pPr marL="12700" marR="5080">
              <a:lnSpc>
                <a:spcPct val="100000"/>
              </a:lnSpc>
              <a:spcBef>
                <a:spcPts val="95"/>
              </a:spcBef>
            </a:pPr>
            <a:r>
              <a:rPr sz="1000" spc="65" dirty="0"/>
              <a:t>In</a:t>
            </a:r>
            <a:r>
              <a:rPr sz="1000" spc="245" dirty="0"/>
              <a:t> </a:t>
            </a:r>
            <a:r>
              <a:rPr sz="1000" spc="20" dirty="0"/>
              <a:t>practice,</a:t>
            </a:r>
            <a:r>
              <a:rPr sz="1000" spc="45" dirty="0"/>
              <a:t> </a:t>
            </a:r>
            <a:r>
              <a:rPr sz="1000" spc="-45" dirty="0"/>
              <a:t>we</a:t>
            </a:r>
            <a:r>
              <a:rPr sz="1000" spc="70" dirty="0"/>
              <a:t> </a:t>
            </a:r>
            <a:r>
              <a:rPr sz="1000" spc="5" dirty="0"/>
              <a:t>would</a:t>
            </a:r>
            <a:r>
              <a:rPr sz="1000" spc="20" dirty="0"/>
              <a:t> </a:t>
            </a:r>
            <a:r>
              <a:rPr sz="1000" spc="25" dirty="0"/>
              <a:t>only</a:t>
            </a:r>
            <a:r>
              <a:rPr sz="1000" spc="250" dirty="0"/>
              <a:t> </a:t>
            </a:r>
            <a:r>
              <a:rPr sz="1000" spc="20" dirty="0"/>
              <a:t>sum</a:t>
            </a:r>
            <a:r>
              <a:rPr sz="1000" spc="250" dirty="0"/>
              <a:t> </a:t>
            </a:r>
            <a:r>
              <a:rPr sz="1000" spc="-10" dirty="0"/>
              <a:t>over</a:t>
            </a:r>
            <a:r>
              <a:rPr sz="1000" spc="35" dirty="0"/>
              <a:t> </a:t>
            </a:r>
            <a:r>
              <a:rPr sz="1000" spc="15" dirty="0"/>
              <a:t>a </a:t>
            </a:r>
            <a:r>
              <a:rPr sz="1000" spc="-215" dirty="0"/>
              <a:t> </a:t>
            </a:r>
            <a:r>
              <a:rPr sz="1000" spc="25" dirty="0"/>
              <a:t>small</a:t>
            </a:r>
            <a:r>
              <a:rPr sz="1000" spc="100" dirty="0"/>
              <a:t> </a:t>
            </a:r>
            <a:r>
              <a:rPr sz="1000" spc="5" dirty="0"/>
              <a:t>window</a:t>
            </a:r>
            <a:endParaRPr sz="1000"/>
          </a:p>
        </p:txBody>
      </p:sp>
      <p:pic>
        <p:nvPicPr>
          <p:cNvPr id="39" name="object 39"/>
          <p:cNvPicPr/>
          <p:nvPr/>
        </p:nvPicPr>
        <p:blipFill>
          <a:blip r:embed="rId3" cstate="print"/>
          <a:stretch>
            <a:fillRect/>
          </a:stretch>
        </p:blipFill>
        <p:spPr>
          <a:xfrm>
            <a:off x="3144583" y="595515"/>
            <a:ext cx="63233" cy="63233"/>
          </a:xfrm>
          <a:prstGeom prst="rect">
            <a:avLst/>
          </a:prstGeom>
        </p:spPr>
      </p:pic>
      <p:sp>
        <p:nvSpPr>
          <p:cNvPr id="40" name="object 40"/>
          <p:cNvSpPr txBox="1"/>
          <p:nvPr/>
        </p:nvSpPr>
        <p:spPr>
          <a:xfrm>
            <a:off x="3251695" y="522051"/>
            <a:ext cx="2294255" cy="1619885"/>
          </a:xfrm>
          <a:prstGeom prst="rect">
            <a:avLst/>
          </a:prstGeom>
        </p:spPr>
        <p:txBody>
          <a:bodyPr vert="horz" wrap="square" lIns="0" tIns="12065" rIns="0" bIns="0" rtlCol="0">
            <a:spAutoFit/>
          </a:bodyPr>
          <a:lstStyle/>
          <a:p>
            <a:pPr marL="25400" marR="17780" algn="just">
              <a:lnSpc>
                <a:spcPct val="100000"/>
              </a:lnSpc>
              <a:spcBef>
                <a:spcPts val="95"/>
              </a:spcBef>
            </a:pPr>
            <a:r>
              <a:rPr sz="1000" spc="65" dirty="0">
                <a:latin typeface="Calibri"/>
                <a:cs typeface="Calibri"/>
              </a:rPr>
              <a:t>The </a:t>
            </a:r>
            <a:r>
              <a:rPr sz="1000" spc="5" dirty="0">
                <a:latin typeface="Calibri"/>
                <a:cs typeface="Calibri"/>
              </a:rPr>
              <a:t>weight</a:t>
            </a:r>
            <a:r>
              <a:rPr sz="1000" spc="10" dirty="0">
                <a:latin typeface="Calibri"/>
                <a:cs typeface="Calibri"/>
              </a:rPr>
              <a:t> </a:t>
            </a:r>
            <a:r>
              <a:rPr sz="1000" spc="30" dirty="0">
                <a:latin typeface="Calibri"/>
                <a:cs typeface="Calibri"/>
              </a:rPr>
              <a:t>array </a:t>
            </a:r>
            <a:r>
              <a:rPr sz="1000" spc="85" dirty="0">
                <a:latin typeface="Calibri"/>
                <a:cs typeface="Calibri"/>
              </a:rPr>
              <a:t>(</a:t>
            </a:r>
            <a:r>
              <a:rPr sz="1000" b="1" spc="85" dirty="0">
                <a:latin typeface="Calibri"/>
                <a:cs typeface="Calibri"/>
              </a:rPr>
              <a:t>w</a:t>
            </a:r>
            <a:r>
              <a:rPr sz="1000" spc="85" dirty="0">
                <a:latin typeface="Calibri"/>
                <a:cs typeface="Calibri"/>
              </a:rPr>
              <a:t>) </a:t>
            </a:r>
            <a:r>
              <a:rPr sz="1000" spc="20" dirty="0">
                <a:latin typeface="Calibri"/>
                <a:cs typeface="Calibri"/>
              </a:rPr>
              <a:t>is</a:t>
            </a:r>
            <a:r>
              <a:rPr sz="1000" spc="25" dirty="0">
                <a:latin typeface="Calibri"/>
                <a:cs typeface="Calibri"/>
              </a:rPr>
              <a:t> </a:t>
            </a:r>
            <a:r>
              <a:rPr sz="1000" spc="10" dirty="0">
                <a:latin typeface="Calibri"/>
                <a:cs typeface="Calibri"/>
              </a:rPr>
              <a:t>known</a:t>
            </a:r>
            <a:r>
              <a:rPr sz="1000" spc="15" dirty="0">
                <a:latin typeface="Calibri"/>
                <a:cs typeface="Calibri"/>
              </a:rPr>
              <a:t> </a:t>
            </a:r>
            <a:r>
              <a:rPr sz="1000" spc="10" dirty="0">
                <a:latin typeface="Calibri"/>
                <a:cs typeface="Calibri"/>
              </a:rPr>
              <a:t>as</a:t>
            </a:r>
            <a:r>
              <a:rPr sz="1000" spc="15" dirty="0">
                <a:latin typeface="Calibri"/>
                <a:cs typeface="Calibri"/>
              </a:rPr>
              <a:t> </a:t>
            </a:r>
            <a:r>
              <a:rPr sz="1000" spc="5" dirty="0">
                <a:latin typeface="Calibri"/>
                <a:cs typeface="Calibri"/>
              </a:rPr>
              <a:t>the </a:t>
            </a:r>
            <a:r>
              <a:rPr sz="1000" spc="10" dirty="0">
                <a:latin typeface="Calibri"/>
                <a:cs typeface="Calibri"/>
              </a:rPr>
              <a:t> </a:t>
            </a:r>
            <a:r>
              <a:rPr sz="1000" spc="15" dirty="0">
                <a:latin typeface="Calibri"/>
                <a:cs typeface="Calibri"/>
              </a:rPr>
              <a:t>filter</a:t>
            </a:r>
            <a:endParaRPr sz="1000">
              <a:latin typeface="Calibri"/>
              <a:cs typeface="Calibri"/>
            </a:endParaRPr>
          </a:p>
          <a:p>
            <a:pPr marL="25400" marR="17780" algn="just">
              <a:lnSpc>
                <a:spcPct val="100000"/>
              </a:lnSpc>
              <a:spcBef>
                <a:spcPts val="590"/>
              </a:spcBef>
            </a:pPr>
            <a:r>
              <a:rPr sz="1000" spc="-5" dirty="0">
                <a:latin typeface="Calibri"/>
                <a:cs typeface="Calibri"/>
              </a:rPr>
              <a:t>We </a:t>
            </a:r>
            <a:r>
              <a:rPr sz="1000" spc="35" dirty="0">
                <a:latin typeface="Calibri"/>
                <a:cs typeface="Calibri"/>
              </a:rPr>
              <a:t>just </a:t>
            </a:r>
            <a:r>
              <a:rPr sz="1000" spc="10" dirty="0">
                <a:latin typeface="Calibri"/>
                <a:cs typeface="Calibri"/>
              </a:rPr>
              <a:t>slide </a:t>
            </a:r>
            <a:r>
              <a:rPr sz="1000" spc="5" dirty="0">
                <a:latin typeface="Calibri"/>
                <a:cs typeface="Calibri"/>
              </a:rPr>
              <a:t>the </a:t>
            </a:r>
            <a:r>
              <a:rPr sz="1000" spc="15" dirty="0">
                <a:latin typeface="Calibri"/>
                <a:cs typeface="Calibri"/>
              </a:rPr>
              <a:t>filter </a:t>
            </a:r>
            <a:r>
              <a:rPr sz="1000" spc="-10" dirty="0">
                <a:latin typeface="Calibri"/>
                <a:cs typeface="Calibri"/>
              </a:rPr>
              <a:t>over </a:t>
            </a:r>
            <a:r>
              <a:rPr sz="1000" spc="5" dirty="0">
                <a:latin typeface="Calibri"/>
                <a:cs typeface="Calibri"/>
              </a:rPr>
              <a:t>the </a:t>
            </a:r>
            <a:r>
              <a:rPr sz="1000" spc="35" dirty="0">
                <a:latin typeface="Calibri"/>
                <a:cs typeface="Calibri"/>
              </a:rPr>
              <a:t>input </a:t>
            </a:r>
            <a:r>
              <a:rPr sz="1000" spc="20" dirty="0">
                <a:latin typeface="Calibri"/>
                <a:cs typeface="Calibri"/>
              </a:rPr>
              <a:t>and </a:t>
            </a:r>
            <a:r>
              <a:rPr sz="1000" spc="25" dirty="0">
                <a:latin typeface="Calibri"/>
                <a:cs typeface="Calibri"/>
              </a:rPr>
              <a:t> </a:t>
            </a:r>
            <a:r>
              <a:rPr sz="1000" spc="10" dirty="0">
                <a:latin typeface="Calibri"/>
                <a:cs typeface="Calibri"/>
              </a:rPr>
              <a:t>compute </a:t>
            </a:r>
            <a:r>
              <a:rPr sz="1000" spc="5" dirty="0">
                <a:latin typeface="Calibri"/>
                <a:cs typeface="Calibri"/>
              </a:rPr>
              <a:t>the </a:t>
            </a:r>
            <a:r>
              <a:rPr sz="1000" spc="10" dirty="0">
                <a:latin typeface="Calibri"/>
                <a:cs typeface="Calibri"/>
              </a:rPr>
              <a:t>value </a:t>
            </a:r>
            <a:r>
              <a:rPr sz="1000" spc="-20" dirty="0">
                <a:latin typeface="Calibri"/>
                <a:cs typeface="Calibri"/>
              </a:rPr>
              <a:t>of </a:t>
            </a:r>
            <a:r>
              <a:rPr sz="1000" i="1" spc="40" dirty="0">
                <a:latin typeface="Calibri"/>
                <a:cs typeface="Calibri"/>
              </a:rPr>
              <a:t>s</a:t>
            </a:r>
            <a:r>
              <a:rPr sz="1050" i="1" spc="60" baseline="-11904" dirty="0">
                <a:latin typeface="Sitka Small"/>
                <a:cs typeface="Sitka Small"/>
              </a:rPr>
              <a:t>t </a:t>
            </a:r>
            <a:r>
              <a:rPr sz="1000" dirty="0">
                <a:latin typeface="Calibri"/>
                <a:cs typeface="Calibri"/>
              </a:rPr>
              <a:t>based </a:t>
            </a:r>
            <a:r>
              <a:rPr sz="1000" spc="-5" dirty="0">
                <a:latin typeface="Calibri"/>
                <a:cs typeface="Calibri"/>
              </a:rPr>
              <a:t>on </a:t>
            </a:r>
            <a:r>
              <a:rPr sz="1000" spc="15" dirty="0">
                <a:latin typeface="Calibri"/>
                <a:cs typeface="Calibri"/>
              </a:rPr>
              <a:t>a </a:t>
            </a:r>
            <a:r>
              <a:rPr sz="1000" spc="25" dirty="0">
                <a:latin typeface="Calibri"/>
                <a:cs typeface="Calibri"/>
              </a:rPr>
              <a:t>win- </a:t>
            </a:r>
            <a:r>
              <a:rPr sz="1000" spc="30" dirty="0">
                <a:latin typeface="Calibri"/>
                <a:cs typeface="Calibri"/>
              </a:rPr>
              <a:t> </a:t>
            </a:r>
            <a:r>
              <a:rPr sz="1000" spc="-10" dirty="0">
                <a:latin typeface="Calibri"/>
                <a:cs typeface="Calibri"/>
              </a:rPr>
              <a:t>dow</a:t>
            </a:r>
            <a:r>
              <a:rPr sz="1000" spc="100" dirty="0">
                <a:latin typeface="Calibri"/>
                <a:cs typeface="Calibri"/>
              </a:rPr>
              <a:t> </a:t>
            </a:r>
            <a:r>
              <a:rPr sz="1000" spc="15" dirty="0">
                <a:latin typeface="Calibri"/>
                <a:cs typeface="Calibri"/>
              </a:rPr>
              <a:t>around</a:t>
            </a:r>
            <a:r>
              <a:rPr sz="1000" spc="105" dirty="0">
                <a:latin typeface="Calibri"/>
                <a:cs typeface="Calibri"/>
              </a:rPr>
              <a:t> </a:t>
            </a:r>
            <a:r>
              <a:rPr sz="1000" i="1" spc="65" dirty="0">
                <a:latin typeface="Calibri"/>
                <a:cs typeface="Calibri"/>
              </a:rPr>
              <a:t>x</a:t>
            </a:r>
            <a:r>
              <a:rPr sz="1050" i="1" spc="97" baseline="-11904" dirty="0">
                <a:latin typeface="Sitka Small"/>
                <a:cs typeface="Sitka Small"/>
              </a:rPr>
              <a:t>t</a:t>
            </a:r>
            <a:endParaRPr sz="1050" baseline="-11904">
              <a:latin typeface="Sitka Small"/>
              <a:cs typeface="Sitka Small"/>
            </a:endParaRPr>
          </a:p>
          <a:p>
            <a:pPr marL="25400" marR="17780" algn="just">
              <a:lnSpc>
                <a:spcPct val="100000"/>
              </a:lnSpc>
              <a:spcBef>
                <a:spcPts val="585"/>
              </a:spcBef>
            </a:pPr>
            <a:r>
              <a:rPr sz="1000" spc="10" dirty="0">
                <a:latin typeface="Calibri"/>
                <a:cs typeface="Calibri"/>
              </a:rPr>
              <a:t>Here</a:t>
            </a:r>
            <a:r>
              <a:rPr sz="1000" spc="15" dirty="0">
                <a:latin typeface="Calibri"/>
                <a:cs typeface="Calibri"/>
              </a:rPr>
              <a:t> </a:t>
            </a:r>
            <a:r>
              <a:rPr sz="1000" spc="5" dirty="0">
                <a:latin typeface="Calibri"/>
                <a:cs typeface="Calibri"/>
              </a:rPr>
              <a:t>the</a:t>
            </a:r>
            <a:r>
              <a:rPr sz="1000" spc="10" dirty="0">
                <a:latin typeface="Calibri"/>
                <a:cs typeface="Calibri"/>
              </a:rPr>
              <a:t> </a:t>
            </a:r>
            <a:r>
              <a:rPr sz="1000" spc="35" dirty="0">
                <a:latin typeface="Calibri"/>
                <a:cs typeface="Calibri"/>
              </a:rPr>
              <a:t>input (and </a:t>
            </a:r>
            <a:r>
              <a:rPr sz="1000" spc="5" dirty="0">
                <a:latin typeface="Calibri"/>
                <a:cs typeface="Calibri"/>
              </a:rPr>
              <a:t>the</a:t>
            </a:r>
            <a:r>
              <a:rPr sz="1000" spc="10" dirty="0">
                <a:latin typeface="Calibri"/>
                <a:cs typeface="Calibri"/>
              </a:rPr>
              <a:t> </a:t>
            </a:r>
            <a:r>
              <a:rPr sz="1000" spc="15" dirty="0">
                <a:latin typeface="Calibri"/>
                <a:cs typeface="Calibri"/>
              </a:rPr>
              <a:t>kernel)</a:t>
            </a:r>
            <a:r>
              <a:rPr sz="1000" spc="20" dirty="0">
                <a:latin typeface="Calibri"/>
                <a:cs typeface="Calibri"/>
              </a:rPr>
              <a:t> is</a:t>
            </a:r>
            <a:r>
              <a:rPr sz="1000" spc="25" dirty="0">
                <a:latin typeface="Calibri"/>
                <a:cs typeface="Calibri"/>
              </a:rPr>
              <a:t> </a:t>
            </a:r>
            <a:r>
              <a:rPr sz="1000" spc="-20" dirty="0">
                <a:latin typeface="Calibri"/>
                <a:cs typeface="Calibri"/>
              </a:rPr>
              <a:t>one </a:t>
            </a:r>
            <a:r>
              <a:rPr sz="1000" spc="-15" dirty="0">
                <a:latin typeface="Calibri"/>
                <a:cs typeface="Calibri"/>
              </a:rPr>
              <a:t> </a:t>
            </a:r>
            <a:r>
              <a:rPr sz="1000" spc="15" dirty="0">
                <a:latin typeface="Calibri"/>
                <a:cs typeface="Calibri"/>
              </a:rPr>
              <a:t>dimensional</a:t>
            </a:r>
            <a:endParaRPr sz="1000">
              <a:latin typeface="Calibri"/>
              <a:cs typeface="Calibri"/>
            </a:endParaRPr>
          </a:p>
          <a:p>
            <a:pPr marL="25400" marR="18415" algn="just">
              <a:lnSpc>
                <a:spcPct val="100000"/>
              </a:lnSpc>
              <a:spcBef>
                <a:spcPts val="585"/>
              </a:spcBef>
            </a:pPr>
            <a:r>
              <a:rPr sz="1000" spc="75" dirty="0">
                <a:latin typeface="Calibri"/>
                <a:cs typeface="Calibri"/>
              </a:rPr>
              <a:t>Can </a:t>
            </a:r>
            <a:r>
              <a:rPr sz="1000" spc="-45" dirty="0">
                <a:latin typeface="Calibri"/>
                <a:cs typeface="Calibri"/>
              </a:rPr>
              <a:t>we</a:t>
            </a:r>
            <a:r>
              <a:rPr sz="1000" spc="135" dirty="0">
                <a:latin typeface="Calibri"/>
                <a:cs typeface="Calibri"/>
              </a:rPr>
              <a:t> </a:t>
            </a:r>
            <a:r>
              <a:rPr sz="1000" spc="-10" dirty="0">
                <a:latin typeface="Calibri"/>
                <a:cs typeface="Calibri"/>
              </a:rPr>
              <a:t>use </a:t>
            </a:r>
            <a:r>
              <a:rPr sz="1000" spc="15" dirty="0">
                <a:latin typeface="Calibri"/>
                <a:cs typeface="Calibri"/>
              </a:rPr>
              <a:t>a convolutional </a:t>
            </a:r>
            <a:r>
              <a:rPr sz="1000" spc="10" dirty="0">
                <a:latin typeface="Calibri"/>
                <a:cs typeface="Calibri"/>
              </a:rPr>
              <a:t>operation </a:t>
            </a:r>
            <a:r>
              <a:rPr sz="1000" spc="-5" dirty="0">
                <a:latin typeface="Calibri"/>
                <a:cs typeface="Calibri"/>
              </a:rPr>
              <a:t>on </a:t>
            </a:r>
            <a:r>
              <a:rPr sz="1000" dirty="0">
                <a:latin typeface="Calibri"/>
                <a:cs typeface="Calibri"/>
              </a:rPr>
              <a:t> </a:t>
            </a:r>
            <a:r>
              <a:rPr sz="1000" spc="15" dirty="0">
                <a:latin typeface="Calibri"/>
                <a:cs typeface="Calibri"/>
              </a:rPr>
              <a:t>a</a:t>
            </a:r>
            <a:r>
              <a:rPr sz="1000" spc="100" dirty="0">
                <a:latin typeface="Calibri"/>
                <a:cs typeface="Calibri"/>
              </a:rPr>
              <a:t> </a:t>
            </a:r>
            <a:r>
              <a:rPr sz="1000" spc="65" dirty="0">
                <a:latin typeface="Calibri"/>
                <a:cs typeface="Calibri"/>
              </a:rPr>
              <a:t>2D</a:t>
            </a:r>
            <a:r>
              <a:rPr sz="1000" spc="105" dirty="0">
                <a:latin typeface="Calibri"/>
                <a:cs typeface="Calibri"/>
              </a:rPr>
              <a:t> </a:t>
            </a:r>
            <a:r>
              <a:rPr sz="1000" spc="35" dirty="0">
                <a:latin typeface="Calibri"/>
                <a:cs typeface="Calibri"/>
              </a:rPr>
              <a:t>input</a:t>
            </a:r>
            <a:r>
              <a:rPr sz="1000" spc="100" dirty="0">
                <a:latin typeface="Calibri"/>
                <a:cs typeface="Calibri"/>
              </a:rPr>
              <a:t> </a:t>
            </a:r>
            <a:r>
              <a:rPr sz="1000" spc="5" dirty="0">
                <a:latin typeface="Calibri"/>
                <a:cs typeface="Calibri"/>
              </a:rPr>
              <a:t>also?</a:t>
            </a:r>
            <a:endParaRPr sz="1000">
              <a:latin typeface="Calibri"/>
              <a:cs typeface="Calibri"/>
            </a:endParaRPr>
          </a:p>
        </p:txBody>
      </p:sp>
      <p:pic>
        <p:nvPicPr>
          <p:cNvPr id="41" name="object 41"/>
          <p:cNvPicPr/>
          <p:nvPr/>
        </p:nvPicPr>
        <p:blipFill>
          <a:blip r:embed="rId4" cstate="print"/>
          <a:stretch>
            <a:fillRect/>
          </a:stretch>
        </p:blipFill>
        <p:spPr>
          <a:xfrm>
            <a:off x="3144583" y="975093"/>
            <a:ext cx="63233" cy="63233"/>
          </a:xfrm>
          <a:prstGeom prst="rect">
            <a:avLst/>
          </a:prstGeom>
        </p:spPr>
      </p:pic>
      <p:pic>
        <p:nvPicPr>
          <p:cNvPr id="42" name="object 42"/>
          <p:cNvPicPr/>
          <p:nvPr/>
        </p:nvPicPr>
        <p:blipFill>
          <a:blip r:embed="rId5" cstate="print"/>
          <a:stretch>
            <a:fillRect/>
          </a:stretch>
        </p:blipFill>
        <p:spPr>
          <a:xfrm>
            <a:off x="3144583" y="1506499"/>
            <a:ext cx="63233" cy="63233"/>
          </a:xfrm>
          <a:prstGeom prst="rect">
            <a:avLst/>
          </a:prstGeom>
        </p:spPr>
      </p:pic>
      <p:pic>
        <p:nvPicPr>
          <p:cNvPr id="43" name="object 43"/>
          <p:cNvPicPr/>
          <p:nvPr/>
        </p:nvPicPr>
        <p:blipFill>
          <a:blip r:embed="rId3" cstate="print"/>
          <a:stretch>
            <a:fillRect/>
          </a:stretch>
        </p:blipFill>
        <p:spPr>
          <a:xfrm>
            <a:off x="3144583" y="1886076"/>
            <a:ext cx="63233" cy="63233"/>
          </a:xfrm>
          <a:prstGeom prst="rect">
            <a:avLst/>
          </a:prstGeom>
        </p:spPr>
      </p:pic>
      <p:sp>
        <p:nvSpPr>
          <p:cNvPr id="47" name="object 47"/>
          <p:cNvSpPr txBox="1"/>
          <p:nvPr/>
        </p:nvSpPr>
        <p:spPr>
          <a:xfrm>
            <a:off x="5525731" y="3007598"/>
            <a:ext cx="211454" cy="101600"/>
          </a:xfrm>
          <a:prstGeom prst="rect">
            <a:avLst/>
          </a:prstGeom>
        </p:spPr>
        <p:txBody>
          <a:bodyPr vert="horz" wrap="square" lIns="0" tIns="0" rIns="0" bIns="0" rtlCol="0">
            <a:spAutoFit/>
          </a:bodyPr>
          <a:lstStyle/>
          <a:p>
            <a:pPr marL="12700">
              <a:lnSpc>
                <a:spcPts val="670"/>
              </a:lnSpc>
            </a:pPr>
            <a:r>
              <a:rPr sz="600" spc="75" dirty="0">
                <a:solidFill>
                  <a:srgbClr val="ADADE0"/>
                </a:solidFill>
                <a:latin typeface="Calibri"/>
                <a:cs typeface="Calibri"/>
              </a:rPr>
              <a:t>4/68</a:t>
            </a:r>
            <a:endParaRPr sz="600">
              <a:latin typeface="Calibri"/>
              <a:cs typeface="Calibri"/>
            </a:endParaRPr>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882988" y="3017760"/>
            <a:ext cx="43180" cy="30480"/>
          </a:xfrm>
          <a:custGeom>
            <a:avLst/>
            <a:gdLst/>
            <a:ahLst/>
            <a:cxnLst/>
            <a:rect l="l" t="t" r="r" b="b"/>
            <a:pathLst>
              <a:path w="43179" h="30480">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a:p>
        </p:txBody>
      </p:sp>
      <p:sp>
        <p:nvSpPr>
          <p:cNvPr id="3" name="object 3"/>
          <p:cNvSpPr/>
          <p:nvPr/>
        </p:nvSpPr>
        <p:spPr>
          <a:xfrm>
            <a:off x="3803370" y="3013798"/>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a:p>
        </p:txBody>
      </p:sp>
      <p:sp>
        <p:nvSpPr>
          <p:cNvPr id="4" name="object 4"/>
          <p:cNvSpPr/>
          <p:nvPr/>
        </p:nvSpPr>
        <p:spPr>
          <a:xfrm>
            <a:off x="3981173" y="3013798"/>
            <a:ext cx="25400" cy="38100"/>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a:p>
        </p:txBody>
      </p:sp>
      <p:grpSp>
        <p:nvGrpSpPr>
          <p:cNvPr id="5" name="object 5"/>
          <p:cNvGrpSpPr/>
          <p:nvPr/>
        </p:nvGrpSpPr>
        <p:grpSpPr>
          <a:xfrm>
            <a:off x="4086288" y="3004917"/>
            <a:ext cx="203200" cy="55880"/>
            <a:chOff x="4086288" y="3004917"/>
            <a:chExt cx="203200" cy="55880"/>
          </a:xfrm>
        </p:grpSpPr>
        <p:sp>
          <p:nvSpPr>
            <p:cNvPr id="6" name="object 6"/>
            <p:cNvSpPr/>
            <p:nvPr/>
          </p:nvSpPr>
          <p:spPr>
            <a:xfrm>
              <a:off x="4149457" y="3007448"/>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ADADE0"/>
              </a:solidFill>
            </a:ln>
          </p:spPr>
          <p:txBody>
            <a:bodyPr wrap="square" lIns="0" tIns="0" rIns="0" bIns="0" rtlCol="0"/>
            <a:lstStyle/>
            <a:p>
              <a:endParaRPr/>
            </a:p>
          </p:txBody>
        </p:sp>
        <p:sp>
          <p:nvSpPr>
            <p:cNvPr id="7" name="object 7"/>
            <p:cNvSpPr/>
            <p:nvPr/>
          </p:nvSpPr>
          <p:spPr>
            <a:xfrm>
              <a:off x="4086288"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grpSp>
      <p:grpSp>
        <p:nvGrpSpPr>
          <p:cNvPr id="8" name="object 8"/>
          <p:cNvGrpSpPr/>
          <p:nvPr/>
        </p:nvGrpSpPr>
        <p:grpSpPr>
          <a:xfrm>
            <a:off x="4369219" y="3003652"/>
            <a:ext cx="203200" cy="58419"/>
            <a:chOff x="4369219" y="3003652"/>
            <a:chExt cx="203200" cy="58419"/>
          </a:xfrm>
        </p:grpSpPr>
        <p:sp>
          <p:nvSpPr>
            <p:cNvPr id="9" name="object 9"/>
            <p:cNvSpPr/>
            <p:nvPr/>
          </p:nvSpPr>
          <p:spPr>
            <a:xfrm>
              <a:off x="4458120" y="3020148"/>
              <a:ext cx="3810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a:p>
          </p:txBody>
        </p:sp>
        <p:sp>
          <p:nvSpPr>
            <p:cNvPr id="10" name="object 10"/>
            <p:cNvSpPr/>
            <p:nvPr/>
          </p:nvSpPr>
          <p:spPr>
            <a:xfrm>
              <a:off x="4369219"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1" name="object 11"/>
            <p:cNvSpPr/>
            <p:nvPr/>
          </p:nvSpPr>
          <p:spPr>
            <a:xfrm>
              <a:off x="4445420" y="3007448"/>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D6D6EF"/>
              </a:solidFill>
            </a:ln>
          </p:spPr>
          <p:txBody>
            <a:bodyPr wrap="square" lIns="0" tIns="0" rIns="0" bIns="0" rtlCol="0"/>
            <a:lstStyle/>
            <a:p>
              <a:endParaRPr/>
            </a:p>
          </p:txBody>
        </p:sp>
      </p:grpSp>
      <p:grpSp>
        <p:nvGrpSpPr>
          <p:cNvPr id="12" name="object 12"/>
          <p:cNvGrpSpPr/>
          <p:nvPr/>
        </p:nvGrpSpPr>
        <p:grpSpPr>
          <a:xfrm>
            <a:off x="4652137" y="3003652"/>
            <a:ext cx="203200" cy="58419"/>
            <a:chOff x="4652137" y="3003652"/>
            <a:chExt cx="203200" cy="58419"/>
          </a:xfrm>
        </p:grpSpPr>
        <p:sp>
          <p:nvSpPr>
            <p:cNvPr id="13" name="object 13"/>
            <p:cNvSpPr/>
            <p:nvPr/>
          </p:nvSpPr>
          <p:spPr>
            <a:xfrm>
              <a:off x="4728338" y="3007448"/>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ADADE0"/>
              </a:solidFill>
            </a:ln>
          </p:spPr>
          <p:txBody>
            <a:bodyPr wrap="square" lIns="0" tIns="0" rIns="0" bIns="0" rtlCol="0"/>
            <a:lstStyle/>
            <a:p>
              <a:endParaRPr/>
            </a:p>
          </p:txBody>
        </p:sp>
        <p:sp>
          <p:nvSpPr>
            <p:cNvPr id="14" name="object 14"/>
            <p:cNvSpPr/>
            <p:nvPr/>
          </p:nvSpPr>
          <p:spPr>
            <a:xfrm>
              <a:off x="4652137" y="3013798"/>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a:p>
          </p:txBody>
        </p:sp>
        <p:sp>
          <p:nvSpPr>
            <p:cNvPr id="15" name="object 15"/>
            <p:cNvSpPr/>
            <p:nvPr/>
          </p:nvSpPr>
          <p:spPr>
            <a:xfrm>
              <a:off x="4728338" y="3045548"/>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1">
              <a:solidFill>
                <a:srgbClr val="D6D6EF"/>
              </a:solidFill>
            </a:ln>
          </p:spPr>
          <p:txBody>
            <a:bodyPr wrap="square" lIns="0" tIns="0" rIns="0" bIns="0" rtlCol="0"/>
            <a:lstStyle/>
            <a:p>
              <a:endParaRPr/>
            </a:p>
          </p:txBody>
        </p:sp>
      </p:grpSp>
      <p:sp>
        <p:nvSpPr>
          <p:cNvPr id="16" name="object 16"/>
          <p:cNvSpPr/>
          <p:nvPr/>
        </p:nvSpPr>
        <p:spPr>
          <a:xfrm>
            <a:off x="5011268" y="3007448"/>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ADADE0"/>
            </a:solidFill>
          </a:ln>
        </p:spPr>
        <p:txBody>
          <a:bodyPr wrap="square" lIns="0" tIns="0" rIns="0" bIns="0" rtlCol="0"/>
          <a:lstStyle/>
          <a:p>
            <a:endParaRPr/>
          </a:p>
        </p:txBody>
      </p:sp>
      <p:grpSp>
        <p:nvGrpSpPr>
          <p:cNvPr id="17" name="object 17"/>
          <p:cNvGrpSpPr/>
          <p:nvPr/>
        </p:nvGrpSpPr>
        <p:grpSpPr>
          <a:xfrm>
            <a:off x="5200227" y="3004917"/>
            <a:ext cx="238760" cy="57150"/>
            <a:chOff x="5200227" y="3004917"/>
            <a:chExt cx="238760" cy="57150"/>
          </a:xfrm>
        </p:grpSpPr>
        <p:sp>
          <p:nvSpPr>
            <p:cNvPr id="18" name="object 18"/>
            <p:cNvSpPr/>
            <p:nvPr/>
          </p:nvSpPr>
          <p:spPr>
            <a:xfrm>
              <a:off x="5324679" y="3037928"/>
              <a:ext cx="20320" cy="20320"/>
            </a:xfrm>
            <a:custGeom>
              <a:avLst/>
              <a:gdLst/>
              <a:ahLst/>
              <a:cxnLst/>
              <a:rect l="l" t="t" r="r" b="b"/>
              <a:pathLst>
                <a:path w="20320" h="20319">
                  <a:moveTo>
                    <a:pt x="0" y="0"/>
                  </a:moveTo>
                  <a:lnTo>
                    <a:pt x="20320" y="20320"/>
                  </a:lnTo>
                </a:path>
              </a:pathLst>
            </a:custGeom>
            <a:ln w="7591">
              <a:solidFill>
                <a:srgbClr val="ADADE0"/>
              </a:solidFill>
            </a:ln>
          </p:spPr>
          <p:txBody>
            <a:bodyPr wrap="square" lIns="0" tIns="0" rIns="0" bIns="0" rtlCol="0"/>
            <a:lstStyle/>
            <a:p>
              <a:endParaRPr/>
            </a:p>
          </p:txBody>
        </p:sp>
        <p:sp>
          <p:nvSpPr>
            <p:cNvPr id="19" name="object 19"/>
            <p:cNvSpPr/>
            <p:nvPr/>
          </p:nvSpPr>
          <p:spPr>
            <a:xfrm>
              <a:off x="5297615" y="3011433"/>
              <a:ext cx="30480" cy="30480"/>
            </a:xfrm>
            <a:custGeom>
              <a:avLst/>
              <a:gdLst/>
              <a:ahLst/>
              <a:cxnLst/>
              <a:rect l="l" t="t" r="r" b="b"/>
              <a:pathLst>
                <a:path w="30479" h="30480">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a:p>
          </p:txBody>
        </p:sp>
        <p:sp>
          <p:nvSpPr>
            <p:cNvPr id="20" name="object 20"/>
            <p:cNvSpPr/>
            <p:nvPr/>
          </p:nvSpPr>
          <p:spPr>
            <a:xfrm>
              <a:off x="5202758" y="3007448"/>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ADADE0"/>
              </a:solidFill>
            </a:ln>
          </p:spPr>
          <p:txBody>
            <a:bodyPr wrap="square" lIns="0" tIns="0" rIns="0" bIns="0" rtlCol="0"/>
            <a:lstStyle/>
            <a:p>
              <a:endParaRPr/>
            </a:p>
          </p:txBody>
        </p:sp>
      </p:grpSp>
      <p:pic>
        <p:nvPicPr>
          <p:cNvPr id="21" name="object 21"/>
          <p:cNvPicPr/>
          <p:nvPr/>
        </p:nvPicPr>
        <p:blipFill>
          <a:blip r:embed="rId2" cstate="print"/>
          <a:stretch>
            <a:fillRect/>
          </a:stretch>
        </p:blipFill>
        <p:spPr>
          <a:xfrm>
            <a:off x="0" y="0"/>
            <a:ext cx="5759996" cy="48082"/>
          </a:xfrm>
          <a:prstGeom prst="rect">
            <a:avLst/>
          </a:prstGeom>
        </p:spPr>
      </p:pic>
      <p:pic>
        <p:nvPicPr>
          <p:cNvPr id="22" name="object 22"/>
          <p:cNvPicPr/>
          <p:nvPr/>
        </p:nvPicPr>
        <p:blipFill>
          <a:blip r:embed="rId3" cstate="print"/>
          <a:stretch>
            <a:fillRect/>
          </a:stretch>
        </p:blipFill>
        <p:spPr>
          <a:xfrm>
            <a:off x="466178" y="515894"/>
            <a:ext cx="1259957" cy="1038229"/>
          </a:xfrm>
          <a:prstGeom prst="rect">
            <a:avLst/>
          </a:prstGeom>
        </p:spPr>
      </p:pic>
      <p:pic>
        <p:nvPicPr>
          <p:cNvPr id="23" name="object 23"/>
          <p:cNvPicPr/>
          <p:nvPr/>
        </p:nvPicPr>
        <p:blipFill>
          <a:blip r:embed="rId4" cstate="print"/>
          <a:stretch>
            <a:fillRect/>
          </a:stretch>
        </p:blipFill>
        <p:spPr>
          <a:xfrm>
            <a:off x="3144583" y="186321"/>
            <a:ext cx="63233" cy="63233"/>
          </a:xfrm>
          <a:prstGeom prst="rect">
            <a:avLst/>
          </a:prstGeom>
        </p:spPr>
      </p:pic>
      <p:sp>
        <p:nvSpPr>
          <p:cNvPr id="24" name="object 24"/>
          <p:cNvSpPr txBox="1"/>
          <p:nvPr/>
        </p:nvSpPr>
        <p:spPr>
          <a:xfrm>
            <a:off x="3264395" y="100849"/>
            <a:ext cx="2266315" cy="191770"/>
          </a:xfrm>
          <a:prstGeom prst="rect">
            <a:avLst/>
          </a:prstGeom>
        </p:spPr>
        <p:txBody>
          <a:bodyPr vert="horz" wrap="square" lIns="0" tIns="11430" rIns="0" bIns="0" rtlCol="0">
            <a:spAutoFit/>
          </a:bodyPr>
          <a:lstStyle/>
          <a:p>
            <a:pPr marL="12700">
              <a:lnSpc>
                <a:spcPct val="100000"/>
              </a:lnSpc>
              <a:spcBef>
                <a:spcPts val="90"/>
              </a:spcBef>
            </a:pPr>
            <a:r>
              <a:rPr sz="1100" spc="-10" dirty="0">
                <a:latin typeface="Calibri"/>
                <a:cs typeface="Calibri"/>
              </a:rPr>
              <a:t>We</a:t>
            </a:r>
            <a:r>
              <a:rPr sz="1100" spc="105" dirty="0">
                <a:latin typeface="Calibri"/>
                <a:cs typeface="Calibri"/>
              </a:rPr>
              <a:t> </a:t>
            </a:r>
            <a:r>
              <a:rPr sz="1100" spc="20" dirty="0">
                <a:latin typeface="Calibri"/>
                <a:cs typeface="Calibri"/>
              </a:rPr>
              <a:t>can</a:t>
            </a:r>
            <a:r>
              <a:rPr sz="1100" spc="105" dirty="0">
                <a:latin typeface="Calibri"/>
                <a:cs typeface="Calibri"/>
              </a:rPr>
              <a:t> </a:t>
            </a:r>
            <a:r>
              <a:rPr sz="1100" spc="45" dirty="0">
                <a:latin typeface="Calibri"/>
                <a:cs typeface="Calibri"/>
              </a:rPr>
              <a:t>think</a:t>
            </a:r>
            <a:r>
              <a:rPr sz="1100" spc="110" dirty="0">
                <a:latin typeface="Calibri"/>
                <a:cs typeface="Calibri"/>
              </a:rPr>
              <a:t> </a:t>
            </a:r>
            <a:r>
              <a:rPr sz="1100" spc="-20" dirty="0">
                <a:latin typeface="Calibri"/>
                <a:cs typeface="Calibri"/>
              </a:rPr>
              <a:t>of</a:t>
            </a:r>
            <a:r>
              <a:rPr sz="1100" spc="100" dirty="0">
                <a:latin typeface="Calibri"/>
                <a:cs typeface="Calibri"/>
              </a:rPr>
              <a:t> </a:t>
            </a:r>
            <a:r>
              <a:rPr sz="1100" spc="10" dirty="0">
                <a:latin typeface="Calibri"/>
                <a:cs typeface="Calibri"/>
              </a:rPr>
              <a:t>images</a:t>
            </a:r>
            <a:r>
              <a:rPr sz="1100" spc="110" dirty="0">
                <a:latin typeface="Calibri"/>
                <a:cs typeface="Calibri"/>
              </a:rPr>
              <a:t> </a:t>
            </a:r>
            <a:r>
              <a:rPr sz="1100" spc="5" dirty="0">
                <a:latin typeface="Calibri"/>
                <a:cs typeface="Calibri"/>
              </a:rPr>
              <a:t>as</a:t>
            </a:r>
            <a:r>
              <a:rPr sz="1100" spc="105" dirty="0">
                <a:latin typeface="Calibri"/>
                <a:cs typeface="Calibri"/>
              </a:rPr>
              <a:t> </a:t>
            </a:r>
            <a:r>
              <a:rPr sz="1100" spc="70" dirty="0">
                <a:latin typeface="Calibri"/>
                <a:cs typeface="Calibri"/>
              </a:rPr>
              <a:t>2D</a:t>
            </a:r>
            <a:r>
              <a:rPr sz="1100" spc="105" dirty="0">
                <a:latin typeface="Calibri"/>
                <a:cs typeface="Calibri"/>
              </a:rPr>
              <a:t> </a:t>
            </a:r>
            <a:r>
              <a:rPr sz="1100" spc="30" dirty="0">
                <a:latin typeface="Calibri"/>
                <a:cs typeface="Calibri"/>
              </a:rPr>
              <a:t>inputs</a:t>
            </a:r>
            <a:endParaRPr sz="1100">
              <a:latin typeface="Calibri"/>
              <a:cs typeface="Calibri"/>
            </a:endParaRPr>
          </a:p>
        </p:txBody>
      </p:sp>
      <p:sp>
        <p:nvSpPr>
          <p:cNvPr id="28" name="object 28"/>
          <p:cNvSpPr txBox="1"/>
          <p:nvPr/>
        </p:nvSpPr>
        <p:spPr>
          <a:xfrm>
            <a:off x="5525731" y="3007598"/>
            <a:ext cx="211454" cy="101600"/>
          </a:xfrm>
          <a:prstGeom prst="rect">
            <a:avLst/>
          </a:prstGeom>
        </p:spPr>
        <p:txBody>
          <a:bodyPr vert="horz" wrap="square" lIns="0" tIns="0" rIns="0" bIns="0" rtlCol="0">
            <a:spAutoFit/>
          </a:bodyPr>
          <a:lstStyle/>
          <a:p>
            <a:pPr marL="12700">
              <a:lnSpc>
                <a:spcPts val="670"/>
              </a:lnSpc>
            </a:pPr>
            <a:r>
              <a:rPr sz="600" spc="75" dirty="0">
                <a:solidFill>
                  <a:srgbClr val="ADADE0"/>
                </a:solidFill>
                <a:latin typeface="Calibri"/>
                <a:cs typeface="Calibri"/>
              </a:rPr>
              <a:t>5/68</a:t>
            </a:r>
            <a:endParaRPr sz="600">
              <a:latin typeface="Calibri"/>
              <a:cs typeface="Calibri"/>
            </a:endParaRPr>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pic>
        <p:nvPicPr>
          <p:cNvPr id="22" name="object 22"/>
          <p:cNvPicPr/>
          <p:nvPr/>
        </p:nvPicPr>
        <p:blipFill>
          <a:blip r:embed="rId3" cstate="print"/>
          <a:stretch>
            <a:fillRect/>
          </a:stretch>
        </p:blipFill>
        <p:spPr>
          <a:xfrm>
            <a:off x="466178" y="515894"/>
            <a:ext cx="1259957" cy="1038229"/>
          </a:xfrm>
          <a:prstGeom prst="rect">
            <a:avLst/>
          </a:prstGeom>
        </p:spPr>
      </p:pic>
      <p:pic>
        <p:nvPicPr>
          <p:cNvPr id="23" name="object 23"/>
          <p:cNvPicPr/>
          <p:nvPr/>
        </p:nvPicPr>
        <p:blipFill>
          <a:blip r:embed="rId4" cstate="print"/>
          <a:stretch>
            <a:fillRect/>
          </a:stretch>
        </p:blipFill>
        <p:spPr>
          <a:xfrm>
            <a:off x="3144583" y="186321"/>
            <a:ext cx="63233" cy="63233"/>
          </a:xfrm>
          <a:prstGeom prst="rect">
            <a:avLst/>
          </a:prstGeom>
        </p:spPr>
      </p:pic>
      <p:sp>
        <p:nvSpPr>
          <p:cNvPr id="24" name="object 24"/>
          <p:cNvSpPr txBox="1"/>
          <p:nvPr/>
        </p:nvSpPr>
        <p:spPr>
          <a:xfrm>
            <a:off x="3264395" y="57071"/>
            <a:ext cx="2268220" cy="617855"/>
          </a:xfrm>
          <a:prstGeom prst="rect">
            <a:avLst/>
          </a:prstGeom>
        </p:spPr>
        <p:txBody>
          <a:bodyPr vert="horz" wrap="square" lIns="0" tIns="55244" rIns="0" bIns="0" rtlCol="0">
            <a:spAutoFit/>
          </a:bodyPr>
          <a:lstStyle/>
          <a:p>
            <a:pPr marL="12700">
              <a:lnSpc>
                <a:spcPct val="100000"/>
              </a:lnSpc>
              <a:spcBef>
                <a:spcPts val="434"/>
              </a:spcBef>
            </a:pPr>
            <a:r>
              <a:rPr sz="1100" spc="-10" dirty="0">
                <a:latin typeface="Calibri"/>
                <a:cs typeface="Calibri"/>
              </a:rPr>
              <a:t>We</a:t>
            </a:r>
            <a:r>
              <a:rPr sz="1100" spc="105" dirty="0">
                <a:latin typeface="Calibri"/>
                <a:cs typeface="Calibri"/>
              </a:rPr>
              <a:t> </a:t>
            </a:r>
            <a:r>
              <a:rPr sz="1100" spc="20" dirty="0">
                <a:latin typeface="Calibri"/>
                <a:cs typeface="Calibri"/>
              </a:rPr>
              <a:t>can</a:t>
            </a:r>
            <a:r>
              <a:rPr sz="1100" spc="105" dirty="0">
                <a:latin typeface="Calibri"/>
                <a:cs typeface="Calibri"/>
              </a:rPr>
              <a:t> </a:t>
            </a:r>
            <a:r>
              <a:rPr sz="1100" spc="45" dirty="0">
                <a:latin typeface="Calibri"/>
                <a:cs typeface="Calibri"/>
              </a:rPr>
              <a:t>think</a:t>
            </a:r>
            <a:r>
              <a:rPr sz="1100" spc="110" dirty="0">
                <a:latin typeface="Calibri"/>
                <a:cs typeface="Calibri"/>
              </a:rPr>
              <a:t> </a:t>
            </a:r>
            <a:r>
              <a:rPr sz="1100" spc="-20" dirty="0">
                <a:latin typeface="Calibri"/>
                <a:cs typeface="Calibri"/>
              </a:rPr>
              <a:t>of</a:t>
            </a:r>
            <a:r>
              <a:rPr sz="1100" spc="100" dirty="0">
                <a:latin typeface="Calibri"/>
                <a:cs typeface="Calibri"/>
              </a:rPr>
              <a:t> </a:t>
            </a:r>
            <a:r>
              <a:rPr sz="1100" spc="10" dirty="0">
                <a:latin typeface="Calibri"/>
                <a:cs typeface="Calibri"/>
              </a:rPr>
              <a:t>images</a:t>
            </a:r>
            <a:r>
              <a:rPr sz="1100" spc="110" dirty="0">
                <a:latin typeface="Calibri"/>
                <a:cs typeface="Calibri"/>
              </a:rPr>
              <a:t> </a:t>
            </a:r>
            <a:r>
              <a:rPr sz="1100" spc="5" dirty="0">
                <a:latin typeface="Calibri"/>
                <a:cs typeface="Calibri"/>
              </a:rPr>
              <a:t>as</a:t>
            </a:r>
            <a:r>
              <a:rPr sz="1100" spc="105" dirty="0">
                <a:latin typeface="Calibri"/>
                <a:cs typeface="Calibri"/>
              </a:rPr>
              <a:t> </a:t>
            </a:r>
            <a:r>
              <a:rPr sz="1100" spc="70" dirty="0">
                <a:latin typeface="Calibri"/>
                <a:cs typeface="Calibri"/>
              </a:rPr>
              <a:t>2D</a:t>
            </a:r>
            <a:r>
              <a:rPr sz="1100" spc="105" dirty="0">
                <a:latin typeface="Calibri"/>
                <a:cs typeface="Calibri"/>
              </a:rPr>
              <a:t> </a:t>
            </a:r>
            <a:r>
              <a:rPr sz="1100" spc="30" dirty="0">
                <a:latin typeface="Calibri"/>
                <a:cs typeface="Calibri"/>
              </a:rPr>
              <a:t>inputs</a:t>
            </a:r>
            <a:endParaRPr sz="1100">
              <a:latin typeface="Calibri"/>
              <a:cs typeface="Calibri"/>
            </a:endParaRPr>
          </a:p>
          <a:p>
            <a:pPr marL="12700" marR="5080">
              <a:lnSpc>
                <a:spcPct val="102600"/>
              </a:lnSpc>
              <a:spcBef>
                <a:spcPts val="300"/>
              </a:spcBef>
            </a:pPr>
            <a:r>
              <a:rPr sz="1100" spc="-10" dirty="0">
                <a:latin typeface="Calibri"/>
                <a:cs typeface="Calibri"/>
              </a:rPr>
              <a:t>We</a:t>
            </a:r>
            <a:r>
              <a:rPr sz="1100" spc="130" dirty="0">
                <a:latin typeface="Calibri"/>
                <a:cs typeface="Calibri"/>
              </a:rPr>
              <a:t> </a:t>
            </a:r>
            <a:r>
              <a:rPr sz="1100" spc="5" dirty="0">
                <a:latin typeface="Calibri"/>
                <a:cs typeface="Calibri"/>
              </a:rPr>
              <a:t>would</a:t>
            </a:r>
            <a:r>
              <a:rPr sz="1100" spc="135" dirty="0">
                <a:latin typeface="Calibri"/>
                <a:cs typeface="Calibri"/>
              </a:rPr>
              <a:t> </a:t>
            </a:r>
            <a:r>
              <a:rPr sz="1100" spc="-15" dirty="0">
                <a:latin typeface="Calibri"/>
                <a:cs typeface="Calibri"/>
              </a:rPr>
              <a:t>now</a:t>
            </a:r>
            <a:r>
              <a:rPr sz="1100" spc="135" dirty="0">
                <a:latin typeface="Calibri"/>
                <a:cs typeface="Calibri"/>
              </a:rPr>
              <a:t> </a:t>
            </a:r>
            <a:r>
              <a:rPr sz="1100" spc="20" dirty="0">
                <a:latin typeface="Calibri"/>
                <a:cs typeface="Calibri"/>
              </a:rPr>
              <a:t>like</a:t>
            </a:r>
            <a:r>
              <a:rPr sz="1100" spc="130" dirty="0">
                <a:latin typeface="Calibri"/>
                <a:cs typeface="Calibri"/>
              </a:rPr>
              <a:t> </a:t>
            </a:r>
            <a:r>
              <a:rPr sz="1100" spc="10" dirty="0">
                <a:latin typeface="Calibri"/>
                <a:cs typeface="Calibri"/>
              </a:rPr>
              <a:t>to</a:t>
            </a:r>
            <a:r>
              <a:rPr sz="1100" spc="135" dirty="0">
                <a:latin typeface="Calibri"/>
                <a:cs typeface="Calibri"/>
              </a:rPr>
              <a:t> </a:t>
            </a:r>
            <a:r>
              <a:rPr sz="1100" spc="-15" dirty="0">
                <a:latin typeface="Calibri"/>
                <a:cs typeface="Calibri"/>
              </a:rPr>
              <a:t>use</a:t>
            </a:r>
            <a:r>
              <a:rPr sz="1100" spc="135" dirty="0">
                <a:latin typeface="Calibri"/>
                <a:cs typeface="Calibri"/>
              </a:rPr>
              <a:t> </a:t>
            </a:r>
            <a:r>
              <a:rPr sz="1100" spc="15" dirty="0">
                <a:latin typeface="Calibri"/>
                <a:cs typeface="Calibri"/>
              </a:rPr>
              <a:t>a</a:t>
            </a:r>
            <a:r>
              <a:rPr sz="1100" spc="135" dirty="0">
                <a:latin typeface="Calibri"/>
                <a:cs typeface="Calibri"/>
              </a:rPr>
              <a:t> </a:t>
            </a:r>
            <a:r>
              <a:rPr sz="1100" spc="70" dirty="0">
                <a:latin typeface="Calibri"/>
                <a:cs typeface="Calibri"/>
              </a:rPr>
              <a:t>2D</a:t>
            </a:r>
            <a:r>
              <a:rPr sz="1100" spc="130" dirty="0">
                <a:latin typeface="Calibri"/>
                <a:cs typeface="Calibri"/>
              </a:rPr>
              <a:t> </a:t>
            </a:r>
            <a:r>
              <a:rPr sz="1100" spc="15" dirty="0">
                <a:latin typeface="Calibri"/>
                <a:cs typeface="Calibri"/>
              </a:rPr>
              <a:t>filter </a:t>
            </a:r>
            <a:r>
              <a:rPr sz="1100" spc="-229" dirty="0">
                <a:latin typeface="Calibri"/>
                <a:cs typeface="Calibri"/>
              </a:rPr>
              <a:t> </a:t>
            </a:r>
            <a:r>
              <a:rPr sz="1100" spc="85" dirty="0">
                <a:latin typeface="Calibri"/>
                <a:cs typeface="Calibri"/>
              </a:rPr>
              <a:t>(</a:t>
            </a:r>
            <a:r>
              <a:rPr sz="1100" i="1" spc="85" dirty="0">
                <a:latin typeface="Calibri"/>
                <a:cs typeface="Calibri"/>
              </a:rPr>
              <a:t>m</a:t>
            </a:r>
            <a:r>
              <a:rPr sz="1100" i="1" spc="-10" dirty="0">
                <a:latin typeface="Calibri"/>
                <a:cs typeface="Calibri"/>
              </a:rPr>
              <a:t> </a:t>
            </a:r>
            <a:r>
              <a:rPr sz="1100" spc="-30" dirty="0">
                <a:latin typeface="Lucida Sans Unicode"/>
                <a:cs typeface="Lucida Sans Unicode"/>
              </a:rPr>
              <a:t>×</a:t>
            </a:r>
            <a:r>
              <a:rPr sz="1100" spc="-105" dirty="0">
                <a:latin typeface="Lucida Sans Unicode"/>
                <a:cs typeface="Lucida Sans Unicode"/>
              </a:rPr>
              <a:t> </a:t>
            </a:r>
            <a:r>
              <a:rPr sz="1100" i="1" spc="85" dirty="0">
                <a:latin typeface="Calibri"/>
                <a:cs typeface="Calibri"/>
              </a:rPr>
              <a:t>n</a:t>
            </a:r>
            <a:r>
              <a:rPr sz="1100" spc="85" dirty="0">
                <a:latin typeface="Calibri"/>
                <a:cs typeface="Calibri"/>
              </a:rPr>
              <a:t>)</a:t>
            </a:r>
            <a:endParaRPr sz="1100">
              <a:latin typeface="Calibri"/>
              <a:cs typeface="Calibri"/>
            </a:endParaRPr>
          </a:p>
        </p:txBody>
      </p:sp>
      <p:pic>
        <p:nvPicPr>
          <p:cNvPr id="25" name="object 25"/>
          <p:cNvPicPr/>
          <p:nvPr/>
        </p:nvPicPr>
        <p:blipFill>
          <a:blip r:embed="rId4" cstate="print"/>
          <a:stretch>
            <a:fillRect/>
          </a:stretch>
        </p:blipFill>
        <p:spPr>
          <a:xfrm>
            <a:off x="3144583" y="396354"/>
            <a:ext cx="63233" cy="63233"/>
          </a:xfrm>
          <a:prstGeom prst="rect">
            <a:avLst/>
          </a:prstGeom>
        </p:spPr>
      </p:pic>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pic>
        <p:nvPicPr>
          <p:cNvPr id="22" name="object 22"/>
          <p:cNvPicPr/>
          <p:nvPr/>
        </p:nvPicPr>
        <p:blipFill>
          <a:blip r:embed="rId3" cstate="print"/>
          <a:stretch>
            <a:fillRect/>
          </a:stretch>
        </p:blipFill>
        <p:spPr>
          <a:xfrm>
            <a:off x="466178" y="515894"/>
            <a:ext cx="1259957" cy="1038229"/>
          </a:xfrm>
          <a:prstGeom prst="rect">
            <a:avLst/>
          </a:prstGeom>
        </p:spPr>
      </p:pic>
      <p:sp>
        <p:nvSpPr>
          <p:cNvPr id="23" name="object 23"/>
          <p:cNvSpPr txBox="1"/>
          <p:nvPr/>
        </p:nvSpPr>
        <p:spPr>
          <a:xfrm>
            <a:off x="298792" y="1968441"/>
            <a:ext cx="98425" cy="116839"/>
          </a:xfrm>
          <a:prstGeom prst="rect">
            <a:avLst/>
          </a:prstGeom>
        </p:spPr>
        <p:txBody>
          <a:bodyPr vert="horz" wrap="square" lIns="0" tIns="12065" rIns="0" bIns="0" rtlCol="0">
            <a:spAutoFit/>
          </a:bodyPr>
          <a:lstStyle/>
          <a:p>
            <a:pPr marL="12700">
              <a:lnSpc>
                <a:spcPct val="100000"/>
              </a:lnSpc>
              <a:spcBef>
                <a:spcPts val="95"/>
              </a:spcBef>
            </a:pPr>
            <a:r>
              <a:rPr sz="600" i="1" spc="105" dirty="0">
                <a:latin typeface="Georgia"/>
                <a:cs typeface="Georgia"/>
              </a:rPr>
              <a:t>ij</a:t>
            </a:r>
            <a:endParaRPr sz="600">
              <a:latin typeface="Georgia"/>
              <a:cs typeface="Georgia"/>
            </a:endParaRPr>
          </a:p>
        </p:txBody>
      </p:sp>
      <p:sp>
        <p:nvSpPr>
          <p:cNvPr id="24" name="object 24"/>
          <p:cNvSpPr txBox="1"/>
          <p:nvPr/>
        </p:nvSpPr>
        <p:spPr>
          <a:xfrm>
            <a:off x="907084" y="1990590"/>
            <a:ext cx="98425" cy="116839"/>
          </a:xfrm>
          <a:prstGeom prst="rect">
            <a:avLst/>
          </a:prstGeom>
        </p:spPr>
        <p:txBody>
          <a:bodyPr vert="horz" wrap="square" lIns="0" tIns="12065" rIns="0" bIns="0" rtlCol="0">
            <a:spAutoFit/>
          </a:bodyPr>
          <a:lstStyle/>
          <a:p>
            <a:pPr marL="12700">
              <a:lnSpc>
                <a:spcPct val="100000"/>
              </a:lnSpc>
              <a:spcBef>
                <a:spcPts val="95"/>
              </a:spcBef>
            </a:pPr>
            <a:r>
              <a:rPr sz="600" i="1" spc="105" dirty="0">
                <a:latin typeface="Georgia"/>
                <a:cs typeface="Georgia"/>
              </a:rPr>
              <a:t>ij</a:t>
            </a:r>
            <a:endParaRPr sz="600">
              <a:latin typeface="Georgia"/>
              <a:cs typeface="Georgia"/>
            </a:endParaRPr>
          </a:p>
        </p:txBody>
      </p:sp>
      <p:sp>
        <p:nvSpPr>
          <p:cNvPr id="25" name="object 25"/>
          <p:cNvSpPr txBox="1"/>
          <p:nvPr/>
        </p:nvSpPr>
        <p:spPr>
          <a:xfrm>
            <a:off x="152974" y="1909310"/>
            <a:ext cx="1016606" cy="150682"/>
          </a:xfrm>
          <a:prstGeom prst="rect">
            <a:avLst/>
          </a:prstGeom>
        </p:spPr>
        <p:txBody>
          <a:bodyPr vert="horz" wrap="square" lIns="0" tIns="12065" rIns="0" bIns="0" rtlCol="0">
            <a:spAutoFit/>
          </a:bodyPr>
          <a:lstStyle/>
          <a:p>
            <a:pPr marL="12700">
              <a:lnSpc>
                <a:spcPct val="100000"/>
              </a:lnSpc>
              <a:spcBef>
                <a:spcPts val="95"/>
              </a:spcBef>
            </a:pPr>
            <a:r>
              <a:rPr sz="900" i="1" spc="155" dirty="0">
                <a:latin typeface="Calibri"/>
                <a:cs typeface="Calibri"/>
              </a:rPr>
              <a:t>S   </a:t>
            </a:r>
            <a:r>
              <a:rPr sz="900" i="1" spc="95" dirty="0">
                <a:latin typeface="Calibri"/>
                <a:cs typeface="Calibri"/>
              </a:rPr>
              <a:t> </a:t>
            </a:r>
            <a:r>
              <a:rPr sz="900" spc="265" dirty="0">
                <a:latin typeface="Calibri"/>
                <a:cs typeface="Calibri"/>
              </a:rPr>
              <a:t>=</a:t>
            </a:r>
            <a:r>
              <a:rPr sz="900" spc="50" dirty="0">
                <a:latin typeface="Calibri"/>
                <a:cs typeface="Calibri"/>
              </a:rPr>
              <a:t> </a:t>
            </a:r>
            <a:r>
              <a:rPr sz="900" spc="80" dirty="0">
                <a:latin typeface="Calibri"/>
                <a:cs typeface="Calibri"/>
              </a:rPr>
              <a:t>(</a:t>
            </a:r>
            <a:r>
              <a:rPr sz="900" i="1" spc="175" dirty="0">
                <a:latin typeface="Calibri"/>
                <a:cs typeface="Calibri"/>
              </a:rPr>
              <a:t>I</a:t>
            </a:r>
            <a:r>
              <a:rPr sz="900" i="1" spc="70" dirty="0">
                <a:latin typeface="Calibri"/>
                <a:cs typeface="Calibri"/>
              </a:rPr>
              <a:t> </a:t>
            </a:r>
            <a:r>
              <a:rPr sz="900" spc="-55" dirty="0">
                <a:latin typeface="Segoe UI Symbol"/>
                <a:cs typeface="Segoe UI Symbol"/>
              </a:rPr>
              <a:t>∗</a:t>
            </a:r>
            <a:r>
              <a:rPr sz="900" spc="-45" dirty="0">
                <a:latin typeface="Segoe UI Symbol"/>
                <a:cs typeface="Segoe UI Symbol"/>
              </a:rPr>
              <a:t> </a:t>
            </a:r>
            <a:r>
              <a:rPr sz="900" i="1" spc="370" dirty="0">
                <a:latin typeface="Calibri"/>
                <a:cs typeface="Calibri"/>
              </a:rPr>
              <a:t>K</a:t>
            </a:r>
            <a:r>
              <a:rPr sz="900" spc="80" dirty="0">
                <a:latin typeface="Calibri"/>
                <a:cs typeface="Calibri"/>
              </a:rPr>
              <a:t>)</a:t>
            </a:r>
            <a:r>
              <a:rPr sz="900" dirty="0">
                <a:latin typeface="Calibri"/>
                <a:cs typeface="Calibri"/>
              </a:rPr>
              <a:t>   </a:t>
            </a:r>
            <a:r>
              <a:rPr sz="900" spc="95" dirty="0">
                <a:latin typeface="Calibri"/>
                <a:cs typeface="Calibri"/>
              </a:rPr>
              <a:t> </a:t>
            </a:r>
            <a:r>
              <a:rPr sz="900" spc="265" dirty="0">
                <a:latin typeface="Calibri"/>
                <a:cs typeface="Calibri"/>
              </a:rPr>
              <a:t>=</a:t>
            </a:r>
            <a:endParaRPr sz="900" dirty="0">
              <a:latin typeface="Calibri"/>
              <a:cs typeface="Calibri"/>
            </a:endParaRPr>
          </a:p>
        </p:txBody>
      </p:sp>
      <p:sp>
        <p:nvSpPr>
          <p:cNvPr id="26" name="object 26"/>
          <p:cNvSpPr txBox="1"/>
          <p:nvPr/>
        </p:nvSpPr>
        <p:spPr>
          <a:xfrm>
            <a:off x="1146517" y="1813031"/>
            <a:ext cx="425450" cy="116839"/>
          </a:xfrm>
          <a:prstGeom prst="rect">
            <a:avLst/>
          </a:prstGeom>
        </p:spPr>
        <p:txBody>
          <a:bodyPr vert="horz" wrap="square" lIns="0" tIns="12065" rIns="0" bIns="0" rtlCol="0">
            <a:spAutoFit/>
          </a:bodyPr>
          <a:lstStyle/>
          <a:p>
            <a:pPr marL="12700">
              <a:lnSpc>
                <a:spcPct val="100000"/>
              </a:lnSpc>
              <a:spcBef>
                <a:spcPts val="95"/>
              </a:spcBef>
            </a:pPr>
            <a:r>
              <a:rPr sz="600" i="1" spc="125" dirty="0">
                <a:latin typeface="Georgia"/>
                <a:cs typeface="Georgia"/>
              </a:rPr>
              <a:t>m</a:t>
            </a:r>
            <a:r>
              <a:rPr sz="600" spc="95" dirty="0">
                <a:latin typeface="Lucida Sans Unicode"/>
                <a:cs typeface="Lucida Sans Unicode"/>
              </a:rPr>
              <a:t>−</a:t>
            </a:r>
            <a:r>
              <a:rPr sz="600" spc="60" dirty="0">
                <a:latin typeface="Calibri"/>
                <a:cs typeface="Calibri"/>
              </a:rPr>
              <a:t>1</a:t>
            </a:r>
            <a:r>
              <a:rPr sz="600" spc="15" dirty="0">
                <a:latin typeface="Calibri"/>
                <a:cs typeface="Calibri"/>
              </a:rPr>
              <a:t> </a:t>
            </a:r>
            <a:r>
              <a:rPr sz="600" i="1" spc="105" dirty="0">
                <a:latin typeface="Georgia"/>
                <a:cs typeface="Georgia"/>
              </a:rPr>
              <a:t>n</a:t>
            </a:r>
            <a:r>
              <a:rPr sz="600" spc="95" dirty="0">
                <a:latin typeface="Lucida Sans Unicode"/>
                <a:cs typeface="Lucida Sans Unicode"/>
              </a:rPr>
              <a:t>−</a:t>
            </a:r>
            <a:r>
              <a:rPr sz="600" spc="60" dirty="0">
                <a:latin typeface="Calibri"/>
                <a:cs typeface="Calibri"/>
              </a:rPr>
              <a:t>1</a:t>
            </a:r>
            <a:endParaRPr sz="600">
              <a:latin typeface="Calibri"/>
              <a:cs typeface="Calibri"/>
            </a:endParaRPr>
          </a:p>
        </p:txBody>
      </p:sp>
      <p:sp>
        <p:nvSpPr>
          <p:cNvPr id="27" name="object 27"/>
          <p:cNvSpPr txBox="1"/>
          <p:nvPr/>
        </p:nvSpPr>
        <p:spPr>
          <a:xfrm>
            <a:off x="1163472" y="1909310"/>
            <a:ext cx="404495" cy="162560"/>
          </a:xfrm>
          <a:prstGeom prst="rect">
            <a:avLst/>
          </a:prstGeom>
        </p:spPr>
        <p:txBody>
          <a:bodyPr vert="horz" wrap="square" lIns="0" tIns="12065" rIns="0" bIns="0" rtlCol="0">
            <a:spAutoFit/>
          </a:bodyPr>
          <a:lstStyle/>
          <a:p>
            <a:pPr marL="12700">
              <a:lnSpc>
                <a:spcPct val="100000"/>
              </a:lnSpc>
              <a:spcBef>
                <a:spcPts val="95"/>
              </a:spcBef>
            </a:pPr>
            <a:r>
              <a:rPr sz="900" spc="795" dirty="0">
                <a:latin typeface="Lucida Sans Unicode"/>
                <a:cs typeface="Lucida Sans Unicode"/>
              </a:rPr>
              <a:t>Σ</a:t>
            </a:r>
            <a:r>
              <a:rPr sz="900" spc="-40" dirty="0">
                <a:latin typeface="Lucida Sans Unicode"/>
                <a:cs typeface="Lucida Sans Unicode"/>
              </a:rPr>
              <a:t> </a:t>
            </a:r>
            <a:r>
              <a:rPr sz="900" spc="795" dirty="0">
                <a:latin typeface="Lucida Sans Unicode"/>
                <a:cs typeface="Lucida Sans Unicode"/>
              </a:rPr>
              <a:t>Σ</a:t>
            </a:r>
            <a:endParaRPr sz="900" dirty="0">
              <a:latin typeface="Lucida Sans Unicode"/>
              <a:cs typeface="Lucida Sans Unicode"/>
            </a:endParaRPr>
          </a:p>
        </p:txBody>
      </p:sp>
      <p:sp>
        <p:nvSpPr>
          <p:cNvPr id="28" name="object 28"/>
          <p:cNvSpPr txBox="1"/>
          <p:nvPr/>
        </p:nvSpPr>
        <p:spPr>
          <a:xfrm>
            <a:off x="1163472" y="2090120"/>
            <a:ext cx="399415" cy="116839"/>
          </a:xfrm>
          <a:prstGeom prst="rect">
            <a:avLst/>
          </a:prstGeom>
        </p:spPr>
        <p:txBody>
          <a:bodyPr vert="horz" wrap="square" lIns="0" tIns="12065" rIns="0" bIns="0" rtlCol="0">
            <a:spAutoFit/>
          </a:bodyPr>
          <a:lstStyle/>
          <a:p>
            <a:pPr marL="12700">
              <a:lnSpc>
                <a:spcPct val="100000"/>
              </a:lnSpc>
              <a:spcBef>
                <a:spcPts val="95"/>
              </a:spcBef>
            </a:pPr>
            <a:r>
              <a:rPr sz="600" i="1" spc="125" dirty="0">
                <a:latin typeface="Georgia"/>
                <a:cs typeface="Georgia"/>
              </a:rPr>
              <a:t>a</a:t>
            </a:r>
            <a:r>
              <a:rPr sz="600" spc="125" dirty="0">
                <a:latin typeface="Calibri"/>
                <a:cs typeface="Calibri"/>
              </a:rPr>
              <a:t>=0</a:t>
            </a:r>
            <a:r>
              <a:rPr sz="600" spc="145" dirty="0">
                <a:latin typeface="Calibri"/>
                <a:cs typeface="Calibri"/>
              </a:rPr>
              <a:t> </a:t>
            </a:r>
            <a:r>
              <a:rPr sz="600" i="1" spc="105" dirty="0">
                <a:latin typeface="Georgia"/>
                <a:cs typeface="Georgia"/>
              </a:rPr>
              <a:t>b</a:t>
            </a:r>
            <a:r>
              <a:rPr sz="600" spc="105" dirty="0">
                <a:latin typeface="Calibri"/>
                <a:cs typeface="Calibri"/>
              </a:rPr>
              <a:t>=0</a:t>
            </a:r>
            <a:endParaRPr sz="600">
              <a:latin typeface="Calibri"/>
              <a:cs typeface="Calibri"/>
            </a:endParaRPr>
          </a:p>
        </p:txBody>
      </p:sp>
      <p:sp>
        <p:nvSpPr>
          <p:cNvPr id="29" name="object 29"/>
          <p:cNvSpPr txBox="1"/>
          <p:nvPr/>
        </p:nvSpPr>
        <p:spPr>
          <a:xfrm>
            <a:off x="1565986" y="1917834"/>
            <a:ext cx="76835" cy="162560"/>
          </a:xfrm>
          <a:prstGeom prst="rect">
            <a:avLst/>
          </a:prstGeom>
        </p:spPr>
        <p:txBody>
          <a:bodyPr vert="horz" wrap="square" lIns="0" tIns="12065" rIns="0" bIns="0" rtlCol="0">
            <a:spAutoFit/>
          </a:bodyPr>
          <a:lstStyle/>
          <a:p>
            <a:pPr marL="12700">
              <a:lnSpc>
                <a:spcPct val="100000"/>
              </a:lnSpc>
              <a:spcBef>
                <a:spcPts val="95"/>
              </a:spcBef>
            </a:pPr>
            <a:r>
              <a:rPr sz="900" i="1" spc="175" dirty="0">
                <a:latin typeface="Calibri"/>
                <a:cs typeface="Calibri"/>
              </a:rPr>
              <a:t>I</a:t>
            </a:r>
            <a:endParaRPr sz="900">
              <a:latin typeface="Calibri"/>
              <a:cs typeface="Calibri"/>
            </a:endParaRPr>
          </a:p>
        </p:txBody>
      </p:sp>
      <p:sp>
        <p:nvSpPr>
          <p:cNvPr id="30" name="object 30"/>
          <p:cNvSpPr txBox="1"/>
          <p:nvPr/>
        </p:nvSpPr>
        <p:spPr>
          <a:xfrm>
            <a:off x="1968373" y="1917834"/>
            <a:ext cx="125095" cy="162560"/>
          </a:xfrm>
          <a:prstGeom prst="rect">
            <a:avLst/>
          </a:prstGeom>
        </p:spPr>
        <p:txBody>
          <a:bodyPr vert="horz" wrap="square" lIns="0" tIns="12065" rIns="0" bIns="0" rtlCol="0">
            <a:spAutoFit/>
          </a:bodyPr>
          <a:lstStyle/>
          <a:p>
            <a:pPr marL="12700">
              <a:lnSpc>
                <a:spcPct val="100000"/>
              </a:lnSpc>
              <a:spcBef>
                <a:spcPts val="95"/>
              </a:spcBef>
            </a:pPr>
            <a:r>
              <a:rPr sz="900" i="1" spc="310" dirty="0">
                <a:latin typeface="Calibri"/>
                <a:cs typeface="Calibri"/>
              </a:rPr>
              <a:t>K</a:t>
            </a:r>
            <a:endParaRPr sz="900">
              <a:latin typeface="Calibri"/>
              <a:cs typeface="Calibri"/>
            </a:endParaRPr>
          </a:p>
        </p:txBody>
      </p:sp>
      <p:sp>
        <p:nvSpPr>
          <p:cNvPr id="31" name="object 31"/>
          <p:cNvSpPr txBox="1"/>
          <p:nvPr/>
        </p:nvSpPr>
        <p:spPr>
          <a:xfrm>
            <a:off x="1617141" y="1969292"/>
            <a:ext cx="597535" cy="116839"/>
          </a:xfrm>
          <a:prstGeom prst="rect">
            <a:avLst/>
          </a:prstGeom>
        </p:spPr>
        <p:txBody>
          <a:bodyPr vert="horz" wrap="square" lIns="0" tIns="12065" rIns="0" bIns="0" rtlCol="0">
            <a:spAutoFit/>
          </a:bodyPr>
          <a:lstStyle/>
          <a:p>
            <a:pPr marL="12700">
              <a:lnSpc>
                <a:spcPct val="100000"/>
              </a:lnSpc>
              <a:spcBef>
                <a:spcPts val="95"/>
              </a:spcBef>
            </a:pPr>
            <a:r>
              <a:rPr sz="600" i="1" spc="85" dirty="0">
                <a:latin typeface="Georgia"/>
                <a:cs typeface="Georgia"/>
              </a:rPr>
              <a:t>i</a:t>
            </a:r>
            <a:r>
              <a:rPr sz="600" spc="95" dirty="0">
                <a:latin typeface="Lucida Sans Unicode"/>
                <a:cs typeface="Lucida Sans Unicode"/>
              </a:rPr>
              <a:t>−</a:t>
            </a:r>
            <a:r>
              <a:rPr sz="600" i="1" spc="90" dirty="0">
                <a:latin typeface="Georgia"/>
                <a:cs typeface="Georgia"/>
              </a:rPr>
              <a:t>a,</a:t>
            </a:r>
            <a:r>
              <a:rPr sz="600" i="1" spc="95" dirty="0">
                <a:latin typeface="Georgia"/>
                <a:cs typeface="Georgia"/>
              </a:rPr>
              <a:t>j</a:t>
            </a:r>
            <a:r>
              <a:rPr sz="600" spc="95" dirty="0">
                <a:latin typeface="Lucida Sans Unicode"/>
                <a:cs typeface="Lucida Sans Unicode"/>
              </a:rPr>
              <a:t>−</a:t>
            </a:r>
            <a:r>
              <a:rPr sz="600" i="1" spc="-10" dirty="0">
                <a:latin typeface="Georgia"/>
                <a:cs typeface="Georgia"/>
              </a:rPr>
              <a:t>b</a:t>
            </a:r>
            <a:r>
              <a:rPr sz="600" i="1" dirty="0">
                <a:latin typeface="Georgia"/>
                <a:cs typeface="Georgia"/>
              </a:rPr>
              <a:t>     </a:t>
            </a:r>
            <a:r>
              <a:rPr sz="600" i="1" spc="-40" dirty="0">
                <a:latin typeface="Georgia"/>
                <a:cs typeface="Georgia"/>
              </a:rPr>
              <a:t> </a:t>
            </a:r>
            <a:r>
              <a:rPr sz="600" i="1" spc="35" dirty="0">
                <a:latin typeface="Georgia"/>
                <a:cs typeface="Georgia"/>
              </a:rPr>
              <a:t>a,b</a:t>
            </a:r>
            <a:endParaRPr sz="600">
              <a:latin typeface="Georgia"/>
              <a:cs typeface="Georgia"/>
            </a:endParaRPr>
          </a:p>
        </p:txBody>
      </p:sp>
      <p:pic>
        <p:nvPicPr>
          <p:cNvPr id="32" name="object 32"/>
          <p:cNvPicPr/>
          <p:nvPr/>
        </p:nvPicPr>
        <p:blipFill>
          <a:blip r:embed="rId4" cstate="print"/>
          <a:stretch>
            <a:fillRect/>
          </a:stretch>
        </p:blipFill>
        <p:spPr>
          <a:xfrm>
            <a:off x="3144583" y="186321"/>
            <a:ext cx="63233" cy="63233"/>
          </a:xfrm>
          <a:prstGeom prst="rect">
            <a:avLst/>
          </a:prstGeom>
        </p:spPr>
      </p:pic>
      <p:sp>
        <p:nvSpPr>
          <p:cNvPr id="33" name="object 33"/>
          <p:cNvSpPr txBox="1">
            <a:spLocks noGrp="1"/>
          </p:cNvSpPr>
          <p:nvPr>
            <p:ph type="title"/>
          </p:nvPr>
        </p:nvSpPr>
        <p:spPr>
          <a:xfrm>
            <a:off x="3264395" y="100849"/>
            <a:ext cx="2266315" cy="191770"/>
          </a:xfrm>
          <a:prstGeom prst="rect">
            <a:avLst/>
          </a:prstGeom>
        </p:spPr>
        <p:txBody>
          <a:bodyPr vert="horz" wrap="square" lIns="0" tIns="11430" rIns="0" bIns="0" rtlCol="0">
            <a:spAutoFit/>
          </a:bodyPr>
          <a:lstStyle/>
          <a:p>
            <a:pPr marL="12700">
              <a:lnSpc>
                <a:spcPct val="100000"/>
              </a:lnSpc>
              <a:spcBef>
                <a:spcPts val="90"/>
              </a:spcBef>
            </a:pPr>
            <a:r>
              <a:rPr spc="-10" dirty="0"/>
              <a:t>We</a:t>
            </a:r>
            <a:r>
              <a:rPr spc="105" dirty="0"/>
              <a:t> </a:t>
            </a:r>
            <a:r>
              <a:rPr spc="20" dirty="0"/>
              <a:t>can</a:t>
            </a:r>
            <a:r>
              <a:rPr spc="110" dirty="0"/>
              <a:t> </a:t>
            </a:r>
            <a:r>
              <a:rPr spc="45" dirty="0"/>
              <a:t>think</a:t>
            </a:r>
            <a:r>
              <a:rPr spc="105" dirty="0"/>
              <a:t> </a:t>
            </a:r>
            <a:r>
              <a:rPr spc="-20" dirty="0"/>
              <a:t>of</a:t>
            </a:r>
            <a:r>
              <a:rPr spc="105" dirty="0"/>
              <a:t> </a:t>
            </a:r>
            <a:r>
              <a:rPr spc="10" dirty="0"/>
              <a:t>images</a:t>
            </a:r>
            <a:r>
              <a:rPr spc="105" dirty="0"/>
              <a:t> </a:t>
            </a:r>
            <a:r>
              <a:rPr spc="5" dirty="0"/>
              <a:t>as</a:t>
            </a:r>
            <a:r>
              <a:rPr spc="110" dirty="0"/>
              <a:t> </a:t>
            </a:r>
            <a:r>
              <a:rPr spc="70" dirty="0"/>
              <a:t>2D</a:t>
            </a:r>
            <a:r>
              <a:rPr spc="100" dirty="0"/>
              <a:t> </a:t>
            </a:r>
            <a:r>
              <a:rPr spc="30" dirty="0"/>
              <a:t>inputs</a:t>
            </a:r>
          </a:p>
        </p:txBody>
      </p:sp>
      <p:pic>
        <p:nvPicPr>
          <p:cNvPr id="34" name="object 34"/>
          <p:cNvPicPr/>
          <p:nvPr/>
        </p:nvPicPr>
        <p:blipFill>
          <a:blip r:embed="rId4" cstate="print"/>
          <a:stretch>
            <a:fillRect/>
          </a:stretch>
        </p:blipFill>
        <p:spPr>
          <a:xfrm>
            <a:off x="3144583" y="396354"/>
            <a:ext cx="63233" cy="63233"/>
          </a:xfrm>
          <a:prstGeom prst="rect">
            <a:avLst/>
          </a:prstGeom>
        </p:spPr>
      </p:pic>
      <p:sp>
        <p:nvSpPr>
          <p:cNvPr id="35" name="object 35"/>
          <p:cNvSpPr txBox="1"/>
          <p:nvPr/>
        </p:nvSpPr>
        <p:spPr>
          <a:xfrm>
            <a:off x="3264395" y="310882"/>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a:t>
            </a:r>
            <a:r>
              <a:rPr sz="1100" spc="130" dirty="0">
                <a:latin typeface="Calibri"/>
                <a:cs typeface="Calibri"/>
              </a:rPr>
              <a:t> </a:t>
            </a:r>
            <a:r>
              <a:rPr sz="1100" spc="5" dirty="0">
                <a:latin typeface="Calibri"/>
                <a:cs typeface="Calibri"/>
              </a:rPr>
              <a:t>would</a:t>
            </a:r>
            <a:r>
              <a:rPr sz="1100" spc="135" dirty="0">
                <a:latin typeface="Calibri"/>
                <a:cs typeface="Calibri"/>
              </a:rPr>
              <a:t> </a:t>
            </a:r>
            <a:r>
              <a:rPr sz="1100" spc="-15" dirty="0">
                <a:latin typeface="Calibri"/>
                <a:cs typeface="Calibri"/>
              </a:rPr>
              <a:t>now</a:t>
            </a:r>
            <a:r>
              <a:rPr sz="1100" spc="135" dirty="0">
                <a:latin typeface="Calibri"/>
                <a:cs typeface="Calibri"/>
              </a:rPr>
              <a:t> </a:t>
            </a:r>
            <a:r>
              <a:rPr sz="1100" spc="20" dirty="0">
                <a:latin typeface="Calibri"/>
                <a:cs typeface="Calibri"/>
              </a:rPr>
              <a:t>like</a:t>
            </a:r>
            <a:r>
              <a:rPr sz="1100" spc="130" dirty="0">
                <a:latin typeface="Calibri"/>
                <a:cs typeface="Calibri"/>
              </a:rPr>
              <a:t> </a:t>
            </a:r>
            <a:r>
              <a:rPr sz="1100" spc="10" dirty="0">
                <a:latin typeface="Calibri"/>
                <a:cs typeface="Calibri"/>
              </a:rPr>
              <a:t>to</a:t>
            </a:r>
            <a:r>
              <a:rPr sz="1100" spc="135" dirty="0">
                <a:latin typeface="Calibri"/>
                <a:cs typeface="Calibri"/>
              </a:rPr>
              <a:t> </a:t>
            </a:r>
            <a:r>
              <a:rPr sz="1100" spc="-15" dirty="0">
                <a:latin typeface="Calibri"/>
                <a:cs typeface="Calibri"/>
              </a:rPr>
              <a:t>use</a:t>
            </a:r>
            <a:r>
              <a:rPr sz="1100" spc="135" dirty="0">
                <a:latin typeface="Calibri"/>
                <a:cs typeface="Calibri"/>
              </a:rPr>
              <a:t> </a:t>
            </a:r>
            <a:r>
              <a:rPr sz="1100" spc="15" dirty="0">
                <a:latin typeface="Calibri"/>
                <a:cs typeface="Calibri"/>
              </a:rPr>
              <a:t>a</a:t>
            </a:r>
            <a:r>
              <a:rPr sz="1100" spc="135" dirty="0">
                <a:latin typeface="Calibri"/>
                <a:cs typeface="Calibri"/>
              </a:rPr>
              <a:t> </a:t>
            </a:r>
            <a:r>
              <a:rPr sz="1100" spc="70" dirty="0">
                <a:latin typeface="Calibri"/>
                <a:cs typeface="Calibri"/>
              </a:rPr>
              <a:t>2D</a:t>
            </a:r>
            <a:r>
              <a:rPr sz="1100" spc="130" dirty="0">
                <a:latin typeface="Calibri"/>
                <a:cs typeface="Calibri"/>
              </a:rPr>
              <a:t> </a:t>
            </a:r>
            <a:r>
              <a:rPr sz="1100" spc="15" dirty="0">
                <a:latin typeface="Calibri"/>
                <a:cs typeface="Calibri"/>
              </a:rPr>
              <a:t>filter </a:t>
            </a:r>
            <a:r>
              <a:rPr sz="1100" spc="-229" dirty="0">
                <a:latin typeface="Calibri"/>
                <a:cs typeface="Calibri"/>
              </a:rPr>
              <a:t> </a:t>
            </a:r>
            <a:r>
              <a:rPr sz="1100" spc="85" dirty="0">
                <a:latin typeface="Calibri"/>
                <a:cs typeface="Calibri"/>
              </a:rPr>
              <a:t>(</a:t>
            </a:r>
            <a:r>
              <a:rPr sz="1100" i="1" spc="85" dirty="0">
                <a:latin typeface="Calibri"/>
                <a:cs typeface="Calibri"/>
              </a:rPr>
              <a:t>m</a:t>
            </a:r>
            <a:r>
              <a:rPr sz="1100" i="1" spc="-10" dirty="0">
                <a:latin typeface="Calibri"/>
                <a:cs typeface="Calibri"/>
              </a:rPr>
              <a:t> </a:t>
            </a:r>
            <a:r>
              <a:rPr sz="1100" spc="-30" dirty="0">
                <a:latin typeface="Lucida Sans Unicode"/>
                <a:cs typeface="Lucida Sans Unicode"/>
              </a:rPr>
              <a:t>×</a:t>
            </a:r>
            <a:r>
              <a:rPr sz="1100" spc="-105" dirty="0">
                <a:latin typeface="Lucida Sans Unicode"/>
                <a:cs typeface="Lucida Sans Unicode"/>
              </a:rPr>
              <a:t> </a:t>
            </a:r>
            <a:r>
              <a:rPr sz="1100" i="1" spc="85" dirty="0">
                <a:latin typeface="Calibri"/>
                <a:cs typeface="Calibri"/>
              </a:rPr>
              <a:t>n</a:t>
            </a:r>
            <a:r>
              <a:rPr sz="1100" spc="85" dirty="0">
                <a:latin typeface="Calibri"/>
                <a:cs typeface="Calibri"/>
              </a:rPr>
              <a:t>)</a:t>
            </a:r>
            <a:endParaRPr sz="1100">
              <a:latin typeface="Calibri"/>
              <a:cs typeface="Calibri"/>
            </a:endParaRPr>
          </a:p>
          <a:p>
            <a:pPr marL="12700" marR="5080">
              <a:lnSpc>
                <a:spcPct val="102600"/>
              </a:lnSpc>
              <a:spcBef>
                <a:spcPts val="300"/>
              </a:spcBef>
            </a:pPr>
            <a:r>
              <a:rPr sz="1100" spc="70" dirty="0">
                <a:latin typeface="Calibri"/>
                <a:cs typeface="Calibri"/>
              </a:rPr>
              <a:t>First</a:t>
            </a:r>
            <a:r>
              <a:rPr sz="1100" spc="145" dirty="0">
                <a:latin typeface="Calibri"/>
                <a:cs typeface="Calibri"/>
              </a:rPr>
              <a:t> </a:t>
            </a:r>
            <a:r>
              <a:rPr sz="1100" spc="10" dirty="0">
                <a:latin typeface="Calibri"/>
                <a:cs typeface="Calibri"/>
              </a:rPr>
              <a:t>let</a:t>
            </a:r>
            <a:r>
              <a:rPr sz="1100" spc="150" dirty="0">
                <a:latin typeface="Calibri"/>
                <a:cs typeface="Calibri"/>
              </a:rPr>
              <a:t> </a:t>
            </a:r>
            <a:r>
              <a:rPr sz="1100" spc="10" dirty="0">
                <a:latin typeface="Calibri"/>
                <a:cs typeface="Calibri"/>
              </a:rPr>
              <a:t>us</a:t>
            </a:r>
            <a:r>
              <a:rPr sz="1100" spc="150" dirty="0">
                <a:latin typeface="Calibri"/>
                <a:cs typeface="Calibri"/>
              </a:rPr>
              <a:t> </a:t>
            </a:r>
            <a:r>
              <a:rPr sz="1100" spc="-45" dirty="0">
                <a:latin typeface="Calibri"/>
                <a:cs typeface="Calibri"/>
              </a:rPr>
              <a:t>see</a:t>
            </a:r>
            <a:r>
              <a:rPr sz="1100" spc="150" dirty="0">
                <a:latin typeface="Calibri"/>
                <a:cs typeface="Calibri"/>
              </a:rPr>
              <a:t> </a:t>
            </a:r>
            <a:r>
              <a:rPr sz="1100" spc="25" dirty="0">
                <a:latin typeface="Calibri"/>
                <a:cs typeface="Calibri"/>
              </a:rPr>
              <a:t>what</a:t>
            </a:r>
            <a:r>
              <a:rPr sz="1100" spc="150" dirty="0">
                <a:latin typeface="Calibri"/>
                <a:cs typeface="Calibri"/>
              </a:rPr>
              <a:t> </a:t>
            </a:r>
            <a:r>
              <a:rPr sz="1100" spc="5" dirty="0">
                <a:latin typeface="Calibri"/>
                <a:cs typeface="Calibri"/>
              </a:rPr>
              <a:t>the</a:t>
            </a:r>
            <a:r>
              <a:rPr sz="1100" spc="150" dirty="0">
                <a:latin typeface="Calibri"/>
                <a:cs typeface="Calibri"/>
              </a:rPr>
              <a:t> </a:t>
            </a:r>
            <a:r>
              <a:rPr sz="1100" spc="70" dirty="0">
                <a:latin typeface="Calibri"/>
                <a:cs typeface="Calibri"/>
              </a:rPr>
              <a:t>2D</a:t>
            </a:r>
            <a:r>
              <a:rPr sz="1100" spc="150" dirty="0">
                <a:latin typeface="Calibri"/>
                <a:cs typeface="Calibri"/>
              </a:rPr>
              <a:t> </a:t>
            </a:r>
            <a:r>
              <a:rPr sz="1100" spc="10" dirty="0">
                <a:latin typeface="Calibri"/>
                <a:cs typeface="Calibri"/>
              </a:rPr>
              <a:t>formula </a:t>
            </a:r>
            <a:r>
              <a:rPr sz="1100" spc="-235" dirty="0">
                <a:latin typeface="Calibri"/>
                <a:cs typeface="Calibri"/>
              </a:rPr>
              <a:t> </a:t>
            </a:r>
            <a:r>
              <a:rPr sz="1100" spc="15" dirty="0">
                <a:latin typeface="Calibri"/>
                <a:cs typeface="Calibri"/>
              </a:rPr>
              <a:t>looks</a:t>
            </a:r>
            <a:r>
              <a:rPr sz="1100" spc="105" dirty="0">
                <a:latin typeface="Calibri"/>
                <a:cs typeface="Calibri"/>
              </a:rPr>
              <a:t> </a:t>
            </a:r>
            <a:r>
              <a:rPr sz="1100" spc="20" dirty="0">
                <a:latin typeface="Calibri"/>
                <a:cs typeface="Calibri"/>
              </a:rPr>
              <a:t>like</a:t>
            </a:r>
            <a:endParaRPr sz="1100">
              <a:latin typeface="Calibri"/>
              <a:cs typeface="Calibri"/>
            </a:endParaRPr>
          </a:p>
        </p:txBody>
      </p:sp>
      <p:pic>
        <p:nvPicPr>
          <p:cNvPr id="36" name="object 36"/>
          <p:cNvPicPr/>
          <p:nvPr/>
        </p:nvPicPr>
        <p:blipFill>
          <a:blip r:embed="rId4" cstate="print"/>
          <a:stretch>
            <a:fillRect/>
          </a:stretch>
        </p:blipFill>
        <p:spPr>
          <a:xfrm>
            <a:off x="3144583" y="778471"/>
            <a:ext cx="63233" cy="63233"/>
          </a:xfrm>
          <a:prstGeom prst="rect">
            <a:avLst/>
          </a:prstGeom>
        </p:spPr>
      </p:pic>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pic>
        <p:nvPicPr>
          <p:cNvPr id="22" name="object 22"/>
          <p:cNvPicPr/>
          <p:nvPr/>
        </p:nvPicPr>
        <p:blipFill>
          <a:blip r:embed="rId3" cstate="print"/>
          <a:stretch>
            <a:fillRect/>
          </a:stretch>
        </p:blipFill>
        <p:spPr>
          <a:xfrm>
            <a:off x="466178" y="515894"/>
            <a:ext cx="1259957" cy="1038229"/>
          </a:xfrm>
          <a:prstGeom prst="rect">
            <a:avLst/>
          </a:prstGeom>
        </p:spPr>
      </p:pic>
      <p:sp>
        <p:nvSpPr>
          <p:cNvPr id="23" name="object 23"/>
          <p:cNvSpPr txBox="1"/>
          <p:nvPr/>
        </p:nvSpPr>
        <p:spPr>
          <a:xfrm>
            <a:off x="298792" y="1968441"/>
            <a:ext cx="98425" cy="116839"/>
          </a:xfrm>
          <a:prstGeom prst="rect">
            <a:avLst/>
          </a:prstGeom>
        </p:spPr>
        <p:txBody>
          <a:bodyPr vert="horz" wrap="square" lIns="0" tIns="12065" rIns="0" bIns="0" rtlCol="0">
            <a:spAutoFit/>
          </a:bodyPr>
          <a:lstStyle/>
          <a:p>
            <a:pPr marL="12700">
              <a:lnSpc>
                <a:spcPct val="100000"/>
              </a:lnSpc>
              <a:spcBef>
                <a:spcPts val="95"/>
              </a:spcBef>
            </a:pPr>
            <a:r>
              <a:rPr sz="600" i="1" spc="105" dirty="0">
                <a:latin typeface="Georgia"/>
                <a:cs typeface="Georgia"/>
              </a:rPr>
              <a:t>ij</a:t>
            </a:r>
            <a:endParaRPr sz="600">
              <a:latin typeface="Georgia"/>
              <a:cs typeface="Georgia"/>
            </a:endParaRPr>
          </a:p>
        </p:txBody>
      </p:sp>
      <p:sp>
        <p:nvSpPr>
          <p:cNvPr id="24" name="object 24"/>
          <p:cNvSpPr txBox="1"/>
          <p:nvPr/>
        </p:nvSpPr>
        <p:spPr>
          <a:xfrm>
            <a:off x="907084" y="1990590"/>
            <a:ext cx="98425" cy="116839"/>
          </a:xfrm>
          <a:prstGeom prst="rect">
            <a:avLst/>
          </a:prstGeom>
        </p:spPr>
        <p:txBody>
          <a:bodyPr vert="horz" wrap="square" lIns="0" tIns="12065" rIns="0" bIns="0" rtlCol="0">
            <a:spAutoFit/>
          </a:bodyPr>
          <a:lstStyle/>
          <a:p>
            <a:pPr marL="12700">
              <a:lnSpc>
                <a:spcPct val="100000"/>
              </a:lnSpc>
              <a:spcBef>
                <a:spcPts val="95"/>
              </a:spcBef>
            </a:pPr>
            <a:r>
              <a:rPr sz="600" i="1" spc="105" dirty="0">
                <a:latin typeface="Georgia"/>
                <a:cs typeface="Georgia"/>
              </a:rPr>
              <a:t>ij</a:t>
            </a:r>
            <a:endParaRPr sz="600">
              <a:latin typeface="Georgia"/>
              <a:cs typeface="Georgia"/>
            </a:endParaRPr>
          </a:p>
        </p:txBody>
      </p:sp>
      <p:sp>
        <p:nvSpPr>
          <p:cNvPr id="25" name="object 25"/>
          <p:cNvSpPr txBox="1"/>
          <p:nvPr/>
        </p:nvSpPr>
        <p:spPr>
          <a:xfrm>
            <a:off x="227304" y="1917834"/>
            <a:ext cx="912494" cy="162560"/>
          </a:xfrm>
          <a:prstGeom prst="rect">
            <a:avLst/>
          </a:prstGeom>
        </p:spPr>
        <p:txBody>
          <a:bodyPr vert="horz" wrap="square" lIns="0" tIns="12065" rIns="0" bIns="0" rtlCol="0">
            <a:spAutoFit/>
          </a:bodyPr>
          <a:lstStyle/>
          <a:p>
            <a:pPr marL="12700">
              <a:lnSpc>
                <a:spcPct val="100000"/>
              </a:lnSpc>
              <a:spcBef>
                <a:spcPts val="95"/>
              </a:spcBef>
            </a:pPr>
            <a:r>
              <a:rPr sz="900" i="1" spc="155" dirty="0">
                <a:latin typeface="Calibri"/>
                <a:cs typeface="Calibri"/>
              </a:rPr>
              <a:t>S   </a:t>
            </a:r>
            <a:r>
              <a:rPr sz="900" i="1" spc="95" dirty="0">
                <a:latin typeface="Calibri"/>
                <a:cs typeface="Calibri"/>
              </a:rPr>
              <a:t> </a:t>
            </a:r>
            <a:r>
              <a:rPr sz="900" spc="265" dirty="0">
                <a:latin typeface="Calibri"/>
                <a:cs typeface="Calibri"/>
              </a:rPr>
              <a:t>=</a:t>
            </a:r>
            <a:r>
              <a:rPr sz="900" spc="50" dirty="0">
                <a:latin typeface="Calibri"/>
                <a:cs typeface="Calibri"/>
              </a:rPr>
              <a:t> </a:t>
            </a:r>
            <a:r>
              <a:rPr sz="900" spc="80" dirty="0">
                <a:latin typeface="Calibri"/>
                <a:cs typeface="Calibri"/>
              </a:rPr>
              <a:t>(</a:t>
            </a:r>
            <a:r>
              <a:rPr sz="900" i="1" spc="175" dirty="0">
                <a:latin typeface="Calibri"/>
                <a:cs typeface="Calibri"/>
              </a:rPr>
              <a:t>I</a:t>
            </a:r>
            <a:r>
              <a:rPr sz="900" i="1" spc="70" dirty="0">
                <a:latin typeface="Calibri"/>
                <a:cs typeface="Calibri"/>
              </a:rPr>
              <a:t> </a:t>
            </a:r>
            <a:r>
              <a:rPr sz="900" spc="-55" dirty="0">
                <a:latin typeface="Segoe UI Symbol"/>
                <a:cs typeface="Segoe UI Symbol"/>
              </a:rPr>
              <a:t>∗</a:t>
            </a:r>
            <a:r>
              <a:rPr sz="900" spc="-45" dirty="0">
                <a:latin typeface="Segoe UI Symbol"/>
                <a:cs typeface="Segoe UI Symbol"/>
              </a:rPr>
              <a:t> </a:t>
            </a:r>
            <a:r>
              <a:rPr sz="900" i="1" spc="370" dirty="0">
                <a:latin typeface="Calibri"/>
                <a:cs typeface="Calibri"/>
              </a:rPr>
              <a:t>K</a:t>
            </a:r>
            <a:r>
              <a:rPr sz="900" spc="80" dirty="0">
                <a:latin typeface="Calibri"/>
                <a:cs typeface="Calibri"/>
              </a:rPr>
              <a:t>)</a:t>
            </a:r>
            <a:r>
              <a:rPr sz="900" dirty="0">
                <a:latin typeface="Calibri"/>
                <a:cs typeface="Calibri"/>
              </a:rPr>
              <a:t>   </a:t>
            </a:r>
            <a:r>
              <a:rPr sz="900" spc="95" dirty="0">
                <a:latin typeface="Calibri"/>
                <a:cs typeface="Calibri"/>
              </a:rPr>
              <a:t> </a:t>
            </a:r>
            <a:r>
              <a:rPr sz="900" spc="265" dirty="0">
                <a:latin typeface="Calibri"/>
                <a:cs typeface="Calibri"/>
              </a:rPr>
              <a:t>=</a:t>
            </a:r>
            <a:endParaRPr sz="900">
              <a:latin typeface="Calibri"/>
              <a:cs typeface="Calibri"/>
            </a:endParaRPr>
          </a:p>
        </p:txBody>
      </p:sp>
      <p:sp>
        <p:nvSpPr>
          <p:cNvPr id="26" name="object 26"/>
          <p:cNvSpPr txBox="1"/>
          <p:nvPr/>
        </p:nvSpPr>
        <p:spPr>
          <a:xfrm>
            <a:off x="1146517" y="1813031"/>
            <a:ext cx="425450" cy="116839"/>
          </a:xfrm>
          <a:prstGeom prst="rect">
            <a:avLst/>
          </a:prstGeom>
        </p:spPr>
        <p:txBody>
          <a:bodyPr vert="horz" wrap="square" lIns="0" tIns="12065" rIns="0" bIns="0" rtlCol="0">
            <a:spAutoFit/>
          </a:bodyPr>
          <a:lstStyle/>
          <a:p>
            <a:pPr marL="12700">
              <a:lnSpc>
                <a:spcPct val="100000"/>
              </a:lnSpc>
              <a:spcBef>
                <a:spcPts val="95"/>
              </a:spcBef>
            </a:pPr>
            <a:r>
              <a:rPr sz="600" i="1" spc="125" dirty="0">
                <a:latin typeface="Georgia"/>
                <a:cs typeface="Georgia"/>
              </a:rPr>
              <a:t>m</a:t>
            </a:r>
            <a:r>
              <a:rPr sz="600" spc="95" dirty="0">
                <a:latin typeface="Lucida Sans Unicode"/>
                <a:cs typeface="Lucida Sans Unicode"/>
              </a:rPr>
              <a:t>−</a:t>
            </a:r>
            <a:r>
              <a:rPr sz="600" spc="60" dirty="0">
                <a:latin typeface="Calibri"/>
                <a:cs typeface="Calibri"/>
              </a:rPr>
              <a:t>1</a:t>
            </a:r>
            <a:r>
              <a:rPr sz="600" spc="15" dirty="0">
                <a:latin typeface="Calibri"/>
                <a:cs typeface="Calibri"/>
              </a:rPr>
              <a:t> </a:t>
            </a:r>
            <a:r>
              <a:rPr sz="600" i="1" spc="105" dirty="0">
                <a:latin typeface="Georgia"/>
                <a:cs typeface="Georgia"/>
              </a:rPr>
              <a:t>n</a:t>
            </a:r>
            <a:r>
              <a:rPr sz="600" spc="95" dirty="0">
                <a:latin typeface="Lucida Sans Unicode"/>
                <a:cs typeface="Lucida Sans Unicode"/>
              </a:rPr>
              <a:t>−</a:t>
            </a:r>
            <a:r>
              <a:rPr sz="600" spc="60" dirty="0">
                <a:latin typeface="Calibri"/>
                <a:cs typeface="Calibri"/>
              </a:rPr>
              <a:t>1</a:t>
            </a:r>
            <a:endParaRPr sz="600">
              <a:latin typeface="Calibri"/>
              <a:cs typeface="Calibri"/>
            </a:endParaRPr>
          </a:p>
        </p:txBody>
      </p:sp>
      <p:sp>
        <p:nvSpPr>
          <p:cNvPr id="27" name="object 27"/>
          <p:cNvSpPr txBox="1"/>
          <p:nvPr/>
        </p:nvSpPr>
        <p:spPr>
          <a:xfrm>
            <a:off x="1150285" y="1923950"/>
            <a:ext cx="404495" cy="162560"/>
          </a:xfrm>
          <a:prstGeom prst="rect">
            <a:avLst/>
          </a:prstGeom>
        </p:spPr>
        <p:txBody>
          <a:bodyPr vert="horz" wrap="square" lIns="0" tIns="12065" rIns="0" bIns="0" rtlCol="0">
            <a:spAutoFit/>
          </a:bodyPr>
          <a:lstStyle/>
          <a:p>
            <a:pPr marL="12700">
              <a:lnSpc>
                <a:spcPct val="100000"/>
              </a:lnSpc>
              <a:spcBef>
                <a:spcPts val="95"/>
              </a:spcBef>
            </a:pPr>
            <a:r>
              <a:rPr sz="900" spc="795" dirty="0">
                <a:latin typeface="Lucida Sans Unicode"/>
                <a:cs typeface="Lucida Sans Unicode"/>
              </a:rPr>
              <a:t>Σ</a:t>
            </a:r>
            <a:r>
              <a:rPr sz="900" spc="-40" dirty="0">
                <a:latin typeface="Lucida Sans Unicode"/>
                <a:cs typeface="Lucida Sans Unicode"/>
              </a:rPr>
              <a:t> </a:t>
            </a:r>
            <a:r>
              <a:rPr sz="900" spc="795" dirty="0">
                <a:latin typeface="Lucida Sans Unicode"/>
                <a:cs typeface="Lucida Sans Unicode"/>
              </a:rPr>
              <a:t>Σ</a:t>
            </a:r>
            <a:endParaRPr sz="900" dirty="0">
              <a:latin typeface="Lucida Sans Unicode"/>
              <a:cs typeface="Lucida Sans Unicode"/>
            </a:endParaRPr>
          </a:p>
        </p:txBody>
      </p:sp>
      <p:sp>
        <p:nvSpPr>
          <p:cNvPr id="28" name="object 28"/>
          <p:cNvSpPr txBox="1"/>
          <p:nvPr/>
        </p:nvSpPr>
        <p:spPr>
          <a:xfrm>
            <a:off x="1163472" y="2090120"/>
            <a:ext cx="399415" cy="116839"/>
          </a:xfrm>
          <a:prstGeom prst="rect">
            <a:avLst/>
          </a:prstGeom>
        </p:spPr>
        <p:txBody>
          <a:bodyPr vert="horz" wrap="square" lIns="0" tIns="12065" rIns="0" bIns="0" rtlCol="0">
            <a:spAutoFit/>
          </a:bodyPr>
          <a:lstStyle/>
          <a:p>
            <a:pPr marL="12700">
              <a:lnSpc>
                <a:spcPct val="100000"/>
              </a:lnSpc>
              <a:spcBef>
                <a:spcPts val="95"/>
              </a:spcBef>
            </a:pPr>
            <a:r>
              <a:rPr sz="600" i="1" spc="125" dirty="0">
                <a:latin typeface="Georgia"/>
                <a:cs typeface="Georgia"/>
              </a:rPr>
              <a:t>a</a:t>
            </a:r>
            <a:r>
              <a:rPr sz="600" spc="125" dirty="0">
                <a:latin typeface="Calibri"/>
                <a:cs typeface="Calibri"/>
              </a:rPr>
              <a:t>=0</a:t>
            </a:r>
            <a:r>
              <a:rPr sz="600" spc="145" dirty="0">
                <a:latin typeface="Calibri"/>
                <a:cs typeface="Calibri"/>
              </a:rPr>
              <a:t> </a:t>
            </a:r>
            <a:r>
              <a:rPr sz="600" i="1" spc="105" dirty="0">
                <a:latin typeface="Georgia"/>
                <a:cs typeface="Georgia"/>
              </a:rPr>
              <a:t>b</a:t>
            </a:r>
            <a:r>
              <a:rPr sz="600" spc="105" dirty="0">
                <a:latin typeface="Calibri"/>
                <a:cs typeface="Calibri"/>
              </a:rPr>
              <a:t>=0</a:t>
            </a:r>
            <a:endParaRPr sz="600">
              <a:latin typeface="Calibri"/>
              <a:cs typeface="Calibri"/>
            </a:endParaRPr>
          </a:p>
        </p:txBody>
      </p:sp>
      <p:sp>
        <p:nvSpPr>
          <p:cNvPr id="29" name="object 29"/>
          <p:cNvSpPr txBox="1"/>
          <p:nvPr/>
        </p:nvSpPr>
        <p:spPr>
          <a:xfrm>
            <a:off x="1565986" y="1917834"/>
            <a:ext cx="76835" cy="162560"/>
          </a:xfrm>
          <a:prstGeom prst="rect">
            <a:avLst/>
          </a:prstGeom>
        </p:spPr>
        <p:txBody>
          <a:bodyPr vert="horz" wrap="square" lIns="0" tIns="12065" rIns="0" bIns="0" rtlCol="0">
            <a:spAutoFit/>
          </a:bodyPr>
          <a:lstStyle/>
          <a:p>
            <a:pPr marL="12700">
              <a:lnSpc>
                <a:spcPct val="100000"/>
              </a:lnSpc>
              <a:spcBef>
                <a:spcPts val="95"/>
              </a:spcBef>
            </a:pPr>
            <a:r>
              <a:rPr sz="900" i="1" spc="175" dirty="0">
                <a:latin typeface="Calibri"/>
                <a:cs typeface="Calibri"/>
              </a:rPr>
              <a:t>I</a:t>
            </a:r>
            <a:endParaRPr sz="900">
              <a:latin typeface="Calibri"/>
              <a:cs typeface="Calibri"/>
            </a:endParaRPr>
          </a:p>
        </p:txBody>
      </p:sp>
      <p:sp>
        <p:nvSpPr>
          <p:cNvPr id="30" name="object 30"/>
          <p:cNvSpPr txBox="1"/>
          <p:nvPr/>
        </p:nvSpPr>
        <p:spPr>
          <a:xfrm>
            <a:off x="1968373" y="1917834"/>
            <a:ext cx="125095" cy="162560"/>
          </a:xfrm>
          <a:prstGeom prst="rect">
            <a:avLst/>
          </a:prstGeom>
        </p:spPr>
        <p:txBody>
          <a:bodyPr vert="horz" wrap="square" lIns="0" tIns="12065" rIns="0" bIns="0" rtlCol="0">
            <a:spAutoFit/>
          </a:bodyPr>
          <a:lstStyle/>
          <a:p>
            <a:pPr marL="12700">
              <a:lnSpc>
                <a:spcPct val="100000"/>
              </a:lnSpc>
              <a:spcBef>
                <a:spcPts val="95"/>
              </a:spcBef>
            </a:pPr>
            <a:r>
              <a:rPr sz="900" i="1" spc="310" dirty="0">
                <a:latin typeface="Calibri"/>
                <a:cs typeface="Calibri"/>
              </a:rPr>
              <a:t>K</a:t>
            </a:r>
            <a:endParaRPr sz="900">
              <a:latin typeface="Calibri"/>
              <a:cs typeface="Calibri"/>
            </a:endParaRPr>
          </a:p>
        </p:txBody>
      </p:sp>
      <p:sp>
        <p:nvSpPr>
          <p:cNvPr id="31" name="object 31"/>
          <p:cNvSpPr txBox="1"/>
          <p:nvPr/>
        </p:nvSpPr>
        <p:spPr>
          <a:xfrm>
            <a:off x="1617141" y="1969292"/>
            <a:ext cx="597535" cy="116839"/>
          </a:xfrm>
          <a:prstGeom prst="rect">
            <a:avLst/>
          </a:prstGeom>
        </p:spPr>
        <p:txBody>
          <a:bodyPr vert="horz" wrap="square" lIns="0" tIns="12065" rIns="0" bIns="0" rtlCol="0">
            <a:spAutoFit/>
          </a:bodyPr>
          <a:lstStyle/>
          <a:p>
            <a:pPr marL="12700">
              <a:lnSpc>
                <a:spcPct val="100000"/>
              </a:lnSpc>
              <a:spcBef>
                <a:spcPts val="95"/>
              </a:spcBef>
            </a:pPr>
            <a:r>
              <a:rPr sz="600" i="1" spc="85" dirty="0">
                <a:latin typeface="Georgia"/>
                <a:cs typeface="Georgia"/>
              </a:rPr>
              <a:t>i</a:t>
            </a:r>
            <a:r>
              <a:rPr sz="600" spc="95" dirty="0">
                <a:latin typeface="Lucida Sans Unicode"/>
                <a:cs typeface="Lucida Sans Unicode"/>
              </a:rPr>
              <a:t>−</a:t>
            </a:r>
            <a:r>
              <a:rPr sz="600" i="1" spc="90" dirty="0">
                <a:latin typeface="Georgia"/>
                <a:cs typeface="Georgia"/>
              </a:rPr>
              <a:t>a,</a:t>
            </a:r>
            <a:r>
              <a:rPr sz="600" i="1" spc="95" dirty="0">
                <a:latin typeface="Georgia"/>
                <a:cs typeface="Georgia"/>
              </a:rPr>
              <a:t>j</a:t>
            </a:r>
            <a:r>
              <a:rPr sz="600" spc="95" dirty="0">
                <a:latin typeface="Lucida Sans Unicode"/>
                <a:cs typeface="Lucida Sans Unicode"/>
              </a:rPr>
              <a:t>−</a:t>
            </a:r>
            <a:r>
              <a:rPr sz="600" i="1" spc="-10" dirty="0">
                <a:latin typeface="Georgia"/>
                <a:cs typeface="Georgia"/>
              </a:rPr>
              <a:t>b</a:t>
            </a:r>
            <a:r>
              <a:rPr sz="600" i="1" dirty="0">
                <a:latin typeface="Georgia"/>
                <a:cs typeface="Georgia"/>
              </a:rPr>
              <a:t>     </a:t>
            </a:r>
            <a:r>
              <a:rPr sz="600" i="1" spc="-40" dirty="0">
                <a:latin typeface="Georgia"/>
                <a:cs typeface="Georgia"/>
              </a:rPr>
              <a:t> </a:t>
            </a:r>
            <a:r>
              <a:rPr sz="600" i="1" spc="35" dirty="0">
                <a:latin typeface="Georgia"/>
                <a:cs typeface="Georgia"/>
              </a:rPr>
              <a:t>a,b</a:t>
            </a:r>
            <a:endParaRPr sz="600">
              <a:latin typeface="Georgia"/>
              <a:cs typeface="Georgia"/>
            </a:endParaRPr>
          </a:p>
        </p:txBody>
      </p:sp>
      <p:pic>
        <p:nvPicPr>
          <p:cNvPr id="32" name="object 32"/>
          <p:cNvPicPr/>
          <p:nvPr/>
        </p:nvPicPr>
        <p:blipFill>
          <a:blip r:embed="rId4" cstate="print"/>
          <a:stretch>
            <a:fillRect/>
          </a:stretch>
        </p:blipFill>
        <p:spPr>
          <a:xfrm>
            <a:off x="3144583" y="186321"/>
            <a:ext cx="63233" cy="63233"/>
          </a:xfrm>
          <a:prstGeom prst="rect">
            <a:avLst/>
          </a:prstGeom>
        </p:spPr>
      </p:pic>
      <p:sp>
        <p:nvSpPr>
          <p:cNvPr id="33" name="object 33"/>
          <p:cNvSpPr txBox="1">
            <a:spLocks noGrp="1"/>
          </p:cNvSpPr>
          <p:nvPr>
            <p:ph type="title"/>
          </p:nvPr>
        </p:nvSpPr>
        <p:spPr>
          <a:xfrm>
            <a:off x="3264395" y="100849"/>
            <a:ext cx="2266315" cy="191770"/>
          </a:xfrm>
          <a:prstGeom prst="rect">
            <a:avLst/>
          </a:prstGeom>
        </p:spPr>
        <p:txBody>
          <a:bodyPr vert="horz" wrap="square" lIns="0" tIns="11430" rIns="0" bIns="0" rtlCol="0">
            <a:spAutoFit/>
          </a:bodyPr>
          <a:lstStyle/>
          <a:p>
            <a:pPr marL="12700">
              <a:lnSpc>
                <a:spcPct val="100000"/>
              </a:lnSpc>
              <a:spcBef>
                <a:spcPts val="90"/>
              </a:spcBef>
            </a:pPr>
            <a:r>
              <a:rPr spc="-10" dirty="0"/>
              <a:t>We</a:t>
            </a:r>
            <a:r>
              <a:rPr spc="105" dirty="0"/>
              <a:t> </a:t>
            </a:r>
            <a:r>
              <a:rPr spc="20" dirty="0"/>
              <a:t>can</a:t>
            </a:r>
            <a:r>
              <a:rPr spc="110" dirty="0"/>
              <a:t> </a:t>
            </a:r>
            <a:r>
              <a:rPr spc="45" dirty="0"/>
              <a:t>think</a:t>
            </a:r>
            <a:r>
              <a:rPr spc="105" dirty="0"/>
              <a:t> </a:t>
            </a:r>
            <a:r>
              <a:rPr spc="-20" dirty="0"/>
              <a:t>of</a:t>
            </a:r>
            <a:r>
              <a:rPr spc="105" dirty="0"/>
              <a:t> </a:t>
            </a:r>
            <a:r>
              <a:rPr spc="10" dirty="0"/>
              <a:t>images</a:t>
            </a:r>
            <a:r>
              <a:rPr spc="105" dirty="0"/>
              <a:t> </a:t>
            </a:r>
            <a:r>
              <a:rPr spc="5" dirty="0"/>
              <a:t>as</a:t>
            </a:r>
            <a:r>
              <a:rPr spc="110" dirty="0"/>
              <a:t> </a:t>
            </a:r>
            <a:r>
              <a:rPr spc="70" dirty="0"/>
              <a:t>2D</a:t>
            </a:r>
            <a:r>
              <a:rPr spc="100" dirty="0"/>
              <a:t> </a:t>
            </a:r>
            <a:r>
              <a:rPr spc="30" dirty="0"/>
              <a:t>inputs</a:t>
            </a:r>
          </a:p>
        </p:txBody>
      </p:sp>
      <p:pic>
        <p:nvPicPr>
          <p:cNvPr id="34" name="object 34"/>
          <p:cNvPicPr/>
          <p:nvPr/>
        </p:nvPicPr>
        <p:blipFill>
          <a:blip r:embed="rId4" cstate="print"/>
          <a:stretch>
            <a:fillRect/>
          </a:stretch>
        </p:blipFill>
        <p:spPr>
          <a:xfrm>
            <a:off x="3144583" y="396354"/>
            <a:ext cx="63233" cy="63233"/>
          </a:xfrm>
          <a:prstGeom prst="rect">
            <a:avLst/>
          </a:prstGeom>
        </p:spPr>
      </p:pic>
      <p:sp>
        <p:nvSpPr>
          <p:cNvPr id="35" name="object 35"/>
          <p:cNvSpPr txBox="1"/>
          <p:nvPr/>
        </p:nvSpPr>
        <p:spPr>
          <a:xfrm>
            <a:off x="3264395" y="310882"/>
            <a:ext cx="2268855" cy="112839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a:t>
            </a:r>
            <a:r>
              <a:rPr sz="1100" spc="130" dirty="0">
                <a:latin typeface="Calibri"/>
                <a:cs typeface="Calibri"/>
              </a:rPr>
              <a:t> </a:t>
            </a:r>
            <a:r>
              <a:rPr sz="1100" spc="5" dirty="0">
                <a:latin typeface="Calibri"/>
                <a:cs typeface="Calibri"/>
              </a:rPr>
              <a:t>would</a:t>
            </a:r>
            <a:r>
              <a:rPr sz="1100" spc="135" dirty="0">
                <a:latin typeface="Calibri"/>
                <a:cs typeface="Calibri"/>
              </a:rPr>
              <a:t> </a:t>
            </a:r>
            <a:r>
              <a:rPr sz="1100" spc="-15" dirty="0">
                <a:latin typeface="Calibri"/>
                <a:cs typeface="Calibri"/>
              </a:rPr>
              <a:t>now</a:t>
            </a:r>
            <a:r>
              <a:rPr sz="1100" spc="135" dirty="0">
                <a:latin typeface="Calibri"/>
                <a:cs typeface="Calibri"/>
              </a:rPr>
              <a:t> </a:t>
            </a:r>
            <a:r>
              <a:rPr sz="1100" spc="20" dirty="0">
                <a:latin typeface="Calibri"/>
                <a:cs typeface="Calibri"/>
              </a:rPr>
              <a:t>like</a:t>
            </a:r>
            <a:r>
              <a:rPr sz="1100" spc="130" dirty="0">
                <a:latin typeface="Calibri"/>
                <a:cs typeface="Calibri"/>
              </a:rPr>
              <a:t> </a:t>
            </a:r>
            <a:r>
              <a:rPr sz="1100" spc="10" dirty="0">
                <a:latin typeface="Calibri"/>
                <a:cs typeface="Calibri"/>
              </a:rPr>
              <a:t>to</a:t>
            </a:r>
            <a:r>
              <a:rPr sz="1100" spc="135" dirty="0">
                <a:latin typeface="Calibri"/>
                <a:cs typeface="Calibri"/>
              </a:rPr>
              <a:t> </a:t>
            </a:r>
            <a:r>
              <a:rPr sz="1100" spc="-15" dirty="0">
                <a:latin typeface="Calibri"/>
                <a:cs typeface="Calibri"/>
              </a:rPr>
              <a:t>use</a:t>
            </a:r>
            <a:r>
              <a:rPr sz="1100" spc="135" dirty="0">
                <a:latin typeface="Calibri"/>
                <a:cs typeface="Calibri"/>
              </a:rPr>
              <a:t> </a:t>
            </a:r>
            <a:r>
              <a:rPr sz="1100" spc="15" dirty="0">
                <a:latin typeface="Calibri"/>
                <a:cs typeface="Calibri"/>
              </a:rPr>
              <a:t>a</a:t>
            </a:r>
            <a:r>
              <a:rPr sz="1100" spc="135" dirty="0">
                <a:latin typeface="Calibri"/>
                <a:cs typeface="Calibri"/>
              </a:rPr>
              <a:t> </a:t>
            </a:r>
            <a:r>
              <a:rPr sz="1100" spc="70" dirty="0">
                <a:latin typeface="Calibri"/>
                <a:cs typeface="Calibri"/>
              </a:rPr>
              <a:t>2D</a:t>
            </a:r>
            <a:r>
              <a:rPr sz="1100" spc="130" dirty="0">
                <a:latin typeface="Calibri"/>
                <a:cs typeface="Calibri"/>
              </a:rPr>
              <a:t> </a:t>
            </a:r>
            <a:r>
              <a:rPr sz="1100" spc="15" dirty="0">
                <a:latin typeface="Calibri"/>
                <a:cs typeface="Calibri"/>
              </a:rPr>
              <a:t>filter </a:t>
            </a:r>
            <a:r>
              <a:rPr sz="1100" spc="-229" dirty="0">
                <a:latin typeface="Calibri"/>
                <a:cs typeface="Calibri"/>
              </a:rPr>
              <a:t> </a:t>
            </a:r>
            <a:r>
              <a:rPr sz="1100" spc="85" dirty="0">
                <a:latin typeface="Calibri"/>
                <a:cs typeface="Calibri"/>
              </a:rPr>
              <a:t>(</a:t>
            </a:r>
            <a:r>
              <a:rPr sz="1100" i="1" spc="85" dirty="0">
                <a:latin typeface="Calibri"/>
                <a:cs typeface="Calibri"/>
              </a:rPr>
              <a:t>m</a:t>
            </a:r>
            <a:r>
              <a:rPr sz="1100" i="1" spc="-10" dirty="0">
                <a:latin typeface="Calibri"/>
                <a:cs typeface="Calibri"/>
              </a:rPr>
              <a:t> </a:t>
            </a:r>
            <a:r>
              <a:rPr sz="1100" spc="-30" dirty="0">
                <a:latin typeface="Lucida Sans Unicode"/>
                <a:cs typeface="Lucida Sans Unicode"/>
              </a:rPr>
              <a:t>×</a:t>
            </a:r>
            <a:r>
              <a:rPr sz="1100" spc="-105" dirty="0">
                <a:latin typeface="Lucida Sans Unicode"/>
                <a:cs typeface="Lucida Sans Unicode"/>
              </a:rPr>
              <a:t> </a:t>
            </a:r>
            <a:r>
              <a:rPr sz="1100" i="1" spc="85" dirty="0">
                <a:latin typeface="Calibri"/>
                <a:cs typeface="Calibri"/>
              </a:rPr>
              <a:t>n</a:t>
            </a:r>
            <a:r>
              <a:rPr sz="1100" spc="85" dirty="0">
                <a:latin typeface="Calibri"/>
                <a:cs typeface="Calibri"/>
              </a:rPr>
              <a:t>)</a:t>
            </a:r>
            <a:endParaRPr sz="1100">
              <a:latin typeface="Calibri"/>
              <a:cs typeface="Calibri"/>
            </a:endParaRPr>
          </a:p>
          <a:p>
            <a:pPr marL="12700" marR="5080">
              <a:lnSpc>
                <a:spcPct val="102600"/>
              </a:lnSpc>
              <a:spcBef>
                <a:spcPts val="300"/>
              </a:spcBef>
            </a:pPr>
            <a:r>
              <a:rPr sz="1100" spc="70" dirty="0">
                <a:latin typeface="Calibri"/>
                <a:cs typeface="Calibri"/>
              </a:rPr>
              <a:t>First</a:t>
            </a:r>
            <a:r>
              <a:rPr sz="1100" spc="145" dirty="0">
                <a:latin typeface="Calibri"/>
                <a:cs typeface="Calibri"/>
              </a:rPr>
              <a:t> </a:t>
            </a:r>
            <a:r>
              <a:rPr sz="1100" spc="10" dirty="0">
                <a:latin typeface="Calibri"/>
                <a:cs typeface="Calibri"/>
              </a:rPr>
              <a:t>let</a:t>
            </a:r>
            <a:r>
              <a:rPr sz="1100" spc="150" dirty="0">
                <a:latin typeface="Calibri"/>
                <a:cs typeface="Calibri"/>
              </a:rPr>
              <a:t> </a:t>
            </a:r>
            <a:r>
              <a:rPr sz="1100" spc="10" dirty="0">
                <a:latin typeface="Calibri"/>
                <a:cs typeface="Calibri"/>
              </a:rPr>
              <a:t>us</a:t>
            </a:r>
            <a:r>
              <a:rPr sz="1100" spc="150" dirty="0">
                <a:latin typeface="Calibri"/>
                <a:cs typeface="Calibri"/>
              </a:rPr>
              <a:t> </a:t>
            </a:r>
            <a:r>
              <a:rPr sz="1100" spc="-45" dirty="0">
                <a:latin typeface="Calibri"/>
                <a:cs typeface="Calibri"/>
              </a:rPr>
              <a:t>see</a:t>
            </a:r>
            <a:r>
              <a:rPr sz="1100" spc="150" dirty="0">
                <a:latin typeface="Calibri"/>
                <a:cs typeface="Calibri"/>
              </a:rPr>
              <a:t> </a:t>
            </a:r>
            <a:r>
              <a:rPr sz="1100" spc="25" dirty="0">
                <a:latin typeface="Calibri"/>
                <a:cs typeface="Calibri"/>
              </a:rPr>
              <a:t>what</a:t>
            </a:r>
            <a:r>
              <a:rPr sz="1100" spc="150" dirty="0">
                <a:latin typeface="Calibri"/>
                <a:cs typeface="Calibri"/>
              </a:rPr>
              <a:t> </a:t>
            </a:r>
            <a:r>
              <a:rPr sz="1100" spc="5" dirty="0">
                <a:latin typeface="Calibri"/>
                <a:cs typeface="Calibri"/>
              </a:rPr>
              <a:t>the</a:t>
            </a:r>
            <a:r>
              <a:rPr sz="1100" spc="150" dirty="0">
                <a:latin typeface="Calibri"/>
                <a:cs typeface="Calibri"/>
              </a:rPr>
              <a:t> </a:t>
            </a:r>
            <a:r>
              <a:rPr sz="1100" spc="70" dirty="0">
                <a:latin typeface="Calibri"/>
                <a:cs typeface="Calibri"/>
              </a:rPr>
              <a:t>2D</a:t>
            </a:r>
            <a:r>
              <a:rPr sz="1100" spc="150" dirty="0">
                <a:latin typeface="Calibri"/>
                <a:cs typeface="Calibri"/>
              </a:rPr>
              <a:t> </a:t>
            </a:r>
            <a:r>
              <a:rPr sz="1100" spc="10" dirty="0">
                <a:latin typeface="Calibri"/>
                <a:cs typeface="Calibri"/>
              </a:rPr>
              <a:t>formula </a:t>
            </a:r>
            <a:r>
              <a:rPr sz="1100" spc="-235" dirty="0">
                <a:latin typeface="Calibri"/>
                <a:cs typeface="Calibri"/>
              </a:rPr>
              <a:t> </a:t>
            </a:r>
            <a:r>
              <a:rPr sz="1100" spc="15" dirty="0">
                <a:latin typeface="Calibri"/>
                <a:cs typeface="Calibri"/>
              </a:rPr>
              <a:t>looks</a:t>
            </a:r>
            <a:r>
              <a:rPr sz="1100" spc="105" dirty="0">
                <a:latin typeface="Calibri"/>
                <a:cs typeface="Calibri"/>
              </a:rPr>
              <a:t> </a:t>
            </a:r>
            <a:r>
              <a:rPr sz="1100" spc="20" dirty="0">
                <a:latin typeface="Calibri"/>
                <a:cs typeface="Calibri"/>
              </a:rPr>
              <a:t>like</a:t>
            </a:r>
            <a:endParaRPr sz="1100">
              <a:latin typeface="Calibri"/>
              <a:cs typeface="Calibri"/>
            </a:endParaRPr>
          </a:p>
          <a:p>
            <a:pPr marL="12700" marR="5080">
              <a:lnSpc>
                <a:spcPct val="102600"/>
              </a:lnSpc>
              <a:spcBef>
                <a:spcPts val="300"/>
              </a:spcBef>
            </a:pPr>
            <a:r>
              <a:rPr sz="1100" spc="80" dirty="0">
                <a:latin typeface="Calibri"/>
                <a:cs typeface="Calibri"/>
              </a:rPr>
              <a:t>This</a:t>
            </a:r>
            <a:r>
              <a:rPr sz="1100" spc="140" dirty="0">
                <a:latin typeface="Calibri"/>
                <a:cs typeface="Calibri"/>
              </a:rPr>
              <a:t> </a:t>
            </a:r>
            <a:r>
              <a:rPr sz="1100" spc="10" dirty="0">
                <a:latin typeface="Calibri"/>
                <a:cs typeface="Calibri"/>
              </a:rPr>
              <a:t>formula</a:t>
            </a:r>
            <a:r>
              <a:rPr sz="1100" spc="140" dirty="0">
                <a:latin typeface="Calibri"/>
                <a:cs typeface="Calibri"/>
              </a:rPr>
              <a:t> </a:t>
            </a:r>
            <a:r>
              <a:rPr sz="1100" spc="15" dirty="0">
                <a:latin typeface="Calibri"/>
                <a:cs typeface="Calibri"/>
              </a:rPr>
              <a:t>looks</a:t>
            </a:r>
            <a:r>
              <a:rPr sz="1100" spc="145" dirty="0">
                <a:latin typeface="Calibri"/>
                <a:cs typeface="Calibri"/>
              </a:rPr>
              <a:t> </a:t>
            </a:r>
            <a:r>
              <a:rPr sz="1100" spc="35" dirty="0">
                <a:latin typeface="Calibri"/>
                <a:cs typeface="Calibri"/>
              </a:rPr>
              <a:t>at</a:t>
            </a:r>
            <a:r>
              <a:rPr sz="1100" spc="140" dirty="0">
                <a:latin typeface="Calibri"/>
                <a:cs typeface="Calibri"/>
              </a:rPr>
              <a:t> </a:t>
            </a:r>
            <a:r>
              <a:rPr sz="1100" spc="35" dirty="0">
                <a:latin typeface="Calibri"/>
                <a:cs typeface="Calibri"/>
              </a:rPr>
              <a:t>all</a:t>
            </a:r>
            <a:r>
              <a:rPr sz="1100" spc="140" dirty="0">
                <a:latin typeface="Calibri"/>
                <a:cs typeface="Calibri"/>
              </a:rPr>
              <a:t> </a:t>
            </a:r>
            <a:r>
              <a:rPr sz="1100" spc="5" dirty="0">
                <a:latin typeface="Calibri"/>
                <a:cs typeface="Calibri"/>
              </a:rPr>
              <a:t>the</a:t>
            </a:r>
            <a:r>
              <a:rPr sz="1100" spc="145" dirty="0">
                <a:latin typeface="Calibri"/>
                <a:cs typeface="Calibri"/>
              </a:rPr>
              <a:t> </a:t>
            </a:r>
            <a:r>
              <a:rPr sz="1100" dirty="0">
                <a:latin typeface="Calibri"/>
                <a:cs typeface="Calibri"/>
              </a:rPr>
              <a:t>preced- </a:t>
            </a:r>
            <a:r>
              <a:rPr sz="1100" spc="-235" dirty="0">
                <a:latin typeface="Calibri"/>
                <a:cs typeface="Calibri"/>
              </a:rPr>
              <a:t> </a:t>
            </a:r>
            <a:r>
              <a:rPr sz="1100" spc="35" dirty="0">
                <a:latin typeface="Calibri"/>
                <a:cs typeface="Calibri"/>
              </a:rPr>
              <a:t>ing</a:t>
            </a:r>
            <a:r>
              <a:rPr sz="1100" spc="114" dirty="0">
                <a:latin typeface="Calibri"/>
                <a:cs typeface="Calibri"/>
              </a:rPr>
              <a:t> </a:t>
            </a:r>
            <a:r>
              <a:rPr sz="1100" spc="10" dirty="0">
                <a:latin typeface="Calibri"/>
                <a:cs typeface="Calibri"/>
              </a:rPr>
              <a:t>neig</a:t>
            </a:r>
            <a:r>
              <a:rPr sz="1100" spc="-15" dirty="0">
                <a:latin typeface="Calibri"/>
                <a:cs typeface="Calibri"/>
              </a:rPr>
              <a:t>h</a:t>
            </a:r>
            <a:r>
              <a:rPr sz="1100" spc="55" dirty="0">
                <a:latin typeface="Calibri"/>
                <a:cs typeface="Calibri"/>
              </a:rPr>
              <a:t>b</a:t>
            </a:r>
            <a:r>
              <a:rPr sz="1100" spc="5" dirty="0">
                <a:latin typeface="Calibri"/>
                <a:cs typeface="Calibri"/>
              </a:rPr>
              <a:t>ours</a:t>
            </a:r>
            <a:r>
              <a:rPr sz="1100" spc="110" dirty="0">
                <a:latin typeface="Calibri"/>
                <a:cs typeface="Calibri"/>
              </a:rPr>
              <a:t> </a:t>
            </a:r>
            <a:r>
              <a:rPr sz="1100" spc="85" dirty="0">
                <a:latin typeface="Calibri"/>
                <a:cs typeface="Calibri"/>
              </a:rPr>
              <a:t>(</a:t>
            </a:r>
            <a:r>
              <a:rPr sz="1100" i="1" spc="120" dirty="0">
                <a:latin typeface="Calibri"/>
                <a:cs typeface="Calibri"/>
              </a:rPr>
              <a:t>i</a:t>
            </a:r>
            <a:r>
              <a:rPr sz="1100" i="1" spc="-10" dirty="0">
                <a:latin typeface="Calibri"/>
                <a:cs typeface="Calibri"/>
              </a:rPr>
              <a:t> </a:t>
            </a:r>
            <a:r>
              <a:rPr sz="1100" spc="-30" dirty="0">
                <a:latin typeface="Lucida Sans Unicode"/>
                <a:cs typeface="Lucida Sans Unicode"/>
              </a:rPr>
              <a:t>−</a:t>
            </a:r>
            <a:r>
              <a:rPr sz="1100" spc="-105" dirty="0">
                <a:latin typeface="Lucida Sans Unicode"/>
                <a:cs typeface="Lucida Sans Unicode"/>
              </a:rPr>
              <a:t> </a:t>
            </a:r>
            <a:r>
              <a:rPr sz="1100" i="1" spc="15" dirty="0">
                <a:latin typeface="Calibri"/>
                <a:cs typeface="Calibri"/>
              </a:rPr>
              <a:t>a,</a:t>
            </a:r>
            <a:r>
              <a:rPr sz="1100" i="1" spc="-70" dirty="0">
                <a:latin typeface="Calibri"/>
                <a:cs typeface="Calibri"/>
              </a:rPr>
              <a:t> </a:t>
            </a:r>
            <a:r>
              <a:rPr sz="1100" i="1" spc="185" dirty="0">
                <a:latin typeface="Calibri"/>
                <a:cs typeface="Calibri"/>
              </a:rPr>
              <a:t>j</a:t>
            </a:r>
            <a:r>
              <a:rPr sz="1100" i="1" spc="55" dirty="0">
                <a:latin typeface="Calibri"/>
                <a:cs typeface="Calibri"/>
              </a:rPr>
              <a:t> </a:t>
            </a:r>
            <a:r>
              <a:rPr sz="1100" spc="-30" dirty="0">
                <a:latin typeface="Lucida Sans Unicode"/>
                <a:cs typeface="Lucida Sans Unicode"/>
              </a:rPr>
              <a:t>−</a:t>
            </a:r>
            <a:r>
              <a:rPr sz="1100" spc="-105" dirty="0">
                <a:latin typeface="Lucida Sans Unicode"/>
                <a:cs typeface="Lucida Sans Unicode"/>
              </a:rPr>
              <a:t> </a:t>
            </a:r>
            <a:r>
              <a:rPr sz="1100" i="1" spc="-100" dirty="0">
                <a:latin typeface="Calibri"/>
                <a:cs typeface="Calibri"/>
              </a:rPr>
              <a:t>b</a:t>
            </a:r>
            <a:r>
              <a:rPr sz="1100" spc="85" dirty="0">
                <a:latin typeface="Calibri"/>
                <a:cs typeface="Calibri"/>
              </a:rPr>
              <a:t>)</a:t>
            </a:r>
            <a:endParaRPr sz="1100">
              <a:latin typeface="Calibri"/>
              <a:cs typeface="Calibri"/>
            </a:endParaRPr>
          </a:p>
        </p:txBody>
      </p:sp>
      <p:pic>
        <p:nvPicPr>
          <p:cNvPr id="36" name="object 36"/>
          <p:cNvPicPr/>
          <p:nvPr/>
        </p:nvPicPr>
        <p:blipFill>
          <a:blip r:embed="rId4" cstate="print"/>
          <a:stretch>
            <a:fillRect/>
          </a:stretch>
        </p:blipFill>
        <p:spPr>
          <a:xfrm>
            <a:off x="3144583" y="778471"/>
            <a:ext cx="63233" cy="63233"/>
          </a:xfrm>
          <a:prstGeom prst="rect">
            <a:avLst/>
          </a:prstGeom>
        </p:spPr>
      </p:pic>
      <p:pic>
        <p:nvPicPr>
          <p:cNvPr id="37" name="object 37"/>
          <p:cNvPicPr/>
          <p:nvPr/>
        </p:nvPicPr>
        <p:blipFill>
          <a:blip r:embed="rId5" cstate="print"/>
          <a:stretch>
            <a:fillRect/>
          </a:stretch>
        </p:blipFill>
        <p:spPr>
          <a:xfrm>
            <a:off x="3144583" y="1160576"/>
            <a:ext cx="63233" cy="63233"/>
          </a:xfrm>
          <a:prstGeom prst="rect">
            <a:avLst/>
          </a:prstGeom>
        </p:spPr>
      </p:pic>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pic>
        <p:nvPicPr>
          <p:cNvPr id="22" name="object 22"/>
          <p:cNvPicPr/>
          <p:nvPr/>
        </p:nvPicPr>
        <p:blipFill>
          <a:blip r:embed="rId3" cstate="print"/>
          <a:stretch>
            <a:fillRect/>
          </a:stretch>
        </p:blipFill>
        <p:spPr>
          <a:xfrm>
            <a:off x="466178" y="515894"/>
            <a:ext cx="1259957" cy="1038229"/>
          </a:xfrm>
          <a:prstGeom prst="rect">
            <a:avLst/>
          </a:prstGeom>
        </p:spPr>
      </p:pic>
      <p:sp>
        <p:nvSpPr>
          <p:cNvPr id="23" name="object 23"/>
          <p:cNvSpPr txBox="1"/>
          <p:nvPr/>
        </p:nvSpPr>
        <p:spPr>
          <a:xfrm>
            <a:off x="298792" y="1968441"/>
            <a:ext cx="98425" cy="116839"/>
          </a:xfrm>
          <a:prstGeom prst="rect">
            <a:avLst/>
          </a:prstGeom>
        </p:spPr>
        <p:txBody>
          <a:bodyPr vert="horz" wrap="square" lIns="0" tIns="12065" rIns="0" bIns="0" rtlCol="0">
            <a:spAutoFit/>
          </a:bodyPr>
          <a:lstStyle/>
          <a:p>
            <a:pPr marL="12700">
              <a:lnSpc>
                <a:spcPct val="100000"/>
              </a:lnSpc>
              <a:spcBef>
                <a:spcPts val="95"/>
              </a:spcBef>
            </a:pPr>
            <a:r>
              <a:rPr sz="600" i="1" spc="105" dirty="0">
                <a:latin typeface="Georgia"/>
                <a:cs typeface="Georgia"/>
              </a:rPr>
              <a:t>ij</a:t>
            </a:r>
            <a:endParaRPr sz="600">
              <a:latin typeface="Georgia"/>
              <a:cs typeface="Georgia"/>
            </a:endParaRPr>
          </a:p>
        </p:txBody>
      </p:sp>
      <p:sp>
        <p:nvSpPr>
          <p:cNvPr id="24" name="object 24"/>
          <p:cNvSpPr txBox="1"/>
          <p:nvPr/>
        </p:nvSpPr>
        <p:spPr>
          <a:xfrm>
            <a:off x="907084" y="1990590"/>
            <a:ext cx="98425" cy="116839"/>
          </a:xfrm>
          <a:prstGeom prst="rect">
            <a:avLst/>
          </a:prstGeom>
        </p:spPr>
        <p:txBody>
          <a:bodyPr vert="horz" wrap="square" lIns="0" tIns="12065" rIns="0" bIns="0" rtlCol="0">
            <a:spAutoFit/>
          </a:bodyPr>
          <a:lstStyle/>
          <a:p>
            <a:pPr marL="12700">
              <a:lnSpc>
                <a:spcPct val="100000"/>
              </a:lnSpc>
              <a:spcBef>
                <a:spcPts val="95"/>
              </a:spcBef>
            </a:pPr>
            <a:r>
              <a:rPr sz="600" i="1" spc="105" dirty="0">
                <a:latin typeface="Georgia"/>
                <a:cs typeface="Georgia"/>
              </a:rPr>
              <a:t>ij</a:t>
            </a:r>
            <a:endParaRPr sz="600">
              <a:latin typeface="Georgia"/>
              <a:cs typeface="Georgia"/>
            </a:endParaRPr>
          </a:p>
        </p:txBody>
      </p:sp>
      <p:sp>
        <p:nvSpPr>
          <p:cNvPr id="25" name="object 25"/>
          <p:cNvSpPr txBox="1"/>
          <p:nvPr/>
        </p:nvSpPr>
        <p:spPr>
          <a:xfrm>
            <a:off x="227304" y="1917834"/>
            <a:ext cx="912494" cy="162560"/>
          </a:xfrm>
          <a:prstGeom prst="rect">
            <a:avLst/>
          </a:prstGeom>
        </p:spPr>
        <p:txBody>
          <a:bodyPr vert="horz" wrap="square" lIns="0" tIns="12065" rIns="0" bIns="0" rtlCol="0">
            <a:spAutoFit/>
          </a:bodyPr>
          <a:lstStyle/>
          <a:p>
            <a:pPr marL="12700">
              <a:lnSpc>
                <a:spcPct val="100000"/>
              </a:lnSpc>
              <a:spcBef>
                <a:spcPts val="95"/>
              </a:spcBef>
            </a:pPr>
            <a:r>
              <a:rPr sz="900" i="1" spc="155" dirty="0">
                <a:latin typeface="Calibri"/>
                <a:cs typeface="Calibri"/>
              </a:rPr>
              <a:t>S   </a:t>
            </a:r>
            <a:r>
              <a:rPr sz="900" i="1" spc="95" dirty="0">
                <a:latin typeface="Calibri"/>
                <a:cs typeface="Calibri"/>
              </a:rPr>
              <a:t> </a:t>
            </a:r>
            <a:r>
              <a:rPr sz="900" spc="265" dirty="0">
                <a:latin typeface="Calibri"/>
                <a:cs typeface="Calibri"/>
              </a:rPr>
              <a:t>=</a:t>
            </a:r>
            <a:r>
              <a:rPr sz="900" spc="50" dirty="0">
                <a:latin typeface="Calibri"/>
                <a:cs typeface="Calibri"/>
              </a:rPr>
              <a:t> </a:t>
            </a:r>
            <a:r>
              <a:rPr sz="900" spc="80" dirty="0">
                <a:latin typeface="Calibri"/>
                <a:cs typeface="Calibri"/>
              </a:rPr>
              <a:t>(</a:t>
            </a:r>
            <a:r>
              <a:rPr sz="900" i="1" spc="175" dirty="0">
                <a:latin typeface="Calibri"/>
                <a:cs typeface="Calibri"/>
              </a:rPr>
              <a:t>I</a:t>
            </a:r>
            <a:r>
              <a:rPr sz="900" i="1" spc="70" dirty="0">
                <a:latin typeface="Calibri"/>
                <a:cs typeface="Calibri"/>
              </a:rPr>
              <a:t> </a:t>
            </a:r>
            <a:r>
              <a:rPr sz="900" spc="-55" dirty="0">
                <a:latin typeface="Segoe UI Symbol"/>
                <a:cs typeface="Segoe UI Symbol"/>
              </a:rPr>
              <a:t>∗</a:t>
            </a:r>
            <a:r>
              <a:rPr sz="900" spc="-45" dirty="0">
                <a:latin typeface="Segoe UI Symbol"/>
                <a:cs typeface="Segoe UI Symbol"/>
              </a:rPr>
              <a:t> </a:t>
            </a:r>
            <a:r>
              <a:rPr sz="900" i="1" spc="370" dirty="0">
                <a:latin typeface="Calibri"/>
                <a:cs typeface="Calibri"/>
              </a:rPr>
              <a:t>K</a:t>
            </a:r>
            <a:r>
              <a:rPr sz="900" spc="80" dirty="0">
                <a:latin typeface="Calibri"/>
                <a:cs typeface="Calibri"/>
              </a:rPr>
              <a:t>)</a:t>
            </a:r>
            <a:r>
              <a:rPr sz="900" dirty="0">
                <a:latin typeface="Calibri"/>
                <a:cs typeface="Calibri"/>
              </a:rPr>
              <a:t>   </a:t>
            </a:r>
            <a:r>
              <a:rPr sz="900" spc="95" dirty="0">
                <a:latin typeface="Calibri"/>
                <a:cs typeface="Calibri"/>
              </a:rPr>
              <a:t> </a:t>
            </a:r>
            <a:r>
              <a:rPr sz="900" spc="265" dirty="0">
                <a:latin typeface="Calibri"/>
                <a:cs typeface="Calibri"/>
              </a:rPr>
              <a:t>=</a:t>
            </a:r>
            <a:endParaRPr sz="900">
              <a:latin typeface="Calibri"/>
              <a:cs typeface="Calibri"/>
            </a:endParaRPr>
          </a:p>
        </p:txBody>
      </p:sp>
      <p:sp>
        <p:nvSpPr>
          <p:cNvPr id="26" name="object 26"/>
          <p:cNvSpPr txBox="1"/>
          <p:nvPr/>
        </p:nvSpPr>
        <p:spPr>
          <a:xfrm>
            <a:off x="1146517" y="1813031"/>
            <a:ext cx="425450" cy="116839"/>
          </a:xfrm>
          <a:prstGeom prst="rect">
            <a:avLst/>
          </a:prstGeom>
        </p:spPr>
        <p:txBody>
          <a:bodyPr vert="horz" wrap="square" lIns="0" tIns="12065" rIns="0" bIns="0" rtlCol="0">
            <a:spAutoFit/>
          </a:bodyPr>
          <a:lstStyle/>
          <a:p>
            <a:pPr marL="12700">
              <a:lnSpc>
                <a:spcPct val="100000"/>
              </a:lnSpc>
              <a:spcBef>
                <a:spcPts val="95"/>
              </a:spcBef>
            </a:pPr>
            <a:r>
              <a:rPr sz="600" i="1" spc="125" dirty="0">
                <a:latin typeface="Georgia"/>
                <a:cs typeface="Georgia"/>
              </a:rPr>
              <a:t>m</a:t>
            </a:r>
            <a:r>
              <a:rPr sz="600" spc="95" dirty="0">
                <a:latin typeface="Lucida Sans Unicode"/>
                <a:cs typeface="Lucida Sans Unicode"/>
              </a:rPr>
              <a:t>−</a:t>
            </a:r>
            <a:r>
              <a:rPr sz="600" spc="60" dirty="0">
                <a:latin typeface="Calibri"/>
                <a:cs typeface="Calibri"/>
              </a:rPr>
              <a:t>1</a:t>
            </a:r>
            <a:r>
              <a:rPr sz="600" spc="15" dirty="0">
                <a:latin typeface="Calibri"/>
                <a:cs typeface="Calibri"/>
              </a:rPr>
              <a:t> </a:t>
            </a:r>
            <a:r>
              <a:rPr sz="600" i="1" spc="105" dirty="0">
                <a:latin typeface="Georgia"/>
                <a:cs typeface="Georgia"/>
              </a:rPr>
              <a:t>n</a:t>
            </a:r>
            <a:r>
              <a:rPr sz="600" spc="95" dirty="0">
                <a:latin typeface="Lucida Sans Unicode"/>
                <a:cs typeface="Lucida Sans Unicode"/>
              </a:rPr>
              <a:t>−</a:t>
            </a:r>
            <a:r>
              <a:rPr sz="600" spc="60" dirty="0">
                <a:latin typeface="Calibri"/>
                <a:cs typeface="Calibri"/>
              </a:rPr>
              <a:t>1</a:t>
            </a:r>
            <a:endParaRPr sz="600">
              <a:latin typeface="Calibri"/>
              <a:cs typeface="Calibri"/>
            </a:endParaRPr>
          </a:p>
        </p:txBody>
      </p:sp>
      <p:sp>
        <p:nvSpPr>
          <p:cNvPr id="27" name="object 27"/>
          <p:cNvSpPr txBox="1"/>
          <p:nvPr/>
        </p:nvSpPr>
        <p:spPr>
          <a:xfrm>
            <a:off x="1132151" y="1923852"/>
            <a:ext cx="404495" cy="162560"/>
          </a:xfrm>
          <a:prstGeom prst="rect">
            <a:avLst/>
          </a:prstGeom>
        </p:spPr>
        <p:txBody>
          <a:bodyPr vert="horz" wrap="square" lIns="0" tIns="12065" rIns="0" bIns="0" rtlCol="0">
            <a:spAutoFit/>
          </a:bodyPr>
          <a:lstStyle/>
          <a:p>
            <a:pPr marL="12700">
              <a:lnSpc>
                <a:spcPct val="100000"/>
              </a:lnSpc>
              <a:spcBef>
                <a:spcPts val="95"/>
              </a:spcBef>
            </a:pPr>
            <a:r>
              <a:rPr sz="900" spc="795" dirty="0">
                <a:latin typeface="Lucida Sans Unicode"/>
                <a:cs typeface="Lucida Sans Unicode"/>
              </a:rPr>
              <a:t>Σ</a:t>
            </a:r>
            <a:r>
              <a:rPr sz="900" spc="-40" dirty="0">
                <a:latin typeface="Lucida Sans Unicode"/>
                <a:cs typeface="Lucida Sans Unicode"/>
              </a:rPr>
              <a:t> </a:t>
            </a:r>
            <a:r>
              <a:rPr sz="900" spc="795" dirty="0">
                <a:latin typeface="Lucida Sans Unicode"/>
                <a:cs typeface="Lucida Sans Unicode"/>
              </a:rPr>
              <a:t>Σ</a:t>
            </a:r>
            <a:endParaRPr sz="900" dirty="0">
              <a:latin typeface="Lucida Sans Unicode"/>
              <a:cs typeface="Lucida Sans Unicode"/>
            </a:endParaRPr>
          </a:p>
        </p:txBody>
      </p:sp>
      <p:sp>
        <p:nvSpPr>
          <p:cNvPr id="28" name="object 28"/>
          <p:cNvSpPr txBox="1"/>
          <p:nvPr/>
        </p:nvSpPr>
        <p:spPr>
          <a:xfrm>
            <a:off x="1163472" y="2090120"/>
            <a:ext cx="399415" cy="116839"/>
          </a:xfrm>
          <a:prstGeom prst="rect">
            <a:avLst/>
          </a:prstGeom>
        </p:spPr>
        <p:txBody>
          <a:bodyPr vert="horz" wrap="square" lIns="0" tIns="12065" rIns="0" bIns="0" rtlCol="0">
            <a:spAutoFit/>
          </a:bodyPr>
          <a:lstStyle/>
          <a:p>
            <a:pPr marL="12700">
              <a:lnSpc>
                <a:spcPct val="100000"/>
              </a:lnSpc>
              <a:spcBef>
                <a:spcPts val="95"/>
              </a:spcBef>
            </a:pPr>
            <a:r>
              <a:rPr sz="600" i="1" spc="125" dirty="0">
                <a:latin typeface="Georgia"/>
                <a:cs typeface="Georgia"/>
              </a:rPr>
              <a:t>a</a:t>
            </a:r>
            <a:r>
              <a:rPr sz="600" spc="125" dirty="0">
                <a:latin typeface="Calibri"/>
                <a:cs typeface="Calibri"/>
              </a:rPr>
              <a:t>=0</a:t>
            </a:r>
            <a:r>
              <a:rPr sz="600" spc="145" dirty="0">
                <a:latin typeface="Calibri"/>
                <a:cs typeface="Calibri"/>
              </a:rPr>
              <a:t> </a:t>
            </a:r>
            <a:r>
              <a:rPr sz="600" i="1" spc="105" dirty="0">
                <a:latin typeface="Georgia"/>
                <a:cs typeface="Georgia"/>
              </a:rPr>
              <a:t>b</a:t>
            </a:r>
            <a:r>
              <a:rPr sz="600" spc="105" dirty="0">
                <a:latin typeface="Calibri"/>
                <a:cs typeface="Calibri"/>
              </a:rPr>
              <a:t>=0</a:t>
            </a:r>
            <a:endParaRPr sz="600">
              <a:latin typeface="Calibri"/>
              <a:cs typeface="Calibri"/>
            </a:endParaRPr>
          </a:p>
        </p:txBody>
      </p:sp>
      <p:sp>
        <p:nvSpPr>
          <p:cNvPr id="29" name="object 29"/>
          <p:cNvSpPr txBox="1"/>
          <p:nvPr/>
        </p:nvSpPr>
        <p:spPr>
          <a:xfrm>
            <a:off x="1565986" y="1917834"/>
            <a:ext cx="76835" cy="162560"/>
          </a:xfrm>
          <a:prstGeom prst="rect">
            <a:avLst/>
          </a:prstGeom>
        </p:spPr>
        <p:txBody>
          <a:bodyPr vert="horz" wrap="square" lIns="0" tIns="12065" rIns="0" bIns="0" rtlCol="0">
            <a:spAutoFit/>
          </a:bodyPr>
          <a:lstStyle/>
          <a:p>
            <a:pPr marL="12700">
              <a:lnSpc>
                <a:spcPct val="100000"/>
              </a:lnSpc>
              <a:spcBef>
                <a:spcPts val="95"/>
              </a:spcBef>
            </a:pPr>
            <a:r>
              <a:rPr sz="900" i="1" spc="175" dirty="0">
                <a:latin typeface="Calibri"/>
                <a:cs typeface="Calibri"/>
              </a:rPr>
              <a:t>I</a:t>
            </a:r>
            <a:endParaRPr sz="900">
              <a:latin typeface="Calibri"/>
              <a:cs typeface="Calibri"/>
            </a:endParaRPr>
          </a:p>
        </p:txBody>
      </p:sp>
      <p:sp>
        <p:nvSpPr>
          <p:cNvPr id="30" name="object 30"/>
          <p:cNvSpPr txBox="1"/>
          <p:nvPr/>
        </p:nvSpPr>
        <p:spPr>
          <a:xfrm>
            <a:off x="1964156" y="1917834"/>
            <a:ext cx="125095" cy="162560"/>
          </a:xfrm>
          <a:prstGeom prst="rect">
            <a:avLst/>
          </a:prstGeom>
        </p:spPr>
        <p:txBody>
          <a:bodyPr vert="horz" wrap="square" lIns="0" tIns="12065" rIns="0" bIns="0" rtlCol="0">
            <a:spAutoFit/>
          </a:bodyPr>
          <a:lstStyle/>
          <a:p>
            <a:pPr marL="12700">
              <a:lnSpc>
                <a:spcPct val="100000"/>
              </a:lnSpc>
              <a:spcBef>
                <a:spcPts val="95"/>
              </a:spcBef>
            </a:pPr>
            <a:r>
              <a:rPr sz="900" i="1" spc="310" dirty="0">
                <a:latin typeface="Calibri"/>
                <a:cs typeface="Calibri"/>
              </a:rPr>
              <a:t>K</a:t>
            </a:r>
            <a:endParaRPr sz="900">
              <a:latin typeface="Calibri"/>
              <a:cs typeface="Calibri"/>
            </a:endParaRPr>
          </a:p>
        </p:txBody>
      </p:sp>
      <p:sp>
        <p:nvSpPr>
          <p:cNvPr id="31" name="object 31"/>
          <p:cNvSpPr txBox="1"/>
          <p:nvPr/>
        </p:nvSpPr>
        <p:spPr>
          <a:xfrm>
            <a:off x="1617141" y="1969292"/>
            <a:ext cx="593725" cy="116839"/>
          </a:xfrm>
          <a:prstGeom prst="rect">
            <a:avLst/>
          </a:prstGeom>
        </p:spPr>
        <p:txBody>
          <a:bodyPr vert="horz" wrap="square" lIns="0" tIns="12065" rIns="0" bIns="0" rtlCol="0">
            <a:spAutoFit/>
          </a:bodyPr>
          <a:lstStyle/>
          <a:p>
            <a:pPr marL="12700">
              <a:lnSpc>
                <a:spcPct val="100000"/>
              </a:lnSpc>
              <a:spcBef>
                <a:spcPts val="95"/>
              </a:spcBef>
            </a:pPr>
            <a:r>
              <a:rPr sz="600" i="1" spc="85" dirty="0">
                <a:latin typeface="Georgia"/>
                <a:cs typeface="Georgia"/>
              </a:rPr>
              <a:t>i</a:t>
            </a:r>
            <a:r>
              <a:rPr sz="600" spc="260" dirty="0">
                <a:latin typeface="Calibri"/>
                <a:cs typeface="Calibri"/>
              </a:rPr>
              <a:t>+</a:t>
            </a:r>
            <a:r>
              <a:rPr sz="600" i="1" spc="90" dirty="0">
                <a:latin typeface="Georgia"/>
                <a:cs typeface="Georgia"/>
              </a:rPr>
              <a:t>a,</a:t>
            </a:r>
            <a:r>
              <a:rPr sz="600" i="1" spc="95" dirty="0">
                <a:latin typeface="Georgia"/>
                <a:cs typeface="Georgia"/>
              </a:rPr>
              <a:t>j</a:t>
            </a:r>
            <a:r>
              <a:rPr sz="600" spc="260" dirty="0">
                <a:latin typeface="Calibri"/>
                <a:cs typeface="Calibri"/>
              </a:rPr>
              <a:t>+</a:t>
            </a:r>
            <a:r>
              <a:rPr sz="600" i="1" spc="-10" dirty="0">
                <a:latin typeface="Georgia"/>
                <a:cs typeface="Georgia"/>
              </a:rPr>
              <a:t>b</a:t>
            </a:r>
            <a:r>
              <a:rPr sz="600" i="1" dirty="0">
                <a:latin typeface="Georgia"/>
                <a:cs typeface="Georgia"/>
              </a:rPr>
              <a:t>     </a:t>
            </a:r>
            <a:r>
              <a:rPr sz="600" i="1" spc="-40" dirty="0">
                <a:latin typeface="Georgia"/>
                <a:cs typeface="Georgia"/>
              </a:rPr>
              <a:t> </a:t>
            </a:r>
            <a:r>
              <a:rPr sz="600" i="1" spc="35" dirty="0">
                <a:latin typeface="Georgia"/>
                <a:cs typeface="Georgia"/>
              </a:rPr>
              <a:t>a,b</a:t>
            </a:r>
            <a:endParaRPr sz="600">
              <a:latin typeface="Georgia"/>
              <a:cs typeface="Georgia"/>
            </a:endParaRPr>
          </a:p>
        </p:txBody>
      </p:sp>
      <p:pic>
        <p:nvPicPr>
          <p:cNvPr id="32" name="object 32"/>
          <p:cNvPicPr/>
          <p:nvPr/>
        </p:nvPicPr>
        <p:blipFill>
          <a:blip r:embed="rId4" cstate="print"/>
          <a:stretch>
            <a:fillRect/>
          </a:stretch>
        </p:blipFill>
        <p:spPr>
          <a:xfrm>
            <a:off x="3144583" y="186321"/>
            <a:ext cx="63233" cy="63233"/>
          </a:xfrm>
          <a:prstGeom prst="rect">
            <a:avLst/>
          </a:prstGeom>
        </p:spPr>
      </p:pic>
      <p:sp>
        <p:nvSpPr>
          <p:cNvPr id="33" name="object 33"/>
          <p:cNvSpPr txBox="1">
            <a:spLocks noGrp="1"/>
          </p:cNvSpPr>
          <p:nvPr>
            <p:ph type="title"/>
          </p:nvPr>
        </p:nvSpPr>
        <p:spPr>
          <a:xfrm>
            <a:off x="3264395" y="100849"/>
            <a:ext cx="2266315" cy="191770"/>
          </a:xfrm>
          <a:prstGeom prst="rect">
            <a:avLst/>
          </a:prstGeom>
        </p:spPr>
        <p:txBody>
          <a:bodyPr vert="horz" wrap="square" lIns="0" tIns="11430" rIns="0" bIns="0" rtlCol="0">
            <a:spAutoFit/>
          </a:bodyPr>
          <a:lstStyle/>
          <a:p>
            <a:pPr marL="12700">
              <a:lnSpc>
                <a:spcPct val="100000"/>
              </a:lnSpc>
              <a:spcBef>
                <a:spcPts val="90"/>
              </a:spcBef>
            </a:pPr>
            <a:r>
              <a:rPr spc="-10" dirty="0"/>
              <a:t>We</a:t>
            </a:r>
            <a:r>
              <a:rPr spc="105" dirty="0"/>
              <a:t> </a:t>
            </a:r>
            <a:r>
              <a:rPr spc="20" dirty="0"/>
              <a:t>can</a:t>
            </a:r>
            <a:r>
              <a:rPr spc="110" dirty="0"/>
              <a:t> </a:t>
            </a:r>
            <a:r>
              <a:rPr spc="45" dirty="0"/>
              <a:t>think</a:t>
            </a:r>
            <a:r>
              <a:rPr spc="105" dirty="0"/>
              <a:t> </a:t>
            </a:r>
            <a:r>
              <a:rPr spc="-20" dirty="0"/>
              <a:t>of</a:t>
            </a:r>
            <a:r>
              <a:rPr spc="105" dirty="0"/>
              <a:t> </a:t>
            </a:r>
            <a:r>
              <a:rPr spc="10" dirty="0"/>
              <a:t>images</a:t>
            </a:r>
            <a:r>
              <a:rPr spc="105" dirty="0"/>
              <a:t> </a:t>
            </a:r>
            <a:r>
              <a:rPr spc="5" dirty="0"/>
              <a:t>as</a:t>
            </a:r>
            <a:r>
              <a:rPr spc="110" dirty="0"/>
              <a:t> </a:t>
            </a:r>
            <a:r>
              <a:rPr spc="70" dirty="0"/>
              <a:t>2D</a:t>
            </a:r>
            <a:r>
              <a:rPr spc="100" dirty="0"/>
              <a:t> </a:t>
            </a:r>
            <a:r>
              <a:rPr spc="30" dirty="0"/>
              <a:t>inputs</a:t>
            </a:r>
          </a:p>
        </p:txBody>
      </p:sp>
      <p:pic>
        <p:nvPicPr>
          <p:cNvPr id="34" name="object 34"/>
          <p:cNvPicPr/>
          <p:nvPr/>
        </p:nvPicPr>
        <p:blipFill>
          <a:blip r:embed="rId4" cstate="print"/>
          <a:stretch>
            <a:fillRect/>
          </a:stretch>
        </p:blipFill>
        <p:spPr>
          <a:xfrm>
            <a:off x="3144583" y="396354"/>
            <a:ext cx="63233" cy="63233"/>
          </a:xfrm>
          <a:prstGeom prst="rect">
            <a:avLst/>
          </a:prstGeom>
        </p:spPr>
      </p:pic>
      <p:sp>
        <p:nvSpPr>
          <p:cNvPr id="35" name="object 35"/>
          <p:cNvSpPr txBox="1"/>
          <p:nvPr/>
        </p:nvSpPr>
        <p:spPr>
          <a:xfrm>
            <a:off x="3264395" y="310882"/>
            <a:ext cx="2268855" cy="1682114"/>
          </a:xfrm>
          <a:prstGeom prst="rect">
            <a:avLst/>
          </a:prstGeom>
        </p:spPr>
        <p:txBody>
          <a:bodyPr vert="horz" wrap="square" lIns="0" tIns="6985" rIns="0" bIns="0" rtlCol="0">
            <a:spAutoFit/>
          </a:bodyPr>
          <a:lstStyle/>
          <a:p>
            <a:pPr marL="12700" marR="5080" algn="just">
              <a:lnSpc>
                <a:spcPct val="102600"/>
              </a:lnSpc>
              <a:spcBef>
                <a:spcPts val="55"/>
              </a:spcBef>
            </a:pPr>
            <a:r>
              <a:rPr sz="1100" spc="-10" dirty="0">
                <a:latin typeface="Calibri"/>
                <a:cs typeface="Calibri"/>
              </a:rPr>
              <a:t>We </a:t>
            </a:r>
            <a:r>
              <a:rPr sz="1100" spc="5" dirty="0">
                <a:latin typeface="Calibri"/>
                <a:cs typeface="Calibri"/>
              </a:rPr>
              <a:t>would </a:t>
            </a:r>
            <a:r>
              <a:rPr sz="1100" spc="-15" dirty="0">
                <a:latin typeface="Calibri"/>
                <a:cs typeface="Calibri"/>
              </a:rPr>
              <a:t>now </a:t>
            </a:r>
            <a:r>
              <a:rPr sz="1100" spc="20" dirty="0">
                <a:latin typeface="Calibri"/>
                <a:cs typeface="Calibri"/>
              </a:rPr>
              <a:t>like </a:t>
            </a:r>
            <a:r>
              <a:rPr sz="1100" spc="10" dirty="0">
                <a:latin typeface="Calibri"/>
                <a:cs typeface="Calibri"/>
              </a:rPr>
              <a:t>to </a:t>
            </a:r>
            <a:r>
              <a:rPr sz="1100" spc="-15" dirty="0">
                <a:latin typeface="Calibri"/>
                <a:cs typeface="Calibri"/>
              </a:rPr>
              <a:t>use </a:t>
            </a:r>
            <a:r>
              <a:rPr sz="1100" spc="15" dirty="0">
                <a:latin typeface="Calibri"/>
                <a:cs typeface="Calibri"/>
              </a:rPr>
              <a:t>a </a:t>
            </a:r>
            <a:r>
              <a:rPr sz="1100" spc="70" dirty="0">
                <a:latin typeface="Calibri"/>
                <a:cs typeface="Calibri"/>
              </a:rPr>
              <a:t>2D </a:t>
            </a:r>
            <a:r>
              <a:rPr sz="1100" spc="15" dirty="0">
                <a:latin typeface="Calibri"/>
                <a:cs typeface="Calibri"/>
              </a:rPr>
              <a:t>filter </a:t>
            </a:r>
            <a:r>
              <a:rPr sz="1100" spc="20" dirty="0">
                <a:latin typeface="Calibri"/>
                <a:cs typeface="Calibri"/>
              </a:rPr>
              <a:t> </a:t>
            </a:r>
            <a:r>
              <a:rPr sz="1100" spc="85" dirty="0">
                <a:latin typeface="Calibri"/>
                <a:cs typeface="Calibri"/>
              </a:rPr>
              <a:t>(</a:t>
            </a:r>
            <a:r>
              <a:rPr sz="1100" i="1" spc="85" dirty="0">
                <a:latin typeface="Calibri"/>
                <a:cs typeface="Calibri"/>
              </a:rPr>
              <a:t>m</a:t>
            </a:r>
            <a:r>
              <a:rPr sz="1100" i="1" spc="-10" dirty="0">
                <a:latin typeface="Calibri"/>
                <a:cs typeface="Calibri"/>
              </a:rPr>
              <a:t> </a:t>
            </a:r>
            <a:r>
              <a:rPr sz="1100" spc="-30" dirty="0">
                <a:latin typeface="Lucida Sans Unicode"/>
                <a:cs typeface="Lucida Sans Unicode"/>
              </a:rPr>
              <a:t>×</a:t>
            </a:r>
            <a:r>
              <a:rPr sz="1100" spc="-105" dirty="0">
                <a:latin typeface="Lucida Sans Unicode"/>
                <a:cs typeface="Lucida Sans Unicode"/>
              </a:rPr>
              <a:t> </a:t>
            </a:r>
            <a:r>
              <a:rPr sz="1100" i="1" spc="85" dirty="0">
                <a:latin typeface="Calibri"/>
                <a:cs typeface="Calibri"/>
              </a:rPr>
              <a:t>n</a:t>
            </a:r>
            <a:r>
              <a:rPr sz="1100" spc="85" dirty="0">
                <a:latin typeface="Calibri"/>
                <a:cs typeface="Calibri"/>
              </a:rPr>
              <a:t>)</a:t>
            </a:r>
            <a:endParaRPr sz="1100">
              <a:latin typeface="Calibri"/>
              <a:cs typeface="Calibri"/>
            </a:endParaRPr>
          </a:p>
          <a:p>
            <a:pPr marL="12700" marR="5080" algn="just">
              <a:lnSpc>
                <a:spcPct val="102600"/>
              </a:lnSpc>
              <a:spcBef>
                <a:spcPts val="300"/>
              </a:spcBef>
            </a:pPr>
            <a:r>
              <a:rPr sz="1100" spc="70" dirty="0">
                <a:latin typeface="Calibri"/>
                <a:cs typeface="Calibri"/>
              </a:rPr>
              <a:t>First </a:t>
            </a:r>
            <a:r>
              <a:rPr sz="1100" spc="10" dirty="0">
                <a:latin typeface="Calibri"/>
                <a:cs typeface="Calibri"/>
              </a:rPr>
              <a:t>let us </a:t>
            </a:r>
            <a:r>
              <a:rPr sz="1100" spc="-45" dirty="0">
                <a:latin typeface="Calibri"/>
                <a:cs typeface="Calibri"/>
              </a:rPr>
              <a:t>see</a:t>
            </a:r>
            <a:r>
              <a:rPr sz="1100" spc="-40" dirty="0">
                <a:latin typeface="Calibri"/>
                <a:cs typeface="Calibri"/>
              </a:rPr>
              <a:t> </a:t>
            </a:r>
            <a:r>
              <a:rPr sz="1100" spc="25" dirty="0">
                <a:latin typeface="Calibri"/>
                <a:cs typeface="Calibri"/>
              </a:rPr>
              <a:t>what </a:t>
            </a:r>
            <a:r>
              <a:rPr sz="1100" spc="5" dirty="0">
                <a:latin typeface="Calibri"/>
                <a:cs typeface="Calibri"/>
              </a:rPr>
              <a:t>the </a:t>
            </a:r>
            <a:r>
              <a:rPr sz="1100" spc="70" dirty="0">
                <a:latin typeface="Calibri"/>
                <a:cs typeface="Calibri"/>
              </a:rPr>
              <a:t>2D </a:t>
            </a:r>
            <a:r>
              <a:rPr sz="1100" spc="10" dirty="0">
                <a:latin typeface="Calibri"/>
                <a:cs typeface="Calibri"/>
              </a:rPr>
              <a:t>formula </a:t>
            </a:r>
            <a:r>
              <a:rPr sz="1100" spc="15" dirty="0">
                <a:latin typeface="Calibri"/>
                <a:cs typeface="Calibri"/>
              </a:rPr>
              <a:t> looks</a:t>
            </a:r>
            <a:r>
              <a:rPr sz="1100" spc="105" dirty="0">
                <a:latin typeface="Calibri"/>
                <a:cs typeface="Calibri"/>
              </a:rPr>
              <a:t> </a:t>
            </a:r>
            <a:r>
              <a:rPr sz="1100" spc="20" dirty="0">
                <a:latin typeface="Calibri"/>
                <a:cs typeface="Calibri"/>
              </a:rPr>
              <a:t>like</a:t>
            </a:r>
            <a:endParaRPr sz="1100">
              <a:latin typeface="Calibri"/>
              <a:cs typeface="Calibri"/>
            </a:endParaRPr>
          </a:p>
          <a:p>
            <a:pPr marL="12700" marR="5080" algn="just">
              <a:lnSpc>
                <a:spcPct val="102600"/>
              </a:lnSpc>
              <a:spcBef>
                <a:spcPts val="300"/>
              </a:spcBef>
            </a:pPr>
            <a:r>
              <a:rPr sz="1100" spc="80" dirty="0">
                <a:latin typeface="Calibri"/>
                <a:cs typeface="Calibri"/>
              </a:rPr>
              <a:t>This </a:t>
            </a:r>
            <a:r>
              <a:rPr sz="1100" spc="10" dirty="0">
                <a:latin typeface="Calibri"/>
                <a:cs typeface="Calibri"/>
              </a:rPr>
              <a:t>formula </a:t>
            </a:r>
            <a:r>
              <a:rPr sz="1100" spc="15" dirty="0">
                <a:latin typeface="Calibri"/>
                <a:cs typeface="Calibri"/>
              </a:rPr>
              <a:t>looks </a:t>
            </a:r>
            <a:r>
              <a:rPr sz="1100" spc="35" dirty="0">
                <a:latin typeface="Calibri"/>
                <a:cs typeface="Calibri"/>
              </a:rPr>
              <a:t>at all </a:t>
            </a:r>
            <a:r>
              <a:rPr sz="1100" spc="5" dirty="0">
                <a:latin typeface="Calibri"/>
                <a:cs typeface="Calibri"/>
              </a:rPr>
              <a:t>the </a:t>
            </a:r>
            <a:r>
              <a:rPr sz="1100" dirty="0">
                <a:latin typeface="Calibri"/>
                <a:cs typeface="Calibri"/>
              </a:rPr>
              <a:t>preced- </a:t>
            </a:r>
            <a:r>
              <a:rPr sz="1100" spc="5" dirty="0">
                <a:latin typeface="Calibri"/>
                <a:cs typeface="Calibri"/>
              </a:rPr>
              <a:t> </a:t>
            </a:r>
            <a:r>
              <a:rPr sz="1100" spc="35" dirty="0">
                <a:latin typeface="Calibri"/>
                <a:cs typeface="Calibri"/>
              </a:rPr>
              <a:t>ing</a:t>
            </a:r>
            <a:r>
              <a:rPr sz="1100" spc="114" dirty="0">
                <a:latin typeface="Calibri"/>
                <a:cs typeface="Calibri"/>
              </a:rPr>
              <a:t> </a:t>
            </a:r>
            <a:r>
              <a:rPr sz="1100" spc="10" dirty="0">
                <a:latin typeface="Calibri"/>
                <a:cs typeface="Calibri"/>
              </a:rPr>
              <a:t>neig</a:t>
            </a:r>
            <a:r>
              <a:rPr sz="1100" spc="-15" dirty="0">
                <a:latin typeface="Calibri"/>
                <a:cs typeface="Calibri"/>
              </a:rPr>
              <a:t>h</a:t>
            </a:r>
            <a:r>
              <a:rPr sz="1100" spc="55" dirty="0">
                <a:latin typeface="Calibri"/>
                <a:cs typeface="Calibri"/>
              </a:rPr>
              <a:t>b</a:t>
            </a:r>
            <a:r>
              <a:rPr sz="1100" spc="5" dirty="0">
                <a:latin typeface="Calibri"/>
                <a:cs typeface="Calibri"/>
              </a:rPr>
              <a:t>ours</a:t>
            </a:r>
            <a:r>
              <a:rPr sz="1100" spc="110" dirty="0">
                <a:latin typeface="Calibri"/>
                <a:cs typeface="Calibri"/>
              </a:rPr>
              <a:t> </a:t>
            </a:r>
            <a:r>
              <a:rPr sz="1100" spc="85" dirty="0">
                <a:latin typeface="Calibri"/>
                <a:cs typeface="Calibri"/>
              </a:rPr>
              <a:t>(</a:t>
            </a:r>
            <a:r>
              <a:rPr sz="1100" i="1" spc="120" dirty="0">
                <a:latin typeface="Calibri"/>
                <a:cs typeface="Calibri"/>
              </a:rPr>
              <a:t>i</a:t>
            </a:r>
            <a:r>
              <a:rPr sz="1100" i="1" spc="-10" dirty="0">
                <a:latin typeface="Calibri"/>
                <a:cs typeface="Calibri"/>
              </a:rPr>
              <a:t> </a:t>
            </a:r>
            <a:r>
              <a:rPr sz="1100" spc="-30" dirty="0">
                <a:latin typeface="Lucida Sans Unicode"/>
                <a:cs typeface="Lucida Sans Unicode"/>
              </a:rPr>
              <a:t>−</a:t>
            </a:r>
            <a:r>
              <a:rPr sz="1100" spc="-105" dirty="0">
                <a:latin typeface="Lucida Sans Unicode"/>
                <a:cs typeface="Lucida Sans Unicode"/>
              </a:rPr>
              <a:t> </a:t>
            </a:r>
            <a:r>
              <a:rPr sz="1100" i="1" spc="15" dirty="0">
                <a:latin typeface="Calibri"/>
                <a:cs typeface="Calibri"/>
              </a:rPr>
              <a:t>a,</a:t>
            </a:r>
            <a:r>
              <a:rPr sz="1100" i="1" spc="-70" dirty="0">
                <a:latin typeface="Calibri"/>
                <a:cs typeface="Calibri"/>
              </a:rPr>
              <a:t> </a:t>
            </a:r>
            <a:r>
              <a:rPr sz="1100" i="1" spc="185" dirty="0">
                <a:latin typeface="Calibri"/>
                <a:cs typeface="Calibri"/>
              </a:rPr>
              <a:t>j</a:t>
            </a:r>
            <a:r>
              <a:rPr sz="1100" i="1" spc="55" dirty="0">
                <a:latin typeface="Calibri"/>
                <a:cs typeface="Calibri"/>
              </a:rPr>
              <a:t> </a:t>
            </a:r>
            <a:r>
              <a:rPr sz="1100" spc="-30" dirty="0">
                <a:latin typeface="Lucida Sans Unicode"/>
                <a:cs typeface="Lucida Sans Unicode"/>
              </a:rPr>
              <a:t>−</a:t>
            </a:r>
            <a:r>
              <a:rPr sz="1100" spc="-105" dirty="0">
                <a:latin typeface="Lucida Sans Unicode"/>
                <a:cs typeface="Lucida Sans Unicode"/>
              </a:rPr>
              <a:t> </a:t>
            </a:r>
            <a:r>
              <a:rPr sz="1100" i="1" spc="-100" dirty="0">
                <a:latin typeface="Calibri"/>
                <a:cs typeface="Calibri"/>
              </a:rPr>
              <a:t>b</a:t>
            </a:r>
            <a:r>
              <a:rPr sz="1100" spc="85" dirty="0">
                <a:latin typeface="Calibri"/>
                <a:cs typeface="Calibri"/>
              </a:rPr>
              <a:t>)</a:t>
            </a:r>
            <a:endParaRPr sz="1100">
              <a:latin typeface="Calibri"/>
              <a:cs typeface="Calibri"/>
            </a:endParaRPr>
          </a:p>
          <a:p>
            <a:pPr marL="12700" marR="5080" algn="just">
              <a:lnSpc>
                <a:spcPct val="102600"/>
              </a:lnSpc>
              <a:spcBef>
                <a:spcPts val="300"/>
              </a:spcBef>
            </a:pPr>
            <a:r>
              <a:rPr sz="1100" spc="70" dirty="0">
                <a:latin typeface="Calibri"/>
                <a:cs typeface="Calibri"/>
              </a:rPr>
              <a:t>In </a:t>
            </a:r>
            <a:r>
              <a:rPr sz="1100" spc="20" dirty="0">
                <a:latin typeface="Calibri"/>
                <a:cs typeface="Calibri"/>
              </a:rPr>
              <a:t>practice, </a:t>
            </a:r>
            <a:r>
              <a:rPr sz="1100" spc="-50" dirty="0">
                <a:latin typeface="Calibri"/>
                <a:cs typeface="Calibri"/>
              </a:rPr>
              <a:t>we</a:t>
            </a:r>
            <a:r>
              <a:rPr sz="1100" spc="-45" dirty="0">
                <a:latin typeface="Calibri"/>
                <a:cs typeface="Calibri"/>
              </a:rPr>
              <a:t> </a:t>
            </a:r>
            <a:r>
              <a:rPr sz="1100" spc="-15" dirty="0">
                <a:latin typeface="Calibri"/>
                <a:cs typeface="Calibri"/>
              </a:rPr>
              <a:t>use </a:t>
            </a:r>
            <a:r>
              <a:rPr sz="1100" spc="5" dirty="0">
                <a:latin typeface="Calibri"/>
                <a:cs typeface="Calibri"/>
              </a:rPr>
              <a:t>the </a:t>
            </a:r>
            <a:r>
              <a:rPr sz="1100" spc="10" dirty="0">
                <a:latin typeface="Calibri"/>
                <a:cs typeface="Calibri"/>
              </a:rPr>
              <a:t>following </a:t>
            </a:r>
            <a:r>
              <a:rPr sz="1100" spc="5" dirty="0">
                <a:latin typeface="Calibri"/>
                <a:cs typeface="Calibri"/>
              </a:rPr>
              <a:t>for- </a:t>
            </a:r>
            <a:r>
              <a:rPr sz="1100" spc="10" dirty="0">
                <a:latin typeface="Calibri"/>
                <a:cs typeface="Calibri"/>
              </a:rPr>
              <a:t> </a:t>
            </a:r>
            <a:r>
              <a:rPr sz="1100" spc="20" dirty="0">
                <a:latin typeface="Calibri"/>
                <a:cs typeface="Calibri"/>
              </a:rPr>
              <a:t>mula </a:t>
            </a:r>
            <a:r>
              <a:rPr sz="1100" spc="15" dirty="0">
                <a:latin typeface="Calibri"/>
                <a:cs typeface="Calibri"/>
              </a:rPr>
              <a:t>which</a:t>
            </a:r>
            <a:r>
              <a:rPr sz="1100" spc="20" dirty="0">
                <a:latin typeface="Calibri"/>
                <a:cs typeface="Calibri"/>
              </a:rPr>
              <a:t> </a:t>
            </a:r>
            <a:r>
              <a:rPr sz="1100" spc="15" dirty="0">
                <a:latin typeface="Calibri"/>
                <a:cs typeface="Calibri"/>
              </a:rPr>
              <a:t>looks</a:t>
            </a:r>
            <a:r>
              <a:rPr sz="1100" spc="20" dirty="0">
                <a:latin typeface="Calibri"/>
                <a:cs typeface="Calibri"/>
              </a:rPr>
              <a:t> </a:t>
            </a:r>
            <a:r>
              <a:rPr sz="1100" spc="35" dirty="0">
                <a:latin typeface="Calibri"/>
                <a:cs typeface="Calibri"/>
              </a:rPr>
              <a:t>at </a:t>
            </a:r>
            <a:r>
              <a:rPr sz="1100" spc="5" dirty="0">
                <a:latin typeface="Calibri"/>
                <a:cs typeface="Calibri"/>
              </a:rPr>
              <a:t>the</a:t>
            </a:r>
            <a:r>
              <a:rPr sz="1100" spc="10" dirty="0">
                <a:latin typeface="Calibri"/>
                <a:cs typeface="Calibri"/>
              </a:rPr>
              <a:t> </a:t>
            </a:r>
            <a:r>
              <a:rPr sz="1100" spc="5" dirty="0">
                <a:latin typeface="Calibri"/>
                <a:cs typeface="Calibri"/>
              </a:rPr>
              <a:t>succeeding </a:t>
            </a:r>
            <a:r>
              <a:rPr sz="1100" spc="10" dirty="0">
                <a:latin typeface="Calibri"/>
                <a:cs typeface="Calibri"/>
              </a:rPr>
              <a:t> neighbours</a:t>
            </a:r>
            <a:endParaRPr sz="1100">
              <a:latin typeface="Calibri"/>
              <a:cs typeface="Calibri"/>
            </a:endParaRPr>
          </a:p>
        </p:txBody>
      </p:sp>
      <p:pic>
        <p:nvPicPr>
          <p:cNvPr id="36" name="object 36"/>
          <p:cNvPicPr/>
          <p:nvPr/>
        </p:nvPicPr>
        <p:blipFill>
          <a:blip r:embed="rId4" cstate="print"/>
          <a:stretch>
            <a:fillRect/>
          </a:stretch>
        </p:blipFill>
        <p:spPr>
          <a:xfrm>
            <a:off x="3144583" y="778471"/>
            <a:ext cx="63233" cy="63233"/>
          </a:xfrm>
          <a:prstGeom prst="rect">
            <a:avLst/>
          </a:prstGeom>
        </p:spPr>
      </p:pic>
      <p:pic>
        <p:nvPicPr>
          <p:cNvPr id="37" name="object 37"/>
          <p:cNvPicPr/>
          <p:nvPr/>
        </p:nvPicPr>
        <p:blipFill>
          <a:blip r:embed="rId5" cstate="print"/>
          <a:stretch>
            <a:fillRect/>
          </a:stretch>
        </p:blipFill>
        <p:spPr>
          <a:xfrm>
            <a:off x="3144583" y="1160576"/>
            <a:ext cx="63233" cy="63233"/>
          </a:xfrm>
          <a:prstGeom prst="rect">
            <a:avLst/>
          </a:prstGeom>
        </p:spPr>
      </p:pic>
      <p:pic>
        <p:nvPicPr>
          <p:cNvPr id="38" name="object 38"/>
          <p:cNvPicPr/>
          <p:nvPr/>
        </p:nvPicPr>
        <p:blipFill>
          <a:blip r:embed="rId4" cstate="print"/>
          <a:stretch>
            <a:fillRect/>
          </a:stretch>
        </p:blipFill>
        <p:spPr>
          <a:xfrm>
            <a:off x="3144583" y="1542681"/>
            <a:ext cx="63233" cy="63233"/>
          </a:xfrm>
          <a:prstGeom prst="rect">
            <a:avLst/>
          </a:prstGeom>
        </p:spPr>
      </p:pic>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pic>
        <p:nvPicPr>
          <p:cNvPr id="22" name="object 22"/>
          <p:cNvPicPr/>
          <p:nvPr/>
        </p:nvPicPr>
        <p:blipFill>
          <a:blip r:embed="rId3" cstate="print"/>
          <a:stretch>
            <a:fillRect/>
          </a:stretch>
        </p:blipFill>
        <p:spPr>
          <a:xfrm>
            <a:off x="3144596" y="186321"/>
            <a:ext cx="63233" cy="63233"/>
          </a:xfrm>
          <a:prstGeom prst="rect">
            <a:avLst/>
          </a:prstGeom>
        </p:spPr>
      </p:pic>
      <p:sp>
        <p:nvSpPr>
          <p:cNvPr id="23" name="object 23"/>
          <p:cNvSpPr txBox="1"/>
          <p:nvPr/>
        </p:nvSpPr>
        <p:spPr>
          <a:xfrm>
            <a:off x="3264395" y="100836"/>
            <a:ext cx="2268855" cy="363855"/>
          </a:xfrm>
          <a:prstGeom prst="rect">
            <a:avLst/>
          </a:prstGeom>
        </p:spPr>
        <p:txBody>
          <a:bodyPr vert="horz" wrap="square" lIns="0" tIns="6985" rIns="0" bIns="0" rtlCol="0">
            <a:spAutoFit/>
          </a:bodyPr>
          <a:lstStyle/>
          <a:p>
            <a:pPr marL="12700" marR="5080">
              <a:lnSpc>
                <a:spcPct val="102699"/>
              </a:lnSpc>
              <a:spcBef>
                <a:spcPts val="55"/>
              </a:spcBef>
            </a:pPr>
            <a:r>
              <a:rPr sz="1100" spc="70" dirty="0">
                <a:latin typeface="Calibri"/>
                <a:cs typeface="Calibri"/>
              </a:rPr>
              <a:t>Let</a:t>
            </a:r>
            <a:r>
              <a:rPr sz="1100" spc="270" dirty="0">
                <a:latin typeface="Calibri"/>
                <a:cs typeface="Calibri"/>
              </a:rPr>
              <a:t> </a:t>
            </a:r>
            <a:r>
              <a:rPr sz="1100" spc="10" dirty="0">
                <a:latin typeface="Calibri"/>
                <a:cs typeface="Calibri"/>
              </a:rPr>
              <a:t>us</a:t>
            </a:r>
            <a:r>
              <a:rPr sz="1100" spc="20" dirty="0">
                <a:latin typeface="Calibri"/>
                <a:cs typeface="Calibri"/>
              </a:rPr>
              <a:t> </a:t>
            </a:r>
            <a:r>
              <a:rPr sz="1100" spc="35" dirty="0">
                <a:latin typeface="Calibri"/>
                <a:cs typeface="Calibri"/>
              </a:rPr>
              <a:t>apply</a:t>
            </a:r>
            <a:r>
              <a:rPr sz="1100" spc="275" dirty="0">
                <a:latin typeface="Calibri"/>
                <a:cs typeface="Calibri"/>
              </a:rPr>
              <a:t> </a:t>
            </a:r>
            <a:r>
              <a:rPr sz="1100" spc="30" dirty="0">
                <a:latin typeface="Calibri"/>
                <a:cs typeface="Calibri"/>
              </a:rPr>
              <a:t>this</a:t>
            </a:r>
            <a:r>
              <a:rPr sz="1100" spc="275" dirty="0">
                <a:latin typeface="Calibri"/>
                <a:cs typeface="Calibri"/>
              </a:rPr>
              <a:t> </a:t>
            </a:r>
            <a:r>
              <a:rPr sz="1100" spc="5" dirty="0">
                <a:latin typeface="Calibri"/>
                <a:cs typeface="Calibri"/>
              </a:rPr>
              <a:t>idea</a:t>
            </a:r>
            <a:r>
              <a:rPr sz="1100" spc="25" dirty="0">
                <a:latin typeface="Calibri"/>
                <a:cs typeface="Calibri"/>
              </a:rPr>
              <a:t> </a:t>
            </a:r>
            <a:r>
              <a:rPr sz="1100" spc="10" dirty="0">
                <a:latin typeface="Calibri"/>
                <a:cs typeface="Calibri"/>
              </a:rPr>
              <a:t>to</a:t>
            </a:r>
            <a:r>
              <a:rPr sz="1100" spc="20" dirty="0">
                <a:latin typeface="Calibri"/>
                <a:cs typeface="Calibri"/>
              </a:rPr>
              <a:t> </a:t>
            </a:r>
            <a:r>
              <a:rPr sz="1100" spc="15" dirty="0">
                <a:latin typeface="Calibri"/>
                <a:cs typeface="Calibri"/>
              </a:rPr>
              <a:t>a</a:t>
            </a:r>
            <a:r>
              <a:rPr sz="1100" spc="275" dirty="0">
                <a:latin typeface="Calibri"/>
                <a:cs typeface="Calibri"/>
              </a:rPr>
              <a:t> </a:t>
            </a:r>
            <a:r>
              <a:rPr sz="1100" spc="20" dirty="0">
                <a:latin typeface="Calibri"/>
                <a:cs typeface="Calibri"/>
              </a:rPr>
              <a:t>toy</a:t>
            </a:r>
            <a:r>
              <a:rPr sz="1100" spc="275" dirty="0">
                <a:latin typeface="Calibri"/>
                <a:cs typeface="Calibri"/>
              </a:rPr>
              <a:t> </a:t>
            </a:r>
            <a:r>
              <a:rPr sz="1100" spc="20" dirty="0">
                <a:latin typeface="Calibri"/>
                <a:cs typeface="Calibri"/>
              </a:rPr>
              <a:t>ex- </a:t>
            </a:r>
            <a:r>
              <a:rPr sz="1100" spc="-235" dirty="0">
                <a:latin typeface="Calibri"/>
                <a:cs typeface="Calibri"/>
              </a:rPr>
              <a:t> </a:t>
            </a:r>
            <a:r>
              <a:rPr sz="1100" spc="10" dirty="0">
                <a:latin typeface="Calibri"/>
                <a:cs typeface="Calibri"/>
              </a:rPr>
              <a:t>ample</a:t>
            </a:r>
            <a:r>
              <a:rPr sz="1100" spc="105" dirty="0">
                <a:latin typeface="Calibri"/>
                <a:cs typeface="Calibri"/>
              </a:rPr>
              <a:t> </a:t>
            </a:r>
            <a:r>
              <a:rPr sz="1100" spc="20" dirty="0">
                <a:latin typeface="Calibri"/>
                <a:cs typeface="Calibri"/>
              </a:rPr>
              <a:t>and</a:t>
            </a:r>
            <a:r>
              <a:rPr sz="1100" spc="110" dirty="0">
                <a:latin typeface="Calibri"/>
                <a:cs typeface="Calibri"/>
              </a:rPr>
              <a:t> </a:t>
            </a:r>
            <a:r>
              <a:rPr sz="1100" spc="-45" dirty="0">
                <a:latin typeface="Calibri"/>
                <a:cs typeface="Calibri"/>
              </a:rPr>
              <a:t>see</a:t>
            </a:r>
            <a:r>
              <a:rPr sz="1100" spc="114" dirty="0">
                <a:latin typeface="Calibri"/>
                <a:cs typeface="Calibri"/>
              </a:rPr>
              <a:t> </a:t>
            </a:r>
            <a:r>
              <a:rPr sz="1100" spc="5" dirty="0">
                <a:latin typeface="Calibri"/>
                <a:cs typeface="Calibri"/>
              </a:rPr>
              <a:t>the</a:t>
            </a:r>
            <a:r>
              <a:rPr sz="1100" spc="110" dirty="0">
                <a:latin typeface="Calibri"/>
                <a:cs typeface="Calibri"/>
              </a:rPr>
              <a:t> </a:t>
            </a:r>
            <a:r>
              <a:rPr sz="1100" spc="15" dirty="0">
                <a:latin typeface="Calibri"/>
                <a:cs typeface="Calibri"/>
              </a:rPr>
              <a:t>results</a:t>
            </a:r>
            <a:endParaRPr sz="1100">
              <a:latin typeface="Calibri"/>
              <a:cs typeface="Calibri"/>
            </a:endParaRPr>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graphicFrame>
        <p:nvGraphicFramePr>
          <p:cNvPr id="22" name="object 22"/>
          <p:cNvGraphicFramePr>
            <a:graphicFrameLocks noGrp="1"/>
          </p:cNvGraphicFramePr>
          <p:nvPr/>
        </p:nvGraphicFramePr>
        <p:xfrm>
          <a:off x="278578" y="347009"/>
          <a:ext cx="1229360" cy="904485"/>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11785">
                  <a:extLst>
                    <a:ext uri="{9D8B030D-6E8A-4147-A177-3AD203B41FA5}">
                      <a16:colId xmlns:a16="http://schemas.microsoft.com/office/drawing/2014/main" val="20001"/>
                    </a:ext>
                  </a:extLst>
                </a:gridCol>
                <a:gridCol w="314325">
                  <a:extLst>
                    <a:ext uri="{9D8B030D-6E8A-4147-A177-3AD203B41FA5}">
                      <a16:colId xmlns:a16="http://schemas.microsoft.com/office/drawing/2014/main" val="20002"/>
                    </a:ext>
                  </a:extLst>
                </a:gridCol>
                <a:gridCol w="300355">
                  <a:extLst>
                    <a:ext uri="{9D8B030D-6E8A-4147-A177-3AD203B41FA5}">
                      <a16:colId xmlns:a16="http://schemas.microsoft.com/office/drawing/2014/main" val="20003"/>
                    </a:ext>
                  </a:extLst>
                </a:gridCol>
              </a:tblGrid>
              <a:tr h="298122">
                <a:tc>
                  <a:txBody>
                    <a:bodyPr/>
                    <a:lstStyle/>
                    <a:p>
                      <a:pPr marL="116839">
                        <a:lnSpc>
                          <a:spcPct val="100000"/>
                        </a:lnSpc>
                        <a:spcBef>
                          <a:spcPts val="425"/>
                        </a:spcBef>
                      </a:pPr>
                      <a:r>
                        <a:rPr sz="900" dirty="0">
                          <a:latin typeface="Calibri"/>
                          <a:cs typeface="Calibri"/>
                        </a:rPr>
                        <a:t>a</a:t>
                      </a:r>
                      <a:endParaRPr sz="900">
                        <a:latin typeface="Calibri"/>
                        <a:cs typeface="Calibri"/>
                      </a:endParaRPr>
                    </a:p>
                  </a:txBody>
                  <a:tcPr marL="0" marR="0" marT="53975"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23825">
                        <a:lnSpc>
                          <a:spcPct val="100000"/>
                        </a:lnSpc>
                        <a:spcBef>
                          <a:spcPts val="545"/>
                        </a:spcBef>
                      </a:pPr>
                      <a:r>
                        <a:rPr sz="900" dirty="0">
                          <a:latin typeface="Calibri"/>
                          <a:cs typeface="Calibri"/>
                        </a:rPr>
                        <a:t>b</a:t>
                      </a:r>
                      <a:endParaRPr sz="900">
                        <a:latin typeface="Calibri"/>
                        <a:cs typeface="Calibri"/>
                      </a:endParaRPr>
                    </a:p>
                  </a:txBody>
                  <a:tcPr marL="0" marR="0" marT="69215"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tc>
                  <a:txBody>
                    <a:bodyPr/>
                    <a:lstStyle/>
                    <a:p>
                      <a:pPr marL="131445">
                        <a:lnSpc>
                          <a:spcPct val="100000"/>
                        </a:lnSpc>
                        <a:spcBef>
                          <a:spcPts val="425"/>
                        </a:spcBef>
                      </a:pPr>
                      <a:r>
                        <a:rPr sz="900" dirty="0">
                          <a:latin typeface="Calibri"/>
                          <a:cs typeface="Calibri"/>
                        </a:rPr>
                        <a:t>c</a:t>
                      </a:r>
                      <a:endParaRPr sz="900">
                        <a:latin typeface="Calibri"/>
                        <a:cs typeface="Calibri"/>
                      </a:endParaRPr>
                    </a:p>
                  </a:txBody>
                  <a:tcPr marL="0" marR="0" marT="5397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3825">
                        <a:lnSpc>
                          <a:spcPct val="100000"/>
                        </a:lnSpc>
                        <a:spcBef>
                          <a:spcPts val="545"/>
                        </a:spcBef>
                      </a:pPr>
                      <a:r>
                        <a:rPr sz="900" dirty="0">
                          <a:latin typeface="Calibri"/>
                          <a:cs typeface="Calibri"/>
                        </a:rPr>
                        <a:t>d</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08241">
                <a:tc>
                  <a:txBody>
                    <a:bodyPr/>
                    <a:lstStyle/>
                    <a:p>
                      <a:pPr marL="120014">
                        <a:lnSpc>
                          <a:spcPct val="100000"/>
                        </a:lnSpc>
                        <a:spcBef>
                          <a:spcPts val="505"/>
                        </a:spcBef>
                      </a:pPr>
                      <a:r>
                        <a:rPr sz="900" dirty="0">
                          <a:latin typeface="Calibri"/>
                          <a:cs typeface="Calibri"/>
                        </a:rPr>
                        <a:t>e</a:t>
                      </a:r>
                      <a:endParaRPr sz="900">
                        <a:latin typeface="Calibri"/>
                        <a:cs typeface="Calibri"/>
                      </a:endParaRPr>
                    </a:p>
                  </a:txBody>
                  <a:tcPr marL="0" marR="0" marT="64135"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38430">
                        <a:lnSpc>
                          <a:spcPct val="100000"/>
                        </a:lnSpc>
                        <a:spcBef>
                          <a:spcPts val="625"/>
                        </a:spcBef>
                      </a:pPr>
                      <a:r>
                        <a:rPr sz="900" dirty="0">
                          <a:latin typeface="Calibri"/>
                          <a:cs typeface="Calibri"/>
                        </a:rPr>
                        <a:t>f</a:t>
                      </a:r>
                      <a:endParaRPr sz="900">
                        <a:latin typeface="Calibri"/>
                        <a:cs typeface="Calibri"/>
                      </a:endParaRPr>
                    </a:p>
                  </a:txBody>
                  <a:tcPr marL="0" marR="0" marT="79375"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tc>
                  <a:txBody>
                    <a:bodyPr/>
                    <a:lstStyle/>
                    <a:p>
                      <a:pPr marL="128270">
                        <a:lnSpc>
                          <a:spcPct val="100000"/>
                        </a:lnSpc>
                        <a:spcBef>
                          <a:spcPts val="420"/>
                        </a:spcBef>
                      </a:pPr>
                      <a:r>
                        <a:rPr sz="900" dirty="0">
                          <a:latin typeface="Calibri"/>
                          <a:cs typeface="Calibri"/>
                        </a:rPr>
                        <a:t>g</a:t>
                      </a:r>
                      <a:endParaRPr sz="900">
                        <a:latin typeface="Calibri"/>
                        <a:cs typeface="Calibri"/>
                      </a:endParaRPr>
                    </a:p>
                  </a:txBody>
                  <a:tcPr marL="0" marR="0" marT="53340"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3825">
                        <a:lnSpc>
                          <a:spcPct val="100000"/>
                        </a:lnSpc>
                        <a:spcBef>
                          <a:spcPts val="625"/>
                        </a:spcBef>
                      </a:pPr>
                      <a:r>
                        <a:rPr sz="900" dirty="0">
                          <a:latin typeface="Calibri"/>
                          <a:cs typeface="Calibri"/>
                        </a:rPr>
                        <a:t>h</a:t>
                      </a:r>
                      <a:endParaRPr sz="900">
                        <a:latin typeface="Calibri"/>
                        <a:cs typeface="Calibri"/>
                      </a:endParaRPr>
                    </a:p>
                  </a:txBody>
                  <a:tcPr marL="0" marR="0" marT="793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98122">
                <a:tc>
                  <a:txBody>
                    <a:bodyPr/>
                    <a:lstStyle/>
                    <a:p>
                      <a:pPr marL="130175">
                        <a:lnSpc>
                          <a:spcPct val="100000"/>
                        </a:lnSpc>
                        <a:spcBef>
                          <a:spcPts val="610"/>
                        </a:spcBef>
                      </a:pPr>
                      <a:r>
                        <a:rPr sz="900" dirty="0">
                          <a:latin typeface="Calibri"/>
                          <a:cs typeface="Calibri"/>
                        </a:rPr>
                        <a:t>i</a:t>
                      </a:r>
                      <a:endParaRPr sz="900">
                        <a:latin typeface="Calibri"/>
                        <a:cs typeface="Calibri"/>
                      </a:endParaRPr>
                    </a:p>
                  </a:txBody>
                  <a:tcPr marL="0" marR="0" marT="77470"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38430">
                        <a:lnSpc>
                          <a:spcPct val="100000"/>
                        </a:lnSpc>
                        <a:spcBef>
                          <a:spcPts val="525"/>
                        </a:spcBef>
                      </a:pPr>
                      <a:r>
                        <a:rPr sz="900" dirty="0">
                          <a:latin typeface="Calibri"/>
                          <a:cs typeface="Calibri"/>
                        </a:rPr>
                        <a:t>j</a:t>
                      </a:r>
                      <a:endParaRPr sz="900">
                        <a:latin typeface="Calibri"/>
                        <a:cs typeface="Calibri"/>
                      </a:endParaRPr>
                    </a:p>
                  </a:txBody>
                  <a:tcPr marL="0" marR="0" marT="66675"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27000">
                        <a:lnSpc>
                          <a:spcPct val="100000"/>
                        </a:lnSpc>
                        <a:spcBef>
                          <a:spcPts val="625"/>
                        </a:spcBef>
                      </a:pPr>
                      <a:r>
                        <a:rPr sz="900" dirty="0">
                          <a:latin typeface="Calibri"/>
                          <a:cs typeface="Calibri"/>
                        </a:rPr>
                        <a:t>k</a:t>
                      </a:r>
                      <a:endParaRPr sz="900">
                        <a:latin typeface="Calibri"/>
                        <a:cs typeface="Calibri"/>
                      </a:endParaRPr>
                    </a:p>
                  </a:txBody>
                  <a:tcPr marL="0" marR="0" marT="793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2080">
                        <a:lnSpc>
                          <a:spcPct val="100000"/>
                        </a:lnSpc>
                        <a:spcBef>
                          <a:spcPts val="625"/>
                        </a:spcBef>
                      </a:pPr>
                      <a:r>
                        <a:rPr sz="900" i="1" dirty="0">
                          <a:latin typeface="Calibri"/>
                          <a:cs typeface="Calibri"/>
                        </a:rPr>
                        <a:t>l</a:t>
                      </a:r>
                      <a:endParaRPr sz="900">
                        <a:latin typeface="Calibri"/>
                        <a:cs typeface="Calibri"/>
                      </a:endParaRPr>
                    </a:p>
                  </a:txBody>
                  <a:tcPr marL="0" marR="0" marT="793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23" name="object 23"/>
          <p:cNvSpPr/>
          <p:nvPr/>
        </p:nvSpPr>
        <p:spPr>
          <a:xfrm>
            <a:off x="1661681" y="460010"/>
            <a:ext cx="699135" cy="694055"/>
          </a:xfrm>
          <a:custGeom>
            <a:avLst/>
            <a:gdLst/>
            <a:ahLst/>
            <a:cxnLst/>
            <a:rect l="l" t="t" r="r" b="b"/>
            <a:pathLst>
              <a:path w="699135" h="694055">
                <a:moveTo>
                  <a:pt x="0" y="693666"/>
                </a:moveTo>
                <a:lnTo>
                  <a:pt x="698727" y="693666"/>
                </a:lnTo>
                <a:lnTo>
                  <a:pt x="698727" y="0"/>
                </a:lnTo>
                <a:lnTo>
                  <a:pt x="0" y="0"/>
                </a:lnTo>
                <a:lnTo>
                  <a:pt x="0" y="693666"/>
                </a:lnTo>
                <a:close/>
              </a:path>
            </a:pathLst>
          </a:custGeom>
          <a:ln w="5060">
            <a:solidFill>
              <a:srgbClr val="000000"/>
            </a:solidFill>
          </a:ln>
        </p:spPr>
        <p:txBody>
          <a:bodyPr wrap="square" lIns="0" tIns="0" rIns="0" bIns="0" rtlCol="0"/>
          <a:lstStyle/>
          <a:p>
            <a:endParaRPr/>
          </a:p>
        </p:txBody>
      </p:sp>
      <p:graphicFrame>
        <p:nvGraphicFramePr>
          <p:cNvPr id="24" name="object 24"/>
          <p:cNvGraphicFramePr>
            <a:graphicFrameLocks noGrp="1"/>
          </p:cNvGraphicFramePr>
          <p:nvPr/>
        </p:nvGraphicFramePr>
        <p:xfrm>
          <a:off x="1707845" y="506197"/>
          <a:ext cx="600710" cy="596244"/>
        </p:xfrm>
        <a:graphic>
          <a:graphicData uri="http://schemas.openxmlformats.org/drawingml/2006/table">
            <a:tbl>
              <a:tblPr firstRow="1" bandRow="1">
                <a:tableStyleId>{2D5ABB26-0587-4C30-8999-92F81FD0307C}</a:tableStyleId>
              </a:tblPr>
              <a:tblGrid>
                <a:gridCol w="300355">
                  <a:extLst>
                    <a:ext uri="{9D8B030D-6E8A-4147-A177-3AD203B41FA5}">
                      <a16:colId xmlns:a16="http://schemas.microsoft.com/office/drawing/2014/main" val="20000"/>
                    </a:ext>
                  </a:extLst>
                </a:gridCol>
                <a:gridCol w="300355">
                  <a:extLst>
                    <a:ext uri="{9D8B030D-6E8A-4147-A177-3AD203B41FA5}">
                      <a16:colId xmlns:a16="http://schemas.microsoft.com/office/drawing/2014/main" val="20001"/>
                    </a:ext>
                  </a:extLst>
                </a:gridCol>
              </a:tblGrid>
              <a:tr h="298122">
                <a:tc>
                  <a:txBody>
                    <a:bodyPr/>
                    <a:lstStyle/>
                    <a:p>
                      <a:pPr marL="101600">
                        <a:lnSpc>
                          <a:spcPct val="100000"/>
                        </a:lnSpc>
                        <a:spcBef>
                          <a:spcPts val="425"/>
                        </a:spcBef>
                      </a:pPr>
                      <a:r>
                        <a:rPr sz="900" dirty="0">
                          <a:latin typeface="Calibri"/>
                          <a:cs typeface="Calibri"/>
                        </a:rPr>
                        <a:t>w</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5730">
                        <a:lnSpc>
                          <a:spcPct val="100000"/>
                        </a:lnSpc>
                        <a:spcBef>
                          <a:spcPts val="425"/>
                        </a:spcBef>
                      </a:pPr>
                      <a:r>
                        <a:rPr sz="900" dirty="0">
                          <a:latin typeface="Calibri"/>
                          <a:cs typeface="Calibri"/>
                        </a:rPr>
                        <a:t>x</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98122">
                <a:tc>
                  <a:txBody>
                    <a:bodyPr/>
                    <a:lstStyle/>
                    <a:p>
                      <a:pPr marL="113030">
                        <a:lnSpc>
                          <a:spcPct val="100000"/>
                        </a:lnSpc>
                        <a:spcBef>
                          <a:spcPts val="420"/>
                        </a:spcBef>
                      </a:pPr>
                      <a:r>
                        <a:rPr sz="900" dirty="0">
                          <a:latin typeface="Calibri"/>
                          <a:cs typeface="Calibri"/>
                        </a:rPr>
                        <a:t>y</a:t>
                      </a:r>
                      <a:endParaRPr sz="900">
                        <a:latin typeface="Calibri"/>
                        <a:cs typeface="Calibri"/>
                      </a:endParaRPr>
                    </a:p>
                  </a:txBody>
                  <a:tcPr marL="0" marR="0" marT="533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0175">
                        <a:lnSpc>
                          <a:spcPct val="100000"/>
                        </a:lnSpc>
                        <a:spcBef>
                          <a:spcPts val="505"/>
                        </a:spcBef>
                      </a:pPr>
                      <a:r>
                        <a:rPr sz="900" dirty="0">
                          <a:latin typeface="Calibri"/>
                          <a:cs typeface="Calibri"/>
                        </a:rPr>
                        <a:t>z</a:t>
                      </a:r>
                      <a:endParaRPr sz="900">
                        <a:latin typeface="Calibri"/>
                        <a:cs typeface="Calibri"/>
                      </a:endParaRPr>
                    </a:p>
                  </a:txBody>
                  <a:tcPr marL="0" marR="0" marT="641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25" name="object 25"/>
          <p:cNvGraphicFramePr>
            <a:graphicFrameLocks noGrp="1"/>
          </p:cNvGraphicFramePr>
          <p:nvPr/>
        </p:nvGraphicFramePr>
        <p:xfrm>
          <a:off x="397983" y="1636115"/>
          <a:ext cx="2557145" cy="1043438"/>
        </p:xfrm>
        <a:graphic>
          <a:graphicData uri="http://schemas.openxmlformats.org/drawingml/2006/table">
            <a:tbl>
              <a:tblPr firstRow="1" bandRow="1">
                <a:tableStyleId>{2D5ABB26-0587-4C30-8999-92F81FD0307C}</a:tableStyleId>
              </a:tblPr>
              <a:tblGrid>
                <a:gridCol w="829310">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tblGrid>
              <a:tr h="521719">
                <a:tc>
                  <a:txBody>
                    <a:bodyPr/>
                    <a:lstStyle/>
                    <a:p>
                      <a:pPr>
                        <a:lnSpc>
                          <a:spcPct val="100000"/>
                        </a:lnSpc>
                        <a:spcBef>
                          <a:spcPts val="40"/>
                        </a:spcBef>
                      </a:pPr>
                      <a:endParaRPr sz="1100">
                        <a:latin typeface="Times New Roman"/>
                        <a:cs typeface="Times New Roman"/>
                      </a:endParaRPr>
                    </a:p>
                    <a:p>
                      <a:pPr marL="45085">
                        <a:lnSpc>
                          <a:spcPct val="100000"/>
                        </a:lnSpc>
                      </a:pPr>
                      <a:r>
                        <a:rPr sz="900" spc="90" dirty="0">
                          <a:latin typeface="Calibri"/>
                          <a:cs typeface="Calibri"/>
                        </a:rPr>
                        <a:t>aw+bx+ey+fz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521719">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
        <p:nvSpPr>
          <p:cNvPr id="26" name="object 26"/>
          <p:cNvSpPr txBox="1"/>
          <p:nvPr/>
        </p:nvSpPr>
        <p:spPr>
          <a:xfrm>
            <a:off x="1264792" y="1438816"/>
            <a:ext cx="377825" cy="162560"/>
          </a:xfrm>
          <a:prstGeom prst="rect">
            <a:avLst/>
          </a:prstGeom>
        </p:spPr>
        <p:txBody>
          <a:bodyPr vert="horz" wrap="square" lIns="0" tIns="12065" rIns="0" bIns="0" rtlCol="0">
            <a:spAutoFit/>
          </a:bodyPr>
          <a:lstStyle/>
          <a:p>
            <a:pPr marL="12700">
              <a:lnSpc>
                <a:spcPct val="100000"/>
              </a:lnSpc>
              <a:spcBef>
                <a:spcPts val="95"/>
              </a:spcBef>
            </a:pPr>
            <a:r>
              <a:rPr sz="900" spc="5" dirty="0">
                <a:latin typeface="Tahoma"/>
                <a:cs typeface="Tahoma"/>
              </a:rPr>
              <a:t>Output</a:t>
            </a:r>
            <a:endParaRPr sz="900">
              <a:latin typeface="Tahoma"/>
              <a:cs typeface="Tahoma"/>
            </a:endParaRPr>
          </a:p>
        </p:txBody>
      </p:sp>
      <p:sp>
        <p:nvSpPr>
          <p:cNvPr id="27" name="object 27"/>
          <p:cNvSpPr txBox="1"/>
          <p:nvPr/>
        </p:nvSpPr>
        <p:spPr>
          <a:xfrm>
            <a:off x="584962" y="154553"/>
            <a:ext cx="281940" cy="162560"/>
          </a:xfrm>
          <a:prstGeom prst="rect">
            <a:avLst/>
          </a:prstGeom>
        </p:spPr>
        <p:txBody>
          <a:bodyPr vert="horz" wrap="square" lIns="0" tIns="12065" rIns="0" bIns="0" rtlCol="0">
            <a:spAutoFit/>
          </a:bodyPr>
          <a:lstStyle/>
          <a:p>
            <a:pPr marL="12700">
              <a:lnSpc>
                <a:spcPct val="100000"/>
              </a:lnSpc>
              <a:spcBef>
                <a:spcPts val="95"/>
              </a:spcBef>
            </a:pPr>
            <a:r>
              <a:rPr sz="900" spc="-25" dirty="0">
                <a:latin typeface="Tahoma"/>
                <a:cs typeface="Tahoma"/>
              </a:rPr>
              <a:t>Input</a:t>
            </a:r>
            <a:endParaRPr sz="900">
              <a:latin typeface="Tahoma"/>
              <a:cs typeface="Tahoma"/>
            </a:endParaRPr>
          </a:p>
        </p:txBody>
      </p:sp>
      <p:sp>
        <p:nvSpPr>
          <p:cNvPr id="28" name="object 28"/>
          <p:cNvSpPr txBox="1"/>
          <p:nvPr/>
        </p:nvSpPr>
        <p:spPr>
          <a:xfrm>
            <a:off x="1635772" y="304172"/>
            <a:ext cx="339725" cy="162560"/>
          </a:xfrm>
          <a:prstGeom prst="rect">
            <a:avLst/>
          </a:prstGeom>
        </p:spPr>
        <p:txBody>
          <a:bodyPr vert="horz" wrap="square" lIns="0" tIns="12065" rIns="0" bIns="0" rtlCol="0">
            <a:spAutoFit/>
          </a:bodyPr>
          <a:lstStyle/>
          <a:p>
            <a:pPr marL="12700">
              <a:lnSpc>
                <a:spcPct val="100000"/>
              </a:lnSpc>
              <a:spcBef>
                <a:spcPts val="95"/>
              </a:spcBef>
            </a:pPr>
            <a:r>
              <a:rPr sz="900" spc="-10" dirty="0">
                <a:latin typeface="Tahoma"/>
                <a:cs typeface="Tahoma"/>
              </a:rPr>
              <a:t>Kernel</a:t>
            </a:r>
            <a:endParaRPr sz="900">
              <a:latin typeface="Tahoma"/>
              <a:cs typeface="Tahoma"/>
            </a:endParaRPr>
          </a:p>
        </p:txBody>
      </p:sp>
      <p:pic>
        <p:nvPicPr>
          <p:cNvPr id="29" name="object 29"/>
          <p:cNvPicPr/>
          <p:nvPr/>
        </p:nvPicPr>
        <p:blipFill>
          <a:blip r:embed="rId3" cstate="print"/>
          <a:stretch>
            <a:fillRect/>
          </a:stretch>
        </p:blipFill>
        <p:spPr>
          <a:xfrm>
            <a:off x="3144596" y="186321"/>
            <a:ext cx="63233" cy="63233"/>
          </a:xfrm>
          <a:prstGeom prst="rect">
            <a:avLst/>
          </a:prstGeom>
        </p:spPr>
      </p:pic>
      <p:sp>
        <p:nvSpPr>
          <p:cNvPr id="30" name="object 30"/>
          <p:cNvSpPr txBox="1">
            <a:spLocks noGrp="1"/>
          </p:cNvSpPr>
          <p:nvPr>
            <p:ph type="title"/>
          </p:nvPr>
        </p:nvSpPr>
        <p:spPr>
          <a:prstGeom prst="rect">
            <a:avLst/>
          </a:prstGeom>
        </p:spPr>
        <p:txBody>
          <a:bodyPr vert="horz" wrap="square" lIns="0" tIns="6985" rIns="0" bIns="0" rtlCol="0">
            <a:spAutoFit/>
          </a:bodyPr>
          <a:lstStyle/>
          <a:p>
            <a:pPr marL="12700" marR="5080">
              <a:lnSpc>
                <a:spcPct val="102699"/>
              </a:lnSpc>
              <a:spcBef>
                <a:spcPts val="55"/>
              </a:spcBef>
            </a:pPr>
            <a:r>
              <a:rPr spc="70" dirty="0"/>
              <a:t>Let</a:t>
            </a:r>
            <a:r>
              <a:rPr spc="270" dirty="0"/>
              <a:t> </a:t>
            </a:r>
            <a:r>
              <a:rPr spc="10" dirty="0"/>
              <a:t>us</a:t>
            </a:r>
            <a:r>
              <a:rPr spc="20" dirty="0"/>
              <a:t> </a:t>
            </a:r>
            <a:r>
              <a:rPr spc="35" dirty="0"/>
              <a:t>apply</a:t>
            </a:r>
            <a:r>
              <a:rPr spc="275" dirty="0"/>
              <a:t> </a:t>
            </a:r>
            <a:r>
              <a:rPr spc="30" dirty="0"/>
              <a:t>this</a:t>
            </a:r>
            <a:r>
              <a:rPr spc="275" dirty="0"/>
              <a:t> </a:t>
            </a:r>
            <a:r>
              <a:rPr spc="5" dirty="0"/>
              <a:t>idea</a:t>
            </a:r>
            <a:r>
              <a:rPr spc="25" dirty="0"/>
              <a:t> </a:t>
            </a:r>
            <a:r>
              <a:rPr spc="10" dirty="0"/>
              <a:t>to</a:t>
            </a:r>
            <a:r>
              <a:rPr spc="20" dirty="0"/>
              <a:t> </a:t>
            </a:r>
            <a:r>
              <a:rPr spc="15" dirty="0"/>
              <a:t>a</a:t>
            </a:r>
            <a:r>
              <a:rPr spc="275" dirty="0"/>
              <a:t> </a:t>
            </a:r>
            <a:r>
              <a:rPr spc="20" dirty="0"/>
              <a:t>toy</a:t>
            </a:r>
            <a:r>
              <a:rPr spc="275" dirty="0"/>
              <a:t> </a:t>
            </a:r>
            <a:r>
              <a:rPr spc="20" dirty="0"/>
              <a:t>ex- </a:t>
            </a:r>
            <a:r>
              <a:rPr spc="-235" dirty="0"/>
              <a:t> </a:t>
            </a:r>
            <a:r>
              <a:rPr spc="10" dirty="0"/>
              <a:t>ample</a:t>
            </a:r>
            <a:r>
              <a:rPr spc="105" dirty="0"/>
              <a:t> </a:t>
            </a:r>
            <a:r>
              <a:rPr spc="20" dirty="0"/>
              <a:t>and</a:t>
            </a:r>
            <a:r>
              <a:rPr spc="110" dirty="0"/>
              <a:t> </a:t>
            </a:r>
            <a:r>
              <a:rPr spc="-45" dirty="0"/>
              <a:t>see</a:t>
            </a:r>
            <a:r>
              <a:rPr spc="114" dirty="0"/>
              <a:t> </a:t>
            </a:r>
            <a:r>
              <a:rPr spc="5" dirty="0"/>
              <a:t>the</a:t>
            </a:r>
            <a:r>
              <a:rPr spc="110" dirty="0"/>
              <a:t> </a:t>
            </a:r>
            <a:r>
              <a:rPr spc="15" dirty="0"/>
              <a:t>results</a:t>
            </a:r>
          </a:p>
        </p:txBody>
      </p:sp>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graphicFrame>
        <p:nvGraphicFramePr>
          <p:cNvPr id="22" name="object 22"/>
          <p:cNvGraphicFramePr>
            <a:graphicFrameLocks noGrp="1"/>
          </p:cNvGraphicFramePr>
          <p:nvPr/>
        </p:nvGraphicFramePr>
        <p:xfrm>
          <a:off x="286169" y="344472"/>
          <a:ext cx="1226818" cy="907022"/>
        </p:xfrm>
        <a:graphic>
          <a:graphicData uri="http://schemas.openxmlformats.org/drawingml/2006/table">
            <a:tbl>
              <a:tblPr firstRow="1" bandRow="1">
                <a:tableStyleId>{2D5ABB26-0587-4C30-8999-92F81FD0307C}</a:tableStyleId>
              </a:tblPr>
              <a:tblGrid>
                <a:gridCol w="301625">
                  <a:extLst>
                    <a:ext uri="{9D8B030D-6E8A-4147-A177-3AD203B41FA5}">
                      <a16:colId xmlns:a16="http://schemas.microsoft.com/office/drawing/2014/main" val="20000"/>
                    </a:ext>
                  </a:extLst>
                </a:gridCol>
                <a:gridCol w="311784">
                  <a:extLst>
                    <a:ext uri="{9D8B030D-6E8A-4147-A177-3AD203B41FA5}">
                      <a16:colId xmlns:a16="http://schemas.microsoft.com/office/drawing/2014/main" val="20001"/>
                    </a:ext>
                  </a:extLst>
                </a:gridCol>
                <a:gridCol w="311784">
                  <a:extLst>
                    <a:ext uri="{9D8B030D-6E8A-4147-A177-3AD203B41FA5}">
                      <a16:colId xmlns:a16="http://schemas.microsoft.com/office/drawing/2014/main" val="20002"/>
                    </a:ext>
                  </a:extLst>
                </a:gridCol>
                <a:gridCol w="301625">
                  <a:extLst>
                    <a:ext uri="{9D8B030D-6E8A-4147-A177-3AD203B41FA5}">
                      <a16:colId xmlns:a16="http://schemas.microsoft.com/office/drawing/2014/main" val="20003"/>
                    </a:ext>
                  </a:extLst>
                </a:gridCol>
              </a:tblGrid>
              <a:tr h="300658">
                <a:tc>
                  <a:txBody>
                    <a:bodyPr/>
                    <a:lstStyle/>
                    <a:p>
                      <a:pPr marL="114300">
                        <a:lnSpc>
                          <a:spcPct val="100000"/>
                        </a:lnSpc>
                        <a:spcBef>
                          <a:spcPts val="445"/>
                        </a:spcBef>
                      </a:pPr>
                      <a:r>
                        <a:rPr sz="900" dirty="0">
                          <a:latin typeface="Calibri"/>
                          <a:cs typeface="Calibri"/>
                        </a:rPr>
                        <a:t>a</a:t>
                      </a:r>
                      <a:endParaRPr sz="900">
                        <a:latin typeface="Calibri"/>
                        <a:cs typeface="Calibri"/>
                      </a:endParaRPr>
                    </a:p>
                  </a:txBody>
                  <a:tcPr marL="0" marR="0" marT="5651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22555">
                        <a:lnSpc>
                          <a:spcPct val="100000"/>
                        </a:lnSpc>
                        <a:spcBef>
                          <a:spcPts val="565"/>
                        </a:spcBef>
                      </a:pPr>
                      <a:r>
                        <a:rPr sz="900" dirty="0">
                          <a:latin typeface="Calibri"/>
                          <a:cs typeface="Calibri"/>
                        </a:rPr>
                        <a:t>b</a:t>
                      </a:r>
                      <a:endParaRPr sz="900">
                        <a:latin typeface="Calibri"/>
                        <a:cs typeface="Calibri"/>
                      </a:endParaRPr>
                    </a:p>
                  </a:txBody>
                  <a:tcPr marL="0" marR="0" marT="71755"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30175">
                        <a:lnSpc>
                          <a:spcPct val="100000"/>
                        </a:lnSpc>
                        <a:spcBef>
                          <a:spcPts val="445"/>
                        </a:spcBef>
                      </a:pPr>
                      <a:r>
                        <a:rPr sz="900" dirty="0">
                          <a:latin typeface="Calibri"/>
                          <a:cs typeface="Calibri"/>
                        </a:rPr>
                        <a:t>c</a:t>
                      </a:r>
                      <a:endParaRPr sz="900">
                        <a:latin typeface="Calibri"/>
                        <a:cs typeface="Calibri"/>
                      </a:endParaRPr>
                    </a:p>
                  </a:txBody>
                  <a:tcPr marL="0" marR="0" marT="56515"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tc>
                  <a:txBody>
                    <a:bodyPr/>
                    <a:lstStyle/>
                    <a:p>
                      <a:pPr marL="125095">
                        <a:lnSpc>
                          <a:spcPct val="100000"/>
                        </a:lnSpc>
                        <a:spcBef>
                          <a:spcPts val="565"/>
                        </a:spcBef>
                      </a:pPr>
                      <a:r>
                        <a:rPr sz="900" dirty="0">
                          <a:latin typeface="Calibri"/>
                          <a:cs typeface="Calibri"/>
                        </a:rPr>
                        <a:t>d</a:t>
                      </a:r>
                      <a:endParaRPr sz="900">
                        <a:latin typeface="Calibri"/>
                        <a:cs typeface="Calibri"/>
                      </a:endParaRPr>
                    </a:p>
                  </a:txBody>
                  <a:tcPr marL="0" marR="0" marT="7175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06976">
                <a:tc>
                  <a:txBody>
                    <a:bodyPr/>
                    <a:lstStyle/>
                    <a:p>
                      <a:pPr marL="117475">
                        <a:lnSpc>
                          <a:spcPct val="100000"/>
                        </a:lnSpc>
                        <a:spcBef>
                          <a:spcPts val="505"/>
                        </a:spcBef>
                      </a:pPr>
                      <a:r>
                        <a:rPr sz="900" dirty="0">
                          <a:latin typeface="Calibri"/>
                          <a:cs typeface="Calibri"/>
                        </a:rPr>
                        <a:t>e</a:t>
                      </a:r>
                      <a:endParaRPr sz="900">
                        <a:latin typeface="Calibri"/>
                        <a:cs typeface="Calibri"/>
                      </a:endParaRPr>
                    </a:p>
                  </a:txBody>
                  <a:tcPr marL="0" marR="0" marT="6413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37160">
                        <a:lnSpc>
                          <a:spcPct val="100000"/>
                        </a:lnSpc>
                        <a:spcBef>
                          <a:spcPts val="625"/>
                        </a:spcBef>
                      </a:pPr>
                      <a:r>
                        <a:rPr sz="900" dirty="0">
                          <a:latin typeface="Calibri"/>
                          <a:cs typeface="Calibri"/>
                        </a:rPr>
                        <a:t>f</a:t>
                      </a:r>
                      <a:endParaRPr sz="900">
                        <a:latin typeface="Calibri"/>
                        <a:cs typeface="Calibri"/>
                      </a:endParaRPr>
                    </a:p>
                  </a:txBody>
                  <a:tcPr marL="0" marR="0" marT="79375"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27000">
                        <a:lnSpc>
                          <a:spcPct val="100000"/>
                        </a:lnSpc>
                        <a:spcBef>
                          <a:spcPts val="420"/>
                        </a:spcBef>
                      </a:pPr>
                      <a:r>
                        <a:rPr sz="900" dirty="0">
                          <a:latin typeface="Calibri"/>
                          <a:cs typeface="Calibri"/>
                        </a:rPr>
                        <a:t>g</a:t>
                      </a:r>
                      <a:endParaRPr sz="900">
                        <a:latin typeface="Calibri"/>
                        <a:cs typeface="Calibri"/>
                      </a:endParaRPr>
                    </a:p>
                  </a:txBody>
                  <a:tcPr marL="0" marR="0" marT="53340"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tc>
                  <a:txBody>
                    <a:bodyPr/>
                    <a:lstStyle/>
                    <a:p>
                      <a:pPr marL="125095">
                        <a:lnSpc>
                          <a:spcPct val="100000"/>
                        </a:lnSpc>
                        <a:spcBef>
                          <a:spcPts val="625"/>
                        </a:spcBef>
                      </a:pPr>
                      <a:r>
                        <a:rPr sz="900" dirty="0">
                          <a:latin typeface="Calibri"/>
                          <a:cs typeface="Calibri"/>
                        </a:rPr>
                        <a:t>h</a:t>
                      </a:r>
                      <a:endParaRPr sz="900">
                        <a:latin typeface="Calibri"/>
                        <a:cs typeface="Calibri"/>
                      </a:endParaRPr>
                    </a:p>
                  </a:txBody>
                  <a:tcPr marL="0" marR="0" marT="7937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99388">
                <a:tc>
                  <a:txBody>
                    <a:bodyPr/>
                    <a:lstStyle/>
                    <a:p>
                      <a:pPr marL="127635">
                        <a:lnSpc>
                          <a:spcPct val="100000"/>
                        </a:lnSpc>
                        <a:spcBef>
                          <a:spcPts val="620"/>
                        </a:spcBef>
                      </a:pPr>
                      <a:r>
                        <a:rPr sz="900" dirty="0">
                          <a:latin typeface="Calibri"/>
                          <a:cs typeface="Calibri"/>
                        </a:rPr>
                        <a:t>i</a:t>
                      </a:r>
                      <a:endParaRPr sz="900">
                        <a:latin typeface="Calibri"/>
                        <a:cs typeface="Calibri"/>
                      </a:endParaRPr>
                    </a:p>
                  </a:txBody>
                  <a:tcPr marL="0" marR="0" marT="787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7160">
                        <a:lnSpc>
                          <a:spcPct val="100000"/>
                        </a:lnSpc>
                        <a:spcBef>
                          <a:spcPts val="535"/>
                        </a:spcBef>
                      </a:pPr>
                      <a:r>
                        <a:rPr sz="900" dirty="0">
                          <a:latin typeface="Calibri"/>
                          <a:cs typeface="Calibri"/>
                        </a:rPr>
                        <a:t>j</a:t>
                      </a:r>
                      <a:endParaRPr sz="900">
                        <a:latin typeface="Calibri"/>
                        <a:cs typeface="Calibri"/>
                      </a:endParaRPr>
                    </a:p>
                  </a:txBody>
                  <a:tcPr marL="0" marR="0" marT="67945"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25730">
                        <a:lnSpc>
                          <a:spcPct val="100000"/>
                        </a:lnSpc>
                        <a:spcBef>
                          <a:spcPts val="635"/>
                        </a:spcBef>
                      </a:pPr>
                      <a:r>
                        <a:rPr sz="900" dirty="0">
                          <a:latin typeface="Calibri"/>
                          <a:cs typeface="Calibri"/>
                        </a:rPr>
                        <a:t>k</a:t>
                      </a:r>
                      <a:endParaRPr sz="900">
                        <a:latin typeface="Calibri"/>
                        <a:cs typeface="Calibri"/>
                      </a:endParaRPr>
                    </a:p>
                  </a:txBody>
                  <a:tcPr marL="0" marR="0" marT="80645"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33350">
                        <a:lnSpc>
                          <a:spcPct val="100000"/>
                        </a:lnSpc>
                        <a:spcBef>
                          <a:spcPts val="635"/>
                        </a:spcBef>
                      </a:pPr>
                      <a:r>
                        <a:rPr sz="900" i="1" dirty="0">
                          <a:latin typeface="Calibri"/>
                          <a:cs typeface="Calibri"/>
                        </a:rPr>
                        <a:t>l</a:t>
                      </a:r>
                      <a:endParaRPr sz="900">
                        <a:latin typeface="Calibri"/>
                        <a:cs typeface="Calibri"/>
                      </a:endParaRPr>
                    </a:p>
                  </a:txBody>
                  <a:tcPr marL="0" marR="0" marT="806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23" name="object 23"/>
          <p:cNvSpPr/>
          <p:nvPr/>
        </p:nvSpPr>
        <p:spPr>
          <a:xfrm>
            <a:off x="1661681" y="460010"/>
            <a:ext cx="699135" cy="694055"/>
          </a:xfrm>
          <a:custGeom>
            <a:avLst/>
            <a:gdLst/>
            <a:ahLst/>
            <a:cxnLst/>
            <a:rect l="l" t="t" r="r" b="b"/>
            <a:pathLst>
              <a:path w="699135" h="694055">
                <a:moveTo>
                  <a:pt x="0" y="693666"/>
                </a:moveTo>
                <a:lnTo>
                  <a:pt x="698727" y="693666"/>
                </a:lnTo>
                <a:lnTo>
                  <a:pt x="698727" y="0"/>
                </a:lnTo>
                <a:lnTo>
                  <a:pt x="0" y="0"/>
                </a:lnTo>
                <a:lnTo>
                  <a:pt x="0" y="693666"/>
                </a:lnTo>
                <a:close/>
              </a:path>
            </a:pathLst>
          </a:custGeom>
          <a:ln w="5060">
            <a:solidFill>
              <a:srgbClr val="000000"/>
            </a:solidFill>
          </a:ln>
        </p:spPr>
        <p:txBody>
          <a:bodyPr wrap="square" lIns="0" tIns="0" rIns="0" bIns="0" rtlCol="0"/>
          <a:lstStyle/>
          <a:p>
            <a:endParaRPr/>
          </a:p>
        </p:txBody>
      </p:sp>
      <p:graphicFrame>
        <p:nvGraphicFramePr>
          <p:cNvPr id="24" name="object 24"/>
          <p:cNvGraphicFramePr>
            <a:graphicFrameLocks noGrp="1"/>
          </p:cNvGraphicFramePr>
          <p:nvPr/>
        </p:nvGraphicFramePr>
        <p:xfrm>
          <a:off x="1707845" y="506197"/>
          <a:ext cx="600710" cy="596244"/>
        </p:xfrm>
        <a:graphic>
          <a:graphicData uri="http://schemas.openxmlformats.org/drawingml/2006/table">
            <a:tbl>
              <a:tblPr firstRow="1" bandRow="1">
                <a:tableStyleId>{2D5ABB26-0587-4C30-8999-92F81FD0307C}</a:tableStyleId>
              </a:tblPr>
              <a:tblGrid>
                <a:gridCol w="300355">
                  <a:extLst>
                    <a:ext uri="{9D8B030D-6E8A-4147-A177-3AD203B41FA5}">
                      <a16:colId xmlns:a16="http://schemas.microsoft.com/office/drawing/2014/main" val="20000"/>
                    </a:ext>
                  </a:extLst>
                </a:gridCol>
                <a:gridCol w="300355">
                  <a:extLst>
                    <a:ext uri="{9D8B030D-6E8A-4147-A177-3AD203B41FA5}">
                      <a16:colId xmlns:a16="http://schemas.microsoft.com/office/drawing/2014/main" val="20001"/>
                    </a:ext>
                  </a:extLst>
                </a:gridCol>
              </a:tblGrid>
              <a:tr h="298122">
                <a:tc>
                  <a:txBody>
                    <a:bodyPr/>
                    <a:lstStyle/>
                    <a:p>
                      <a:pPr marL="101600">
                        <a:lnSpc>
                          <a:spcPct val="100000"/>
                        </a:lnSpc>
                        <a:spcBef>
                          <a:spcPts val="425"/>
                        </a:spcBef>
                      </a:pPr>
                      <a:r>
                        <a:rPr sz="900" dirty="0">
                          <a:latin typeface="Calibri"/>
                          <a:cs typeface="Calibri"/>
                        </a:rPr>
                        <a:t>w</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5730">
                        <a:lnSpc>
                          <a:spcPct val="100000"/>
                        </a:lnSpc>
                        <a:spcBef>
                          <a:spcPts val="425"/>
                        </a:spcBef>
                      </a:pPr>
                      <a:r>
                        <a:rPr sz="900" dirty="0">
                          <a:latin typeface="Calibri"/>
                          <a:cs typeface="Calibri"/>
                        </a:rPr>
                        <a:t>x</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98122">
                <a:tc>
                  <a:txBody>
                    <a:bodyPr/>
                    <a:lstStyle/>
                    <a:p>
                      <a:pPr marL="113030">
                        <a:lnSpc>
                          <a:spcPct val="100000"/>
                        </a:lnSpc>
                        <a:spcBef>
                          <a:spcPts val="420"/>
                        </a:spcBef>
                      </a:pPr>
                      <a:r>
                        <a:rPr sz="900" dirty="0">
                          <a:latin typeface="Calibri"/>
                          <a:cs typeface="Calibri"/>
                        </a:rPr>
                        <a:t>y</a:t>
                      </a:r>
                      <a:endParaRPr sz="900">
                        <a:latin typeface="Calibri"/>
                        <a:cs typeface="Calibri"/>
                      </a:endParaRPr>
                    </a:p>
                  </a:txBody>
                  <a:tcPr marL="0" marR="0" marT="533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0175">
                        <a:lnSpc>
                          <a:spcPct val="100000"/>
                        </a:lnSpc>
                        <a:spcBef>
                          <a:spcPts val="505"/>
                        </a:spcBef>
                      </a:pPr>
                      <a:r>
                        <a:rPr sz="900" dirty="0">
                          <a:latin typeface="Calibri"/>
                          <a:cs typeface="Calibri"/>
                        </a:rPr>
                        <a:t>z</a:t>
                      </a:r>
                      <a:endParaRPr sz="900">
                        <a:latin typeface="Calibri"/>
                        <a:cs typeface="Calibri"/>
                      </a:endParaRPr>
                    </a:p>
                  </a:txBody>
                  <a:tcPr marL="0" marR="0" marT="641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25" name="object 25"/>
          <p:cNvGraphicFramePr>
            <a:graphicFrameLocks noGrp="1"/>
          </p:cNvGraphicFramePr>
          <p:nvPr/>
        </p:nvGraphicFramePr>
        <p:xfrm>
          <a:off x="392407" y="1636115"/>
          <a:ext cx="2562223" cy="1043438"/>
        </p:xfrm>
        <a:graphic>
          <a:graphicData uri="http://schemas.openxmlformats.org/drawingml/2006/table">
            <a:tbl>
              <a:tblPr firstRow="1" bandRow="1">
                <a:tableStyleId>{2D5ABB26-0587-4C30-8999-92F81FD0307C}</a:tableStyleId>
              </a:tblPr>
              <a:tblGrid>
                <a:gridCol w="829310">
                  <a:extLst>
                    <a:ext uri="{9D8B030D-6E8A-4147-A177-3AD203B41FA5}">
                      <a16:colId xmlns:a16="http://schemas.microsoft.com/office/drawing/2014/main" val="20000"/>
                    </a:ext>
                  </a:extLst>
                </a:gridCol>
                <a:gridCol w="868044">
                  <a:extLst>
                    <a:ext uri="{9D8B030D-6E8A-4147-A177-3AD203B41FA5}">
                      <a16:colId xmlns:a16="http://schemas.microsoft.com/office/drawing/2014/main" val="20001"/>
                    </a:ext>
                  </a:extLst>
                </a:gridCol>
                <a:gridCol w="864869">
                  <a:extLst>
                    <a:ext uri="{9D8B030D-6E8A-4147-A177-3AD203B41FA5}">
                      <a16:colId xmlns:a16="http://schemas.microsoft.com/office/drawing/2014/main" val="20002"/>
                    </a:ext>
                  </a:extLst>
                </a:gridCol>
              </a:tblGrid>
              <a:tr h="521719">
                <a:tc>
                  <a:txBody>
                    <a:bodyPr/>
                    <a:lstStyle/>
                    <a:p>
                      <a:pPr>
                        <a:lnSpc>
                          <a:spcPct val="100000"/>
                        </a:lnSpc>
                        <a:spcBef>
                          <a:spcPts val="40"/>
                        </a:spcBef>
                      </a:pPr>
                      <a:endParaRPr sz="1100">
                        <a:latin typeface="Times New Roman"/>
                        <a:cs typeface="Times New Roman"/>
                      </a:endParaRPr>
                    </a:p>
                    <a:p>
                      <a:pPr marL="45085">
                        <a:lnSpc>
                          <a:spcPct val="100000"/>
                        </a:lnSpc>
                      </a:pPr>
                      <a:r>
                        <a:rPr sz="900" spc="90" dirty="0">
                          <a:latin typeface="Calibri"/>
                          <a:cs typeface="Calibri"/>
                        </a:rPr>
                        <a:t>aw+bx+ey+fz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40"/>
                        </a:spcBef>
                      </a:pPr>
                      <a:endParaRPr sz="1100">
                        <a:latin typeface="Times New Roman"/>
                        <a:cs typeface="Times New Roman"/>
                      </a:endParaRPr>
                    </a:p>
                    <a:p>
                      <a:pPr marL="81915">
                        <a:lnSpc>
                          <a:spcPct val="100000"/>
                        </a:lnSpc>
                      </a:pPr>
                      <a:r>
                        <a:rPr sz="900" spc="100" dirty="0">
                          <a:latin typeface="Calibri"/>
                          <a:cs typeface="Calibri"/>
                        </a:rPr>
                        <a:t>bw+cx+fy+gz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521719">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
        <p:nvSpPr>
          <p:cNvPr id="26" name="object 26"/>
          <p:cNvSpPr txBox="1"/>
          <p:nvPr/>
        </p:nvSpPr>
        <p:spPr>
          <a:xfrm>
            <a:off x="1262011" y="1438816"/>
            <a:ext cx="377825" cy="162560"/>
          </a:xfrm>
          <a:prstGeom prst="rect">
            <a:avLst/>
          </a:prstGeom>
        </p:spPr>
        <p:txBody>
          <a:bodyPr vert="horz" wrap="square" lIns="0" tIns="12065" rIns="0" bIns="0" rtlCol="0">
            <a:spAutoFit/>
          </a:bodyPr>
          <a:lstStyle/>
          <a:p>
            <a:pPr marL="12700">
              <a:lnSpc>
                <a:spcPct val="100000"/>
              </a:lnSpc>
              <a:spcBef>
                <a:spcPts val="95"/>
              </a:spcBef>
            </a:pPr>
            <a:r>
              <a:rPr sz="900" spc="5" dirty="0">
                <a:latin typeface="Tahoma"/>
                <a:cs typeface="Tahoma"/>
              </a:rPr>
              <a:t>Output</a:t>
            </a:r>
            <a:endParaRPr sz="900">
              <a:latin typeface="Tahoma"/>
              <a:cs typeface="Tahoma"/>
            </a:endParaRPr>
          </a:p>
        </p:txBody>
      </p:sp>
      <p:sp>
        <p:nvSpPr>
          <p:cNvPr id="27" name="object 27"/>
          <p:cNvSpPr txBox="1"/>
          <p:nvPr/>
        </p:nvSpPr>
        <p:spPr>
          <a:xfrm>
            <a:off x="584962" y="154553"/>
            <a:ext cx="281940" cy="162560"/>
          </a:xfrm>
          <a:prstGeom prst="rect">
            <a:avLst/>
          </a:prstGeom>
        </p:spPr>
        <p:txBody>
          <a:bodyPr vert="horz" wrap="square" lIns="0" tIns="12065" rIns="0" bIns="0" rtlCol="0">
            <a:spAutoFit/>
          </a:bodyPr>
          <a:lstStyle/>
          <a:p>
            <a:pPr marL="12700">
              <a:lnSpc>
                <a:spcPct val="100000"/>
              </a:lnSpc>
              <a:spcBef>
                <a:spcPts val="95"/>
              </a:spcBef>
            </a:pPr>
            <a:r>
              <a:rPr sz="900" spc="-25" dirty="0">
                <a:latin typeface="Tahoma"/>
                <a:cs typeface="Tahoma"/>
              </a:rPr>
              <a:t>Input</a:t>
            </a:r>
            <a:endParaRPr sz="900">
              <a:latin typeface="Tahoma"/>
              <a:cs typeface="Tahoma"/>
            </a:endParaRPr>
          </a:p>
        </p:txBody>
      </p:sp>
      <p:sp>
        <p:nvSpPr>
          <p:cNvPr id="28" name="object 28"/>
          <p:cNvSpPr txBox="1"/>
          <p:nvPr/>
        </p:nvSpPr>
        <p:spPr>
          <a:xfrm>
            <a:off x="1635772" y="304172"/>
            <a:ext cx="339725" cy="162560"/>
          </a:xfrm>
          <a:prstGeom prst="rect">
            <a:avLst/>
          </a:prstGeom>
        </p:spPr>
        <p:txBody>
          <a:bodyPr vert="horz" wrap="square" lIns="0" tIns="12065" rIns="0" bIns="0" rtlCol="0">
            <a:spAutoFit/>
          </a:bodyPr>
          <a:lstStyle/>
          <a:p>
            <a:pPr marL="12700">
              <a:lnSpc>
                <a:spcPct val="100000"/>
              </a:lnSpc>
              <a:spcBef>
                <a:spcPts val="95"/>
              </a:spcBef>
            </a:pPr>
            <a:r>
              <a:rPr sz="900" spc="-10" dirty="0">
                <a:latin typeface="Tahoma"/>
                <a:cs typeface="Tahoma"/>
              </a:rPr>
              <a:t>Kernel</a:t>
            </a:r>
            <a:endParaRPr sz="900">
              <a:latin typeface="Tahoma"/>
              <a:cs typeface="Tahoma"/>
            </a:endParaRPr>
          </a:p>
        </p:txBody>
      </p:sp>
      <p:pic>
        <p:nvPicPr>
          <p:cNvPr id="29" name="object 29"/>
          <p:cNvPicPr/>
          <p:nvPr/>
        </p:nvPicPr>
        <p:blipFill>
          <a:blip r:embed="rId3" cstate="print"/>
          <a:stretch>
            <a:fillRect/>
          </a:stretch>
        </p:blipFill>
        <p:spPr>
          <a:xfrm>
            <a:off x="3144596" y="186321"/>
            <a:ext cx="63233" cy="63233"/>
          </a:xfrm>
          <a:prstGeom prst="rect">
            <a:avLst/>
          </a:prstGeom>
        </p:spPr>
      </p:pic>
      <p:sp>
        <p:nvSpPr>
          <p:cNvPr id="30" name="object 30"/>
          <p:cNvSpPr txBox="1">
            <a:spLocks noGrp="1"/>
          </p:cNvSpPr>
          <p:nvPr>
            <p:ph type="title"/>
          </p:nvPr>
        </p:nvSpPr>
        <p:spPr>
          <a:prstGeom prst="rect">
            <a:avLst/>
          </a:prstGeom>
        </p:spPr>
        <p:txBody>
          <a:bodyPr vert="horz" wrap="square" lIns="0" tIns="6985" rIns="0" bIns="0" rtlCol="0">
            <a:spAutoFit/>
          </a:bodyPr>
          <a:lstStyle/>
          <a:p>
            <a:pPr marL="12700" marR="5080">
              <a:lnSpc>
                <a:spcPct val="102699"/>
              </a:lnSpc>
              <a:spcBef>
                <a:spcPts val="55"/>
              </a:spcBef>
            </a:pPr>
            <a:r>
              <a:rPr spc="70" dirty="0"/>
              <a:t>Let</a:t>
            </a:r>
            <a:r>
              <a:rPr spc="270" dirty="0"/>
              <a:t> </a:t>
            </a:r>
            <a:r>
              <a:rPr spc="10" dirty="0"/>
              <a:t>us</a:t>
            </a:r>
            <a:r>
              <a:rPr spc="20" dirty="0"/>
              <a:t> </a:t>
            </a:r>
            <a:r>
              <a:rPr spc="35" dirty="0"/>
              <a:t>apply</a:t>
            </a:r>
            <a:r>
              <a:rPr spc="275" dirty="0"/>
              <a:t> </a:t>
            </a:r>
            <a:r>
              <a:rPr spc="30" dirty="0"/>
              <a:t>this</a:t>
            </a:r>
            <a:r>
              <a:rPr spc="275" dirty="0"/>
              <a:t> </a:t>
            </a:r>
            <a:r>
              <a:rPr spc="5" dirty="0"/>
              <a:t>idea</a:t>
            </a:r>
            <a:r>
              <a:rPr spc="25" dirty="0"/>
              <a:t> </a:t>
            </a:r>
            <a:r>
              <a:rPr spc="10" dirty="0"/>
              <a:t>to</a:t>
            </a:r>
            <a:r>
              <a:rPr spc="20" dirty="0"/>
              <a:t> </a:t>
            </a:r>
            <a:r>
              <a:rPr spc="15" dirty="0"/>
              <a:t>a</a:t>
            </a:r>
            <a:r>
              <a:rPr spc="275" dirty="0"/>
              <a:t> </a:t>
            </a:r>
            <a:r>
              <a:rPr spc="20" dirty="0"/>
              <a:t>toy</a:t>
            </a:r>
            <a:r>
              <a:rPr spc="275" dirty="0"/>
              <a:t> </a:t>
            </a:r>
            <a:r>
              <a:rPr spc="20" dirty="0"/>
              <a:t>ex- </a:t>
            </a:r>
            <a:r>
              <a:rPr spc="-235" dirty="0"/>
              <a:t> </a:t>
            </a:r>
            <a:r>
              <a:rPr spc="10" dirty="0"/>
              <a:t>ample</a:t>
            </a:r>
            <a:r>
              <a:rPr spc="105" dirty="0"/>
              <a:t> </a:t>
            </a:r>
            <a:r>
              <a:rPr spc="20" dirty="0"/>
              <a:t>and</a:t>
            </a:r>
            <a:r>
              <a:rPr spc="110" dirty="0"/>
              <a:t> </a:t>
            </a:r>
            <a:r>
              <a:rPr spc="-45" dirty="0"/>
              <a:t>see</a:t>
            </a:r>
            <a:r>
              <a:rPr spc="114" dirty="0"/>
              <a:t> </a:t>
            </a:r>
            <a:r>
              <a:rPr spc="5" dirty="0"/>
              <a:t>the</a:t>
            </a:r>
            <a:r>
              <a:rPr spc="110" dirty="0"/>
              <a:t> </a:t>
            </a:r>
            <a:r>
              <a:rPr spc="15" dirty="0"/>
              <a:t>results</a:t>
            </a: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7" name="Google Shape;207;p36"/>
          <p:cNvSpPr txBox="1"/>
          <p:nvPr/>
        </p:nvSpPr>
        <p:spPr>
          <a:xfrm>
            <a:off x="949617" y="598781"/>
            <a:ext cx="2542883" cy="262024"/>
          </a:xfrm>
          <a:prstGeom prst="rect">
            <a:avLst/>
          </a:prstGeom>
          <a:noFill/>
          <a:ln>
            <a:noFill/>
          </a:ln>
        </p:spPr>
        <p:txBody>
          <a:bodyPr spcFirstLastPara="1" wrap="square" lIns="43258" tIns="43258" rIns="43258" bIns="43258" anchor="t" anchorCtr="0">
            <a:spAutoFit/>
          </a:bodyPr>
          <a:lstStyle/>
          <a:p>
            <a:pPr>
              <a:buClr>
                <a:srgbClr val="000000"/>
              </a:buClr>
              <a:buSzPts val="2400"/>
            </a:pPr>
            <a:r>
              <a:rPr lang="en-IN" sz="1135" dirty="0">
                <a:solidFill>
                  <a:schemeClr val="accent1"/>
                </a:solidFill>
                <a:latin typeface="Proxima Nova Semibold"/>
                <a:ea typeface="Proxima Nova Semibold"/>
                <a:cs typeface="Proxima Nova Semibold"/>
                <a:sym typeface="Proxima Nova Semibold"/>
              </a:rPr>
              <a:t>Problems of ANN</a:t>
            </a:r>
            <a:endParaRPr sz="1135" dirty="0">
              <a:solidFill>
                <a:schemeClr val="accent1"/>
              </a:solidFill>
              <a:latin typeface="Proxima Nova Semibold"/>
              <a:ea typeface="Proxima Nova Semibold"/>
              <a:cs typeface="Proxima Nova Semibold"/>
              <a:sym typeface="Proxima Nova Semibold"/>
            </a:endParaRPr>
          </a:p>
        </p:txBody>
      </p:sp>
      <p:pic>
        <p:nvPicPr>
          <p:cNvPr id="208" name="Google Shape;208;p36"/>
          <p:cNvPicPr preferRelativeResize="0"/>
          <p:nvPr/>
        </p:nvPicPr>
        <p:blipFill rotWithShape="1">
          <a:blip r:embed="rId3">
            <a:alphaModFix/>
          </a:blip>
          <a:srcRect/>
          <a:stretch/>
        </p:blipFill>
        <p:spPr>
          <a:xfrm>
            <a:off x="1515636" y="1297940"/>
            <a:ext cx="2770543" cy="1562584"/>
          </a:xfrm>
          <a:prstGeom prst="rect">
            <a:avLst/>
          </a:prstGeom>
          <a:noFill/>
          <a:ln>
            <a:noFill/>
          </a:ln>
        </p:spPr>
      </p:pic>
      <p:sp>
        <p:nvSpPr>
          <p:cNvPr id="4" name="Slide Number Placeholder 3"/>
          <p:cNvSpPr>
            <a:spLocks noGrp="1"/>
          </p:cNvSpPr>
          <p:nvPr>
            <p:ph type="sldNum" sz="quarter" idx="12"/>
          </p:nvPr>
        </p:nvSpPr>
        <p:spPr/>
        <p:txBody>
          <a:bodyPr/>
          <a:lstStyle/>
          <a:p>
            <a:fld id="{EA7C8D44-3667-46F6-9772-CC52308E2A7F}" type="slidenum">
              <a:rPr kumimoji="0" lang="en-US" smtClean="0"/>
              <a:pPr/>
              <a:t>3</a:t>
            </a:fld>
            <a:endParaRPr kumimoji="0" lang="en-US" dirty="0"/>
          </a:p>
        </p:txBody>
      </p:sp>
    </p:spTree>
    <p:extLst>
      <p:ext uri="{BB962C8B-B14F-4D97-AF65-F5344CB8AC3E}">
        <p14:creationId xmlns:p14="http://schemas.microsoft.com/office/powerpoint/2010/main" val="2999458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graphicFrame>
        <p:nvGraphicFramePr>
          <p:cNvPr id="22" name="object 22"/>
          <p:cNvGraphicFramePr>
            <a:graphicFrameLocks noGrp="1"/>
          </p:cNvGraphicFramePr>
          <p:nvPr/>
        </p:nvGraphicFramePr>
        <p:xfrm>
          <a:off x="286169" y="344472"/>
          <a:ext cx="1229360" cy="907022"/>
        </p:xfrm>
        <a:graphic>
          <a:graphicData uri="http://schemas.openxmlformats.org/drawingml/2006/table">
            <a:tbl>
              <a:tblPr firstRow="1" bandRow="1">
                <a:tableStyleId>{2D5ABB26-0587-4C30-8999-92F81FD0307C}</a:tableStyleId>
              </a:tblPr>
              <a:tblGrid>
                <a:gridCol w="300355">
                  <a:extLst>
                    <a:ext uri="{9D8B030D-6E8A-4147-A177-3AD203B41FA5}">
                      <a16:colId xmlns:a16="http://schemas.microsoft.com/office/drawing/2014/main" val="20000"/>
                    </a:ext>
                  </a:extLst>
                </a:gridCol>
                <a:gridCol w="314325">
                  <a:extLst>
                    <a:ext uri="{9D8B030D-6E8A-4147-A177-3AD203B41FA5}">
                      <a16:colId xmlns:a16="http://schemas.microsoft.com/office/drawing/2014/main" val="20001"/>
                    </a:ext>
                  </a:extLst>
                </a:gridCol>
                <a:gridCol w="311785">
                  <a:extLst>
                    <a:ext uri="{9D8B030D-6E8A-4147-A177-3AD203B41FA5}">
                      <a16:colId xmlns:a16="http://schemas.microsoft.com/office/drawing/2014/main" val="20002"/>
                    </a:ext>
                  </a:extLst>
                </a:gridCol>
                <a:gridCol w="302895">
                  <a:extLst>
                    <a:ext uri="{9D8B030D-6E8A-4147-A177-3AD203B41FA5}">
                      <a16:colId xmlns:a16="http://schemas.microsoft.com/office/drawing/2014/main" val="20003"/>
                    </a:ext>
                  </a:extLst>
                </a:gridCol>
              </a:tblGrid>
              <a:tr h="300658">
                <a:tc>
                  <a:txBody>
                    <a:bodyPr/>
                    <a:lstStyle/>
                    <a:p>
                      <a:pPr marL="114300">
                        <a:lnSpc>
                          <a:spcPct val="100000"/>
                        </a:lnSpc>
                        <a:spcBef>
                          <a:spcPts val="445"/>
                        </a:spcBef>
                      </a:pPr>
                      <a:r>
                        <a:rPr sz="900" dirty="0">
                          <a:latin typeface="Calibri"/>
                          <a:cs typeface="Calibri"/>
                        </a:rPr>
                        <a:t>a</a:t>
                      </a:r>
                      <a:endParaRPr sz="900">
                        <a:latin typeface="Calibri"/>
                        <a:cs typeface="Calibri"/>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3825">
                        <a:lnSpc>
                          <a:spcPct val="100000"/>
                        </a:lnSpc>
                        <a:spcBef>
                          <a:spcPts val="565"/>
                        </a:spcBef>
                      </a:pPr>
                      <a:r>
                        <a:rPr sz="900" dirty="0">
                          <a:latin typeface="Calibri"/>
                          <a:cs typeface="Calibri"/>
                        </a:rPr>
                        <a:t>b</a:t>
                      </a:r>
                      <a:endParaRPr sz="900">
                        <a:latin typeface="Calibri"/>
                        <a:cs typeface="Calibri"/>
                      </a:endParaRPr>
                    </a:p>
                  </a:txBody>
                  <a:tcPr marL="0" marR="0" marT="7175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28905">
                        <a:lnSpc>
                          <a:spcPct val="100000"/>
                        </a:lnSpc>
                        <a:spcBef>
                          <a:spcPts val="445"/>
                        </a:spcBef>
                      </a:pPr>
                      <a:r>
                        <a:rPr sz="900" dirty="0">
                          <a:latin typeface="Calibri"/>
                          <a:cs typeface="Calibri"/>
                        </a:rPr>
                        <a:t>c</a:t>
                      </a:r>
                      <a:endParaRPr sz="900">
                        <a:latin typeface="Calibri"/>
                        <a:cs typeface="Calibri"/>
                      </a:endParaRPr>
                    </a:p>
                  </a:txBody>
                  <a:tcPr marL="0" marR="0" marT="56515"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23825">
                        <a:lnSpc>
                          <a:spcPct val="100000"/>
                        </a:lnSpc>
                        <a:spcBef>
                          <a:spcPts val="565"/>
                        </a:spcBef>
                      </a:pPr>
                      <a:r>
                        <a:rPr sz="900" dirty="0">
                          <a:latin typeface="Calibri"/>
                          <a:cs typeface="Calibri"/>
                        </a:rPr>
                        <a:t>d</a:t>
                      </a:r>
                      <a:endParaRPr sz="900">
                        <a:latin typeface="Calibri"/>
                        <a:cs typeface="Calibri"/>
                      </a:endParaRPr>
                    </a:p>
                  </a:txBody>
                  <a:tcPr marL="0" marR="0" marT="71755"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extLst>
                  <a:ext uri="{0D108BD9-81ED-4DB2-BD59-A6C34878D82A}">
                    <a16:rowId xmlns:a16="http://schemas.microsoft.com/office/drawing/2014/main" val="10000"/>
                  </a:ext>
                </a:extLst>
              </a:tr>
              <a:tr h="306976">
                <a:tc>
                  <a:txBody>
                    <a:bodyPr/>
                    <a:lstStyle/>
                    <a:p>
                      <a:pPr marL="117475">
                        <a:lnSpc>
                          <a:spcPct val="100000"/>
                        </a:lnSpc>
                        <a:spcBef>
                          <a:spcPts val="505"/>
                        </a:spcBef>
                      </a:pPr>
                      <a:r>
                        <a:rPr sz="900" dirty="0">
                          <a:latin typeface="Calibri"/>
                          <a:cs typeface="Calibri"/>
                        </a:rPr>
                        <a:t>e</a:t>
                      </a:r>
                      <a:endParaRPr sz="900">
                        <a:latin typeface="Calibri"/>
                        <a:cs typeface="Calibri"/>
                      </a:endParaRPr>
                    </a:p>
                  </a:txBody>
                  <a:tcPr marL="0" marR="0" marT="641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8430">
                        <a:lnSpc>
                          <a:spcPct val="100000"/>
                        </a:lnSpc>
                        <a:spcBef>
                          <a:spcPts val="625"/>
                        </a:spcBef>
                      </a:pPr>
                      <a:r>
                        <a:rPr sz="900" dirty="0">
                          <a:latin typeface="Calibri"/>
                          <a:cs typeface="Calibri"/>
                        </a:rPr>
                        <a:t>f</a:t>
                      </a:r>
                      <a:endParaRPr sz="900">
                        <a:latin typeface="Calibri"/>
                        <a:cs typeface="Calibri"/>
                      </a:endParaRPr>
                    </a:p>
                  </a:txBody>
                  <a:tcPr marL="0" marR="0" marT="7937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25730">
                        <a:lnSpc>
                          <a:spcPct val="100000"/>
                        </a:lnSpc>
                        <a:spcBef>
                          <a:spcPts val="420"/>
                        </a:spcBef>
                      </a:pPr>
                      <a:r>
                        <a:rPr sz="900" dirty="0">
                          <a:latin typeface="Calibri"/>
                          <a:cs typeface="Calibri"/>
                        </a:rPr>
                        <a:t>g</a:t>
                      </a:r>
                      <a:endParaRPr sz="900">
                        <a:latin typeface="Calibri"/>
                        <a:cs typeface="Calibri"/>
                      </a:endParaRPr>
                    </a:p>
                  </a:txBody>
                  <a:tcPr marL="0" marR="0" marT="53340"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23825">
                        <a:lnSpc>
                          <a:spcPct val="100000"/>
                        </a:lnSpc>
                        <a:spcBef>
                          <a:spcPts val="625"/>
                        </a:spcBef>
                      </a:pPr>
                      <a:r>
                        <a:rPr sz="900" dirty="0">
                          <a:latin typeface="Calibri"/>
                          <a:cs typeface="Calibri"/>
                        </a:rPr>
                        <a:t>h</a:t>
                      </a:r>
                      <a:endParaRPr sz="900">
                        <a:latin typeface="Calibri"/>
                        <a:cs typeface="Calibri"/>
                      </a:endParaRPr>
                    </a:p>
                  </a:txBody>
                  <a:tcPr marL="0" marR="0" marT="79375"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extLst>
                  <a:ext uri="{0D108BD9-81ED-4DB2-BD59-A6C34878D82A}">
                    <a16:rowId xmlns:a16="http://schemas.microsoft.com/office/drawing/2014/main" val="10001"/>
                  </a:ext>
                </a:extLst>
              </a:tr>
              <a:tr h="299388">
                <a:tc>
                  <a:txBody>
                    <a:bodyPr/>
                    <a:lstStyle/>
                    <a:p>
                      <a:pPr marL="127635">
                        <a:lnSpc>
                          <a:spcPct val="100000"/>
                        </a:lnSpc>
                        <a:spcBef>
                          <a:spcPts val="620"/>
                        </a:spcBef>
                      </a:pPr>
                      <a:r>
                        <a:rPr sz="900" dirty="0">
                          <a:latin typeface="Calibri"/>
                          <a:cs typeface="Calibri"/>
                        </a:rPr>
                        <a:t>i</a:t>
                      </a:r>
                      <a:endParaRPr sz="900">
                        <a:latin typeface="Calibri"/>
                        <a:cs typeface="Calibri"/>
                      </a:endParaRPr>
                    </a:p>
                  </a:txBody>
                  <a:tcPr marL="0" marR="0" marT="787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8430">
                        <a:lnSpc>
                          <a:spcPct val="100000"/>
                        </a:lnSpc>
                        <a:spcBef>
                          <a:spcPts val="535"/>
                        </a:spcBef>
                      </a:pPr>
                      <a:r>
                        <a:rPr sz="900" dirty="0">
                          <a:latin typeface="Calibri"/>
                          <a:cs typeface="Calibri"/>
                        </a:rPr>
                        <a:t>j</a:t>
                      </a:r>
                      <a:endParaRPr sz="900">
                        <a:latin typeface="Calibri"/>
                        <a:cs typeface="Calibri"/>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4460">
                        <a:lnSpc>
                          <a:spcPct val="100000"/>
                        </a:lnSpc>
                        <a:spcBef>
                          <a:spcPts val="635"/>
                        </a:spcBef>
                      </a:pPr>
                      <a:r>
                        <a:rPr sz="900" dirty="0">
                          <a:latin typeface="Calibri"/>
                          <a:cs typeface="Calibri"/>
                        </a:rPr>
                        <a:t>k</a:t>
                      </a:r>
                      <a:endParaRPr sz="900">
                        <a:latin typeface="Calibri"/>
                        <a:cs typeface="Calibri"/>
                      </a:endParaRPr>
                    </a:p>
                  </a:txBody>
                  <a:tcPr marL="0" marR="0" marT="80645"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32080">
                        <a:lnSpc>
                          <a:spcPct val="100000"/>
                        </a:lnSpc>
                        <a:spcBef>
                          <a:spcPts val="635"/>
                        </a:spcBef>
                      </a:pPr>
                      <a:r>
                        <a:rPr sz="900" i="1" dirty="0">
                          <a:latin typeface="Calibri"/>
                          <a:cs typeface="Calibri"/>
                        </a:rPr>
                        <a:t>l</a:t>
                      </a:r>
                      <a:endParaRPr sz="900">
                        <a:latin typeface="Calibri"/>
                        <a:cs typeface="Calibri"/>
                      </a:endParaRPr>
                    </a:p>
                  </a:txBody>
                  <a:tcPr marL="0" marR="0" marT="80645"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23" name="object 23"/>
          <p:cNvSpPr/>
          <p:nvPr/>
        </p:nvSpPr>
        <p:spPr>
          <a:xfrm>
            <a:off x="1661681" y="460010"/>
            <a:ext cx="699135" cy="694055"/>
          </a:xfrm>
          <a:custGeom>
            <a:avLst/>
            <a:gdLst/>
            <a:ahLst/>
            <a:cxnLst/>
            <a:rect l="l" t="t" r="r" b="b"/>
            <a:pathLst>
              <a:path w="699135" h="694055">
                <a:moveTo>
                  <a:pt x="0" y="693666"/>
                </a:moveTo>
                <a:lnTo>
                  <a:pt x="698727" y="693666"/>
                </a:lnTo>
                <a:lnTo>
                  <a:pt x="698727" y="0"/>
                </a:lnTo>
                <a:lnTo>
                  <a:pt x="0" y="0"/>
                </a:lnTo>
                <a:lnTo>
                  <a:pt x="0" y="693666"/>
                </a:lnTo>
                <a:close/>
              </a:path>
            </a:pathLst>
          </a:custGeom>
          <a:ln w="5060">
            <a:solidFill>
              <a:srgbClr val="000000"/>
            </a:solidFill>
          </a:ln>
        </p:spPr>
        <p:txBody>
          <a:bodyPr wrap="square" lIns="0" tIns="0" rIns="0" bIns="0" rtlCol="0"/>
          <a:lstStyle/>
          <a:p>
            <a:endParaRPr/>
          </a:p>
        </p:txBody>
      </p:sp>
      <p:graphicFrame>
        <p:nvGraphicFramePr>
          <p:cNvPr id="24" name="object 24"/>
          <p:cNvGraphicFramePr>
            <a:graphicFrameLocks noGrp="1"/>
          </p:cNvGraphicFramePr>
          <p:nvPr/>
        </p:nvGraphicFramePr>
        <p:xfrm>
          <a:off x="1707845" y="506197"/>
          <a:ext cx="600710" cy="596244"/>
        </p:xfrm>
        <a:graphic>
          <a:graphicData uri="http://schemas.openxmlformats.org/drawingml/2006/table">
            <a:tbl>
              <a:tblPr firstRow="1" bandRow="1">
                <a:tableStyleId>{2D5ABB26-0587-4C30-8999-92F81FD0307C}</a:tableStyleId>
              </a:tblPr>
              <a:tblGrid>
                <a:gridCol w="300355">
                  <a:extLst>
                    <a:ext uri="{9D8B030D-6E8A-4147-A177-3AD203B41FA5}">
                      <a16:colId xmlns:a16="http://schemas.microsoft.com/office/drawing/2014/main" val="20000"/>
                    </a:ext>
                  </a:extLst>
                </a:gridCol>
                <a:gridCol w="300355">
                  <a:extLst>
                    <a:ext uri="{9D8B030D-6E8A-4147-A177-3AD203B41FA5}">
                      <a16:colId xmlns:a16="http://schemas.microsoft.com/office/drawing/2014/main" val="20001"/>
                    </a:ext>
                  </a:extLst>
                </a:gridCol>
              </a:tblGrid>
              <a:tr h="298122">
                <a:tc>
                  <a:txBody>
                    <a:bodyPr/>
                    <a:lstStyle/>
                    <a:p>
                      <a:pPr marL="101600">
                        <a:lnSpc>
                          <a:spcPct val="100000"/>
                        </a:lnSpc>
                        <a:spcBef>
                          <a:spcPts val="425"/>
                        </a:spcBef>
                      </a:pPr>
                      <a:r>
                        <a:rPr sz="900" dirty="0">
                          <a:latin typeface="Calibri"/>
                          <a:cs typeface="Calibri"/>
                        </a:rPr>
                        <a:t>w</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5730">
                        <a:lnSpc>
                          <a:spcPct val="100000"/>
                        </a:lnSpc>
                        <a:spcBef>
                          <a:spcPts val="425"/>
                        </a:spcBef>
                      </a:pPr>
                      <a:r>
                        <a:rPr sz="900" dirty="0">
                          <a:latin typeface="Calibri"/>
                          <a:cs typeface="Calibri"/>
                        </a:rPr>
                        <a:t>x</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98122">
                <a:tc>
                  <a:txBody>
                    <a:bodyPr/>
                    <a:lstStyle/>
                    <a:p>
                      <a:pPr marL="113030">
                        <a:lnSpc>
                          <a:spcPct val="100000"/>
                        </a:lnSpc>
                        <a:spcBef>
                          <a:spcPts val="420"/>
                        </a:spcBef>
                      </a:pPr>
                      <a:r>
                        <a:rPr sz="900" dirty="0">
                          <a:latin typeface="Calibri"/>
                          <a:cs typeface="Calibri"/>
                        </a:rPr>
                        <a:t>y</a:t>
                      </a:r>
                      <a:endParaRPr sz="900">
                        <a:latin typeface="Calibri"/>
                        <a:cs typeface="Calibri"/>
                      </a:endParaRPr>
                    </a:p>
                  </a:txBody>
                  <a:tcPr marL="0" marR="0" marT="533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0175">
                        <a:lnSpc>
                          <a:spcPct val="100000"/>
                        </a:lnSpc>
                        <a:spcBef>
                          <a:spcPts val="505"/>
                        </a:spcBef>
                      </a:pPr>
                      <a:r>
                        <a:rPr sz="900" dirty="0">
                          <a:latin typeface="Calibri"/>
                          <a:cs typeface="Calibri"/>
                        </a:rPr>
                        <a:t>z</a:t>
                      </a:r>
                      <a:endParaRPr sz="900">
                        <a:latin typeface="Calibri"/>
                        <a:cs typeface="Calibri"/>
                      </a:endParaRPr>
                    </a:p>
                  </a:txBody>
                  <a:tcPr marL="0" marR="0" marT="641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25" name="object 25"/>
          <p:cNvGraphicFramePr>
            <a:graphicFrameLocks noGrp="1"/>
          </p:cNvGraphicFramePr>
          <p:nvPr/>
        </p:nvGraphicFramePr>
        <p:xfrm>
          <a:off x="354320" y="1636115"/>
          <a:ext cx="2590799" cy="1043438"/>
        </p:xfrm>
        <a:graphic>
          <a:graphicData uri="http://schemas.openxmlformats.org/drawingml/2006/table">
            <a:tbl>
              <a:tblPr firstRow="1" bandRow="1">
                <a:tableStyleId>{2D5ABB26-0587-4C30-8999-92F81FD0307C}</a:tableStyleId>
              </a:tblPr>
              <a:tblGrid>
                <a:gridCol w="848360">
                  <a:extLst>
                    <a:ext uri="{9D8B030D-6E8A-4147-A177-3AD203B41FA5}">
                      <a16:colId xmlns:a16="http://schemas.microsoft.com/office/drawing/2014/main" val="20000"/>
                    </a:ext>
                  </a:extLst>
                </a:gridCol>
                <a:gridCol w="848994">
                  <a:extLst>
                    <a:ext uri="{9D8B030D-6E8A-4147-A177-3AD203B41FA5}">
                      <a16:colId xmlns:a16="http://schemas.microsoft.com/office/drawing/2014/main" val="20001"/>
                    </a:ext>
                  </a:extLst>
                </a:gridCol>
                <a:gridCol w="55880">
                  <a:extLst>
                    <a:ext uri="{9D8B030D-6E8A-4147-A177-3AD203B41FA5}">
                      <a16:colId xmlns:a16="http://schemas.microsoft.com/office/drawing/2014/main" val="20002"/>
                    </a:ext>
                  </a:extLst>
                </a:gridCol>
                <a:gridCol w="837565">
                  <a:extLst>
                    <a:ext uri="{9D8B030D-6E8A-4147-A177-3AD203B41FA5}">
                      <a16:colId xmlns:a16="http://schemas.microsoft.com/office/drawing/2014/main" val="20003"/>
                    </a:ext>
                  </a:extLst>
                </a:gridCol>
              </a:tblGrid>
              <a:tr h="521719">
                <a:tc>
                  <a:txBody>
                    <a:bodyPr/>
                    <a:lstStyle/>
                    <a:p>
                      <a:pPr>
                        <a:lnSpc>
                          <a:spcPct val="100000"/>
                        </a:lnSpc>
                        <a:spcBef>
                          <a:spcPts val="40"/>
                        </a:spcBef>
                      </a:pPr>
                      <a:endParaRPr sz="1100">
                        <a:latin typeface="Times New Roman"/>
                        <a:cs typeface="Times New Roman"/>
                      </a:endParaRPr>
                    </a:p>
                    <a:p>
                      <a:pPr marL="45085">
                        <a:lnSpc>
                          <a:spcPct val="100000"/>
                        </a:lnSpc>
                      </a:pPr>
                      <a:r>
                        <a:rPr sz="900" spc="90" dirty="0">
                          <a:latin typeface="Calibri"/>
                          <a:cs typeface="Calibri"/>
                        </a:rPr>
                        <a:t>aw+bx+ey+fz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40"/>
                        </a:spcBef>
                      </a:pPr>
                      <a:endParaRPr sz="1100">
                        <a:latin typeface="Times New Roman"/>
                        <a:cs typeface="Times New Roman"/>
                      </a:endParaRPr>
                    </a:p>
                    <a:p>
                      <a:pPr marL="62865">
                        <a:lnSpc>
                          <a:spcPct val="100000"/>
                        </a:lnSpc>
                      </a:pPr>
                      <a:r>
                        <a:rPr sz="900" spc="100" dirty="0">
                          <a:latin typeface="Calibri"/>
                          <a:cs typeface="Calibri"/>
                        </a:rPr>
                        <a:t>bw+cx+fy+gz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2">
                  <a:txBody>
                    <a:bodyPr/>
                    <a:lstStyle/>
                    <a:p>
                      <a:pPr>
                        <a:lnSpc>
                          <a:spcPct val="100000"/>
                        </a:lnSpc>
                        <a:spcBef>
                          <a:spcPts val="40"/>
                        </a:spcBef>
                      </a:pPr>
                      <a:endParaRPr sz="1100">
                        <a:latin typeface="Times New Roman"/>
                        <a:cs typeface="Times New Roman"/>
                      </a:endParaRPr>
                    </a:p>
                    <a:p>
                      <a:pPr marL="82550">
                        <a:lnSpc>
                          <a:spcPct val="100000"/>
                        </a:lnSpc>
                      </a:pPr>
                      <a:r>
                        <a:rPr sz="900" spc="105" dirty="0">
                          <a:latin typeface="Calibri"/>
                          <a:cs typeface="Calibri"/>
                        </a:rPr>
                        <a:t>cw+dx+gy+hz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521719">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
        <p:nvSpPr>
          <p:cNvPr id="26" name="object 26"/>
          <p:cNvSpPr txBox="1"/>
          <p:nvPr/>
        </p:nvSpPr>
        <p:spPr>
          <a:xfrm>
            <a:off x="1242961" y="1438803"/>
            <a:ext cx="377825" cy="162560"/>
          </a:xfrm>
          <a:prstGeom prst="rect">
            <a:avLst/>
          </a:prstGeom>
        </p:spPr>
        <p:txBody>
          <a:bodyPr vert="horz" wrap="square" lIns="0" tIns="12065" rIns="0" bIns="0" rtlCol="0">
            <a:spAutoFit/>
          </a:bodyPr>
          <a:lstStyle/>
          <a:p>
            <a:pPr marL="12700">
              <a:lnSpc>
                <a:spcPct val="100000"/>
              </a:lnSpc>
              <a:spcBef>
                <a:spcPts val="95"/>
              </a:spcBef>
            </a:pPr>
            <a:r>
              <a:rPr sz="900" spc="5" dirty="0">
                <a:latin typeface="Tahoma"/>
                <a:cs typeface="Tahoma"/>
              </a:rPr>
              <a:t>Output</a:t>
            </a:r>
            <a:endParaRPr sz="900">
              <a:latin typeface="Tahoma"/>
              <a:cs typeface="Tahoma"/>
            </a:endParaRPr>
          </a:p>
        </p:txBody>
      </p:sp>
      <p:sp>
        <p:nvSpPr>
          <p:cNvPr id="27" name="object 27"/>
          <p:cNvSpPr txBox="1"/>
          <p:nvPr/>
        </p:nvSpPr>
        <p:spPr>
          <a:xfrm>
            <a:off x="584962" y="154553"/>
            <a:ext cx="281940" cy="162560"/>
          </a:xfrm>
          <a:prstGeom prst="rect">
            <a:avLst/>
          </a:prstGeom>
        </p:spPr>
        <p:txBody>
          <a:bodyPr vert="horz" wrap="square" lIns="0" tIns="12065" rIns="0" bIns="0" rtlCol="0">
            <a:spAutoFit/>
          </a:bodyPr>
          <a:lstStyle/>
          <a:p>
            <a:pPr marL="12700">
              <a:lnSpc>
                <a:spcPct val="100000"/>
              </a:lnSpc>
              <a:spcBef>
                <a:spcPts val="95"/>
              </a:spcBef>
            </a:pPr>
            <a:r>
              <a:rPr sz="900" spc="-25" dirty="0">
                <a:latin typeface="Tahoma"/>
                <a:cs typeface="Tahoma"/>
              </a:rPr>
              <a:t>Input</a:t>
            </a:r>
            <a:endParaRPr sz="900">
              <a:latin typeface="Tahoma"/>
              <a:cs typeface="Tahoma"/>
            </a:endParaRPr>
          </a:p>
        </p:txBody>
      </p:sp>
      <p:sp>
        <p:nvSpPr>
          <p:cNvPr id="28" name="object 28"/>
          <p:cNvSpPr txBox="1"/>
          <p:nvPr/>
        </p:nvSpPr>
        <p:spPr>
          <a:xfrm>
            <a:off x="1635772" y="304172"/>
            <a:ext cx="339725" cy="162560"/>
          </a:xfrm>
          <a:prstGeom prst="rect">
            <a:avLst/>
          </a:prstGeom>
        </p:spPr>
        <p:txBody>
          <a:bodyPr vert="horz" wrap="square" lIns="0" tIns="12065" rIns="0" bIns="0" rtlCol="0">
            <a:spAutoFit/>
          </a:bodyPr>
          <a:lstStyle/>
          <a:p>
            <a:pPr marL="12700">
              <a:lnSpc>
                <a:spcPct val="100000"/>
              </a:lnSpc>
              <a:spcBef>
                <a:spcPts val="95"/>
              </a:spcBef>
            </a:pPr>
            <a:r>
              <a:rPr sz="900" spc="-10" dirty="0">
                <a:latin typeface="Tahoma"/>
                <a:cs typeface="Tahoma"/>
              </a:rPr>
              <a:t>Kernel</a:t>
            </a:r>
            <a:endParaRPr sz="900">
              <a:latin typeface="Tahoma"/>
              <a:cs typeface="Tahoma"/>
            </a:endParaRPr>
          </a:p>
        </p:txBody>
      </p:sp>
      <p:pic>
        <p:nvPicPr>
          <p:cNvPr id="29" name="object 29"/>
          <p:cNvPicPr/>
          <p:nvPr/>
        </p:nvPicPr>
        <p:blipFill>
          <a:blip r:embed="rId3" cstate="print"/>
          <a:stretch>
            <a:fillRect/>
          </a:stretch>
        </p:blipFill>
        <p:spPr>
          <a:xfrm>
            <a:off x="3144596" y="186321"/>
            <a:ext cx="63233" cy="63233"/>
          </a:xfrm>
          <a:prstGeom prst="rect">
            <a:avLst/>
          </a:prstGeom>
        </p:spPr>
      </p:pic>
      <p:sp>
        <p:nvSpPr>
          <p:cNvPr id="30" name="object 30"/>
          <p:cNvSpPr txBox="1">
            <a:spLocks noGrp="1"/>
          </p:cNvSpPr>
          <p:nvPr>
            <p:ph type="title"/>
          </p:nvPr>
        </p:nvSpPr>
        <p:spPr>
          <a:prstGeom prst="rect">
            <a:avLst/>
          </a:prstGeom>
        </p:spPr>
        <p:txBody>
          <a:bodyPr vert="horz" wrap="square" lIns="0" tIns="6985" rIns="0" bIns="0" rtlCol="0">
            <a:spAutoFit/>
          </a:bodyPr>
          <a:lstStyle/>
          <a:p>
            <a:pPr marL="12700" marR="5080">
              <a:lnSpc>
                <a:spcPct val="102699"/>
              </a:lnSpc>
              <a:spcBef>
                <a:spcPts val="55"/>
              </a:spcBef>
            </a:pPr>
            <a:r>
              <a:rPr spc="70" dirty="0"/>
              <a:t>Let</a:t>
            </a:r>
            <a:r>
              <a:rPr spc="270" dirty="0"/>
              <a:t> </a:t>
            </a:r>
            <a:r>
              <a:rPr spc="10" dirty="0"/>
              <a:t>us</a:t>
            </a:r>
            <a:r>
              <a:rPr spc="20" dirty="0"/>
              <a:t> </a:t>
            </a:r>
            <a:r>
              <a:rPr spc="35" dirty="0"/>
              <a:t>apply</a:t>
            </a:r>
            <a:r>
              <a:rPr spc="275" dirty="0"/>
              <a:t> </a:t>
            </a:r>
            <a:r>
              <a:rPr spc="30" dirty="0"/>
              <a:t>this</a:t>
            </a:r>
            <a:r>
              <a:rPr spc="275" dirty="0"/>
              <a:t> </a:t>
            </a:r>
            <a:r>
              <a:rPr spc="5" dirty="0"/>
              <a:t>idea</a:t>
            </a:r>
            <a:r>
              <a:rPr spc="25" dirty="0"/>
              <a:t> </a:t>
            </a:r>
            <a:r>
              <a:rPr spc="10" dirty="0"/>
              <a:t>to</a:t>
            </a:r>
            <a:r>
              <a:rPr spc="20" dirty="0"/>
              <a:t> </a:t>
            </a:r>
            <a:r>
              <a:rPr spc="15" dirty="0"/>
              <a:t>a</a:t>
            </a:r>
            <a:r>
              <a:rPr spc="275" dirty="0"/>
              <a:t> </a:t>
            </a:r>
            <a:r>
              <a:rPr spc="20" dirty="0"/>
              <a:t>toy</a:t>
            </a:r>
            <a:r>
              <a:rPr spc="275" dirty="0"/>
              <a:t> </a:t>
            </a:r>
            <a:r>
              <a:rPr spc="20" dirty="0"/>
              <a:t>ex- </a:t>
            </a:r>
            <a:r>
              <a:rPr spc="-235" dirty="0"/>
              <a:t> </a:t>
            </a:r>
            <a:r>
              <a:rPr spc="10" dirty="0"/>
              <a:t>ample</a:t>
            </a:r>
            <a:r>
              <a:rPr spc="105" dirty="0"/>
              <a:t> </a:t>
            </a:r>
            <a:r>
              <a:rPr spc="20" dirty="0"/>
              <a:t>and</a:t>
            </a:r>
            <a:r>
              <a:rPr spc="110" dirty="0"/>
              <a:t> </a:t>
            </a:r>
            <a:r>
              <a:rPr spc="-45" dirty="0"/>
              <a:t>see</a:t>
            </a:r>
            <a:r>
              <a:rPr spc="114" dirty="0"/>
              <a:t> </a:t>
            </a:r>
            <a:r>
              <a:rPr spc="5" dirty="0"/>
              <a:t>the</a:t>
            </a:r>
            <a:r>
              <a:rPr spc="110" dirty="0"/>
              <a:t> </a:t>
            </a:r>
            <a:r>
              <a:rPr spc="15" dirty="0"/>
              <a:t>results</a:t>
            </a: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graphicFrame>
        <p:nvGraphicFramePr>
          <p:cNvPr id="22" name="object 22"/>
          <p:cNvGraphicFramePr>
            <a:graphicFrameLocks noGrp="1"/>
          </p:cNvGraphicFramePr>
          <p:nvPr/>
        </p:nvGraphicFramePr>
        <p:xfrm>
          <a:off x="278578" y="352070"/>
          <a:ext cx="1229360" cy="904485"/>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11785">
                  <a:extLst>
                    <a:ext uri="{9D8B030D-6E8A-4147-A177-3AD203B41FA5}">
                      <a16:colId xmlns:a16="http://schemas.microsoft.com/office/drawing/2014/main" val="20001"/>
                    </a:ext>
                  </a:extLst>
                </a:gridCol>
                <a:gridCol w="314325">
                  <a:extLst>
                    <a:ext uri="{9D8B030D-6E8A-4147-A177-3AD203B41FA5}">
                      <a16:colId xmlns:a16="http://schemas.microsoft.com/office/drawing/2014/main" val="20002"/>
                    </a:ext>
                  </a:extLst>
                </a:gridCol>
                <a:gridCol w="300355">
                  <a:extLst>
                    <a:ext uri="{9D8B030D-6E8A-4147-A177-3AD203B41FA5}">
                      <a16:colId xmlns:a16="http://schemas.microsoft.com/office/drawing/2014/main" val="20003"/>
                    </a:ext>
                  </a:extLst>
                </a:gridCol>
              </a:tblGrid>
              <a:tr h="299387">
                <a:tc>
                  <a:txBody>
                    <a:bodyPr/>
                    <a:lstStyle/>
                    <a:p>
                      <a:pPr marL="116839">
                        <a:lnSpc>
                          <a:spcPct val="100000"/>
                        </a:lnSpc>
                        <a:spcBef>
                          <a:spcPts val="425"/>
                        </a:spcBef>
                      </a:pPr>
                      <a:r>
                        <a:rPr sz="900" dirty="0">
                          <a:latin typeface="Calibri"/>
                          <a:cs typeface="Calibri"/>
                        </a:rPr>
                        <a:t>a</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23825">
                        <a:lnSpc>
                          <a:spcPct val="100000"/>
                        </a:lnSpc>
                        <a:spcBef>
                          <a:spcPts val="545"/>
                        </a:spcBef>
                      </a:pPr>
                      <a:r>
                        <a:rPr sz="900" dirty="0">
                          <a:latin typeface="Calibri"/>
                          <a:cs typeface="Calibri"/>
                        </a:rPr>
                        <a:t>b</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31445">
                        <a:lnSpc>
                          <a:spcPct val="100000"/>
                        </a:lnSpc>
                        <a:spcBef>
                          <a:spcPts val="425"/>
                        </a:spcBef>
                      </a:pPr>
                      <a:r>
                        <a:rPr sz="900" dirty="0">
                          <a:latin typeface="Calibri"/>
                          <a:cs typeface="Calibri"/>
                        </a:rPr>
                        <a:t>c</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3825">
                        <a:lnSpc>
                          <a:spcPct val="100000"/>
                        </a:lnSpc>
                        <a:spcBef>
                          <a:spcPts val="545"/>
                        </a:spcBef>
                      </a:pPr>
                      <a:r>
                        <a:rPr sz="900" dirty="0">
                          <a:latin typeface="Calibri"/>
                          <a:cs typeface="Calibri"/>
                        </a:rPr>
                        <a:t>d</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06976">
                <a:tc>
                  <a:txBody>
                    <a:bodyPr/>
                    <a:lstStyle/>
                    <a:p>
                      <a:pPr marL="120014">
                        <a:lnSpc>
                          <a:spcPct val="100000"/>
                        </a:lnSpc>
                        <a:spcBef>
                          <a:spcPts val="495"/>
                        </a:spcBef>
                      </a:pPr>
                      <a:r>
                        <a:rPr sz="900" dirty="0">
                          <a:latin typeface="Calibri"/>
                          <a:cs typeface="Calibri"/>
                        </a:rPr>
                        <a:t>e</a:t>
                      </a:r>
                      <a:endParaRPr sz="900">
                        <a:latin typeface="Calibri"/>
                        <a:cs typeface="Calibri"/>
                      </a:endParaRPr>
                    </a:p>
                  </a:txBody>
                  <a:tcPr marL="0" marR="0" marT="62865"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38430">
                        <a:lnSpc>
                          <a:spcPct val="100000"/>
                        </a:lnSpc>
                        <a:spcBef>
                          <a:spcPts val="615"/>
                        </a:spcBef>
                      </a:pPr>
                      <a:r>
                        <a:rPr sz="900" dirty="0">
                          <a:latin typeface="Calibri"/>
                          <a:cs typeface="Calibri"/>
                        </a:rPr>
                        <a:t>f</a:t>
                      </a:r>
                      <a:endParaRPr sz="900">
                        <a:latin typeface="Calibri"/>
                        <a:cs typeface="Calibri"/>
                      </a:endParaRPr>
                    </a:p>
                  </a:txBody>
                  <a:tcPr marL="0" marR="0" marT="78105"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tc>
                  <a:txBody>
                    <a:bodyPr/>
                    <a:lstStyle/>
                    <a:p>
                      <a:pPr marL="128270">
                        <a:lnSpc>
                          <a:spcPct val="100000"/>
                        </a:lnSpc>
                        <a:spcBef>
                          <a:spcPts val="409"/>
                        </a:spcBef>
                      </a:pPr>
                      <a:r>
                        <a:rPr sz="900" dirty="0">
                          <a:latin typeface="Calibri"/>
                          <a:cs typeface="Calibri"/>
                        </a:rPr>
                        <a:t>g</a:t>
                      </a:r>
                      <a:endParaRPr sz="900">
                        <a:latin typeface="Calibri"/>
                        <a:cs typeface="Calibri"/>
                      </a:endParaRPr>
                    </a:p>
                  </a:txBody>
                  <a:tcPr marL="0" marR="0" marT="52069"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3825">
                        <a:lnSpc>
                          <a:spcPct val="100000"/>
                        </a:lnSpc>
                        <a:spcBef>
                          <a:spcPts val="615"/>
                        </a:spcBef>
                      </a:pPr>
                      <a:r>
                        <a:rPr sz="900" dirty="0">
                          <a:latin typeface="Calibri"/>
                          <a:cs typeface="Calibri"/>
                        </a:rPr>
                        <a:t>h</a:t>
                      </a:r>
                      <a:endParaRPr sz="900">
                        <a:latin typeface="Calibri"/>
                        <a:cs typeface="Calibri"/>
                      </a:endParaRPr>
                    </a:p>
                  </a:txBody>
                  <a:tcPr marL="0" marR="0" marT="7810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98122">
                <a:tc>
                  <a:txBody>
                    <a:bodyPr/>
                    <a:lstStyle/>
                    <a:p>
                      <a:pPr marL="130175">
                        <a:lnSpc>
                          <a:spcPct val="100000"/>
                        </a:lnSpc>
                        <a:spcBef>
                          <a:spcPts val="610"/>
                        </a:spcBef>
                      </a:pPr>
                      <a:r>
                        <a:rPr sz="900" dirty="0">
                          <a:latin typeface="Calibri"/>
                          <a:cs typeface="Calibri"/>
                        </a:rPr>
                        <a:t>i</a:t>
                      </a:r>
                      <a:endParaRPr sz="900">
                        <a:latin typeface="Calibri"/>
                        <a:cs typeface="Calibri"/>
                      </a:endParaRPr>
                    </a:p>
                  </a:txBody>
                  <a:tcPr marL="0" marR="0" marT="77470"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38430">
                        <a:lnSpc>
                          <a:spcPct val="100000"/>
                        </a:lnSpc>
                        <a:spcBef>
                          <a:spcPts val="525"/>
                        </a:spcBef>
                      </a:pPr>
                      <a:r>
                        <a:rPr sz="900" dirty="0">
                          <a:latin typeface="Calibri"/>
                          <a:cs typeface="Calibri"/>
                        </a:rPr>
                        <a:t>j</a:t>
                      </a:r>
                      <a:endParaRPr sz="900">
                        <a:latin typeface="Calibri"/>
                        <a:cs typeface="Calibri"/>
                      </a:endParaRPr>
                    </a:p>
                  </a:txBody>
                  <a:tcPr marL="0" marR="0" marT="66675"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tc>
                  <a:txBody>
                    <a:bodyPr/>
                    <a:lstStyle/>
                    <a:p>
                      <a:pPr marL="127000">
                        <a:lnSpc>
                          <a:spcPct val="100000"/>
                        </a:lnSpc>
                        <a:spcBef>
                          <a:spcPts val="625"/>
                        </a:spcBef>
                      </a:pPr>
                      <a:r>
                        <a:rPr sz="900" dirty="0">
                          <a:latin typeface="Calibri"/>
                          <a:cs typeface="Calibri"/>
                        </a:rPr>
                        <a:t>k</a:t>
                      </a:r>
                      <a:endParaRPr sz="900">
                        <a:latin typeface="Calibri"/>
                        <a:cs typeface="Calibri"/>
                      </a:endParaRPr>
                    </a:p>
                  </a:txBody>
                  <a:tcPr marL="0" marR="0" marT="7937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2080">
                        <a:lnSpc>
                          <a:spcPct val="100000"/>
                        </a:lnSpc>
                        <a:spcBef>
                          <a:spcPts val="625"/>
                        </a:spcBef>
                      </a:pPr>
                      <a:r>
                        <a:rPr sz="900" i="1" dirty="0">
                          <a:latin typeface="Calibri"/>
                          <a:cs typeface="Calibri"/>
                        </a:rPr>
                        <a:t>l</a:t>
                      </a:r>
                      <a:endParaRPr sz="900">
                        <a:latin typeface="Calibri"/>
                        <a:cs typeface="Calibri"/>
                      </a:endParaRPr>
                    </a:p>
                  </a:txBody>
                  <a:tcPr marL="0" marR="0" marT="793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23" name="object 23"/>
          <p:cNvSpPr/>
          <p:nvPr/>
        </p:nvSpPr>
        <p:spPr>
          <a:xfrm>
            <a:off x="1661681" y="460010"/>
            <a:ext cx="699135" cy="694055"/>
          </a:xfrm>
          <a:custGeom>
            <a:avLst/>
            <a:gdLst/>
            <a:ahLst/>
            <a:cxnLst/>
            <a:rect l="l" t="t" r="r" b="b"/>
            <a:pathLst>
              <a:path w="699135" h="694055">
                <a:moveTo>
                  <a:pt x="0" y="693666"/>
                </a:moveTo>
                <a:lnTo>
                  <a:pt x="698727" y="693666"/>
                </a:lnTo>
                <a:lnTo>
                  <a:pt x="698727" y="0"/>
                </a:lnTo>
                <a:lnTo>
                  <a:pt x="0" y="0"/>
                </a:lnTo>
                <a:lnTo>
                  <a:pt x="0" y="693666"/>
                </a:lnTo>
                <a:close/>
              </a:path>
            </a:pathLst>
          </a:custGeom>
          <a:ln w="5060">
            <a:solidFill>
              <a:srgbClr val="000000"/>
            </a:solidFill>
          </a:ln>
        </p:spPr>
        <p:txBody>
          <a:bodyPr wrap="square" lIns="0" tIns="0" rIns="0" bIns="0" rtlCol="0"/>
          <a:lstStyle/>
          <a:p>
            <a:endParaRPr/>
          </a:p>
        </p:txBody>
      </p:sp>
      <p:graphicFrame>
        <p:nvGraphicFramePr>
          <p:cNvPr id="24" name="object 24"/>
          <p:cNvGraphicFramePr>
            <a:graphicFrameLocks noGrp="1"/>
          </p:cNvGraphicFramePr>
          <p:nvPr/>
        </p:nvGraphicFramePr>
        <p:xfrm>
          <a:off x="1707845" y="506197"/>
          <a:ext cx="600710" cy="596244"/>
        </p:xfrm>
        <a:graphic>
          <a:graphicData uri="http://schemas.openxmlformats.org/drawingml/2006/table">
            <a:tbl>
              <a:tblPr firstRow="1" bandRow="1">
                <a:tableStyleId>{2D5ABB26-0587-4C30-8999-92F81FD0307C}</a:tableStyleId>
              </a:tblPr>
              <a:tblGrid>
                <a:gridCol w="300355">
                  <a:extLst>
                    <a:ext uri="{9D8B030D-6E8A-4147-A177-3AD203B41FA5}">
                      <a16:colId xmlns:a16="http://schemas.microsoft.com/office/drawing/2014/main" val="20000"/>
                    </a:ext>
                  </a:extLst>
                </a:gridCol>
                <a:gridCol w="300355">
                  <a:extLst>
                    <a:ext uri="{9D8B030D-6E8A-4147-A177-3AD203B41FA5}">
                      <a16:colId xmlns:a16="http://schemas.microsoft.com/office/drawing/2014/main" val="20001"/>
                    </a:ext>
                  </a:extLst>
                </a:gridCol>
              </a:tblGrid>
              <a:tr h="298122">
                <a:tc>
                  <a:txBody>
                    <a:bodyPr/>
                    <a:lstStyle/>
                    <a:p>
                      <a:pPr marL="101600">
                        <a:lnSpc>
                          <a:spcPct val="100000"/>
                        </a:lnSpc>
                        <a:spcBef>
                          <a:spcPts val="425"/>
                        </a:spcBef>
                      </a:pPr>
                      <a:r>
                        <a:rPr sz="900" dirty="0">
                          <a:latin typeface="Calibri"/>
                          <a:cs typeface="Calibri"/>
                        </a:rPr>
                        <a:t>w</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5730">
                        <a:lnSpc>
                          <a:spcPct val="100000"/>
                        </a:lnSpc>
                        <a:spcBef>
                          <a:spcPts val="425"/>
                        </a:spcBef>
                      </a:pPr>
                      <a:r>
                        <a:rPr sz="900" dirty="0">
                          <a:latin typeface="Calibri"/>
                          <a:cs typeface="Calibri"/>
                        </a:rPr>
                        <a:t>x</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98122">
                <a:tc>
                  <a:txBody>
                    <a:bodyPr/>
                    <a:lstStyle/>
                    <a:p>
                      <a:pPr marL="113030">
                        <a:lnSpc>
                          <a:spcPct val="100000"/>
                        </a:lnSpc>
                        <a:spcBef>
                          <a:spcPts val="420"/>
                        </a:spcBef>
                      </a:pPr>
                      <a:r>
                        <a:rPr sz="900" dirty="0">
                          <a:latin typeface="Calibri"/>
                          <a:cs typeface="Calibri"/>
                        </a:rPr>
                        <a:t>y</a:t>
                      </a:r>
                      <a:endParaRPr sz="900">
                        <a:latin typeface="Calibri"/>
                        <a:cs typeface="Calibri"/>
                      </a:endParaRPr>
                    </a:p>
                  </a:txBody>
                  <a:tcPr marL="0" marR="0" marT="533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0175">
                        <a:lnSpc>
                          <a:spcPct val="100000"/>
                        </a:lnSpc>
                        <a:spcBef>
                          <a:spcPts val="505"/>
                        </a:spcBef>
                      </a:pPr>
                      <a:r>
                        <a:rPr sz="900" dirty="0">
                          <a:latin typeface="Calibri"/>
                          <a:cs typeface="Calibri"/>
                        </a:rPr>
                        <a:t>z</a:t>
                      </a:r>
                      <a:endParaRPr sz="900">
                        <a:latin typeface="Calibri"/>
                        <a:cs typeface="Calibri"/>
                      </a:endParaRPr>
                    </a:p>
                  </a:txBody>
                  <a:tcPr marL="0" marR="0" marT="641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25" name="object 25"/>
          <p:cNvGraphicFramePr>
            <a:graphicFrameLocks noGrp="1"/>
          </p:cNvGraphicFramePr>
          <p:nvPr/>
        </p:nvGraphicFramePr>
        <p:xfrm>
          <a:off x="354320" y="1636115"/>
          <a:ext cx="2590799" cy="1043438"/>
        </p:xfrm>
        <a:graphic>
          <a:graphicData uri="http://schemas.openxmlformats.org/drawingml/2006/table">
            <a:tbl>
              <a:tblPr firstRow="1" bandRow="1">
                <a:tableStyleId>{2D5ABB26-0587-4C30-8999-92F81FD0307C}</a:tableStyleId>
              </a:tblPr>
              <a:tblGrid>
                <a:gridCol w="848360">
                  <a:extLst>
                    <a:ext uri="{9D8B030D-6E8A-4147-A177-3AD203B41FA5}">
                      <a16:colId xmlns:a16="http://schemas.microsoft.com/office/drawing/2014/main" val="20000"/>
                    </a:ext>
                  </a:extLst>
                </a:gridCol>
                <a:gridCol w="848994">
                  <a:extLst>
                    <a:ext uri="{9D8B030D-6E8A-4147-A177-3AD203B41FA5}">
                      <a16:colId xmlns:a16="http://schemas.microsoft.com/office/drawing/2014/main" val="20001"/>
                    </a:ext>
                  </a:extLst>
                </a:gridCol>
                <a:gridCol w="55880">
                  <a:extLst>
                    <a:ext uri="{9D8B030D-6E8A-4147-A177-3AD203B41FA5}">
                      <a16:colId xmlns:a16="http://schemas.microsoft.com/office/drawing/2014/main" val="20002"/>
                    </a:ext>
                  </a:extLst>
                </a:gridCol>
                <a:gridCol w="837565">
                  <a:extLst>
                    <a:ext uri="{9D8B030D-6E8A-4147-A177-3AD203B41FA5}">
                      <a16:colId xmlns:a16="http://schemas.microsoft.com/office/drawing/2014/main" val="20003"/>
                    </a:ext>
                  </a:extLst>
                </a:gridCol>
              </a:tblGrid>
              <a:tr h="521719">
                <a:tc>
                  <a:txBody>
                    <a:bodyPr/>
                    <a:lstStyle/>
                    <a:p>
                      <a:pPr>
                        <a:lnSpc>
                          <a:spcPct val="100000"/>
                        </a:lnSpc>
                        <a:spcBef>
                          <a:spcPts val="40"/>
                        </a:spcBef>
                      </a:pPr>
                      <a:endParaRPr sz="1100">
                        <a:latin typeface="Times New Roman"/>
                        <a:cs typeface="Times New Roman"/>
                      </a:endParaRPr>
                    </a:p>
                    <a:p>
                      <a:pPr marL="45085">
                        <a:lnSpc>
                          <a:spcPct val="100000"/>
                        </a:lnSpc>
                      </a:pPr>
                      <a:r>
                        <a:rPr sz="900" spc="90" dirty="0">
                          <a:latin typeface="Calibri"/>
                          <a:cs typeface="Calibri"/>
                        </a:rPr>
                        <a:t>aw+bx+ey+fz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40"/>
                        </a:spcBef>
                      </a:pPr>
                      <a:endParaRPr sz="1100">
                        <a:latin typeface="Times New Roman"/>
                        <a:cs typeface="Times New Roman"/>
                      </a:endParaRPr>
                    </a:p>
                    <a:p>
                      <a:pPr marL="62865">
                        <a:lnSpc>
                          <a:spcPct val="100000"/>
                        </a:lnSpc>
                      </a:pPr>
                      <a:r>
                        <a:rPr sz="900" spc="100" dirty="0">
                          <a:latin typeface="Calibri"/>
                          <a:cs typeface="Calibri"/>
                        </a:rPr>
                        <a:t>bw+cx+fy+gz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2">
                  <a:txBody>
                    <a:bodyPr/>
                    <a:lstStyle/>
                    <a:p>
                      <a:pPr>
                        <a:lnSpc>
                          <a:spcPct val="100000"/>
                        </a:lnSpc>
                        <a:spcBef>
                          <a:spcPts val="40"/>
                        </a:spcBef>
                      </a:pPr>
                      <a:endParaRPr sz="1100">
                        <a:latin typeface="Times New Roman"/>
                        <a:cs typeface="Times New Roman"/>
                      </a:endParaRPr>
                    </a:p>
                    <a:p>
                      <a:pPr marL="82550">
                        <a:lnSpc>
                          <a:spcPct val="100000"/>
                        </a:lnSpc>
                      </a:pPr>
                      <a:r>
                        <a:rPr sz="900" spc="105" dirty="0">
                          <a:latin typeface="Calibri"/>
                          <a:cs typeface="Calibri"/>
                        </a:rPr>
                        <a:t>cw+dx+gy+hz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521719">
                <a:tc>
                  <a:txBody>
                    <a:bodyPr/>
                    <a:lstStyle/>
                    <a:p>
                      <a:pPr>
                        <a:lnSpc>
                          <a:spcPct val="100000"/>
                        </a:lnSpc>
                        <a:spcBef>
                          <a:spcPts val="10"/>
                        </a:spcBef>
                      </a:pPr>
                      <a:endParaRPr sz="1250">
                        <a:latin typeface="Times New Roman"/>
                        <a:cs typeface="Times New Roman"/>
                      </a:endParaRPr>
                    </a:p>
                    <a:p>
                      <a:pPr marL="69850">
                        <a:lnSpc>
                          <a:spcPct val="100000"/>
                        </a:lnSpc>
                      </a:pPr>
                      <a:r>
                        <a:rPr sz="900" spc="100" dirty="0">
                          <a:latin typeface="Calibri"/>
                          <a:cs typeface="Calibri"/>
                        </a:rPr>
                        <a:t>ew+fx+iy+jz</a:t>
                      </a:r>
                      <a:endParaRPr sz="900">
                        <a:latin typeface="Calibri"/>
                        <a:cs typeface="Calibri"/>
                      </a:endParaRPr>
                    </a:p>
                  </a:txBody>
                  <a:tcPr marL="0" marR="0" marT="12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
        <p:nvSpPr>
          <p:cNvPr id="26" name="object 26"/>
          <p:cNvSpPr txBox="1"/>
          <p:nvPr/>
        </p:nvSpPr>
        <p:spPr>
          <a:xfrm>
            <a:off x="1242961" y="1438803"/>
            <a:ext cx="377825" cy="162560"/>
          </a:xfrm>
          <a:prstGeom prst="rect">
            <a:avLst/>
          </a:prstGeom>
        </p:spPr>
        <p:txBody>
          <a:bodyPr vert="horz" wrap="square" lIns="0" tIns="12065" rIns="0" bIns="0" rtlCol="0">
            <a:spAutoFit/>
          </a:bodyPr>
          <a:lstStyle/>
          <a:p>
            <a:pPr marL="12700">
              <a:lnSpc>
                <a:spcPct val="100000"/>
              </a:lnSpc>
              <a:spcBef>
                <a:spcPts val="95"/>
              </a:spcBef>
            </a:pPr>
            <a:r>
              <a:rPr sz="900" spc="5" dirty="0">
                <a:latin typeface="Tahoma"/>
                <a:cs typeface="Tahoma"/>
              </a:rPr>
              <a:t>Output</a:t>
            </a:r>
            <a:endParaRPr sz="900">
              <a:latin typeface="Tahoma"/>
              <a:cs typeface="Tahoma"/>
            </a:endParaRPr>
          </a:p>
        </p:txBody>
      </p:sp>
      <p:sp>
        <p:nvSpPr>
          <p:cNvPr id="27" name="object 27"/>
          <p:cNvSpPr txBox="1"/>
          <p:nvPr/>
        </p:nvSpPr>
        <p:spPr>
          <a:xfrm>
            <a:off x="584962" y="154553"/>
            <a:ext cx="281940" cy="162560"/>
          </a:xfrm>
          <a:prstGeom prst="rect">
            <a:avLst/>
          </a:prstGeom>
        </p:spPr>
        <p:txBody>
          <a:bodyPr vert="horz" wrap="square" lIns="0" tIns="12065" rIns="0" bIns="0" rtlCol="0">
            <a:spAutoFit/>
          </a:bodyPr>
          <a:lstStyle/>
          <a:p>
            <a:pPr marL="12700">
              <a:lnSpc>
                <a:spcPct val="100000"/>
              </a:lnSpc>
              <a:spcBef>
                <a:spcPts val="95"/>
              </a:spcBef>
            </a:pPr>
            <a:r>
              <a:rPr sz="900" spc="-25" dirty="0">
                <a:latin typeface="Tahoma"/>
                <a:cs typeface="Tahoma"/>
              </a:rPr>
              <a:t>Input</a:t>
            </a:r>
            <a:endParaRPr sz="900">
              <a:latin typeface="Tahoma"/>
              <a:cs typeface="Tahoma"/>
            </a:endParaRPr>
          </a:p>
        </p:txBody>
      </p:sp>
      <p:sp>
        <p:nvSpPr>
          <p:cNvPr id="28" name="object 28"/>
          <p:cNvSpPr txBox="1"/>
          <p:nvPr/>
        </p:nvSpPr>
        <p:spPr>
          <a:xfrm>
            <a:off x="1635772" y="304172"/>
            <a:ext cx="339725" cy="162560"/>
          </a:xfrm>
          <a:prstGeom prst="rect">
            <a:avLst/>
          </a:prstGeom>
        </p:spPr>
        <p:txBody>
          <a:bodyPr vert="horz" wrap="square" lIns="0" tIns="12065" rIns="0" bIns="0" rtlCol="0">
            <a:spAutoFit/>
          </a:bodyPr>
          <a:lstStyle/>
          <a:p>
            <a:pPr marL="12700">
              <a:lnSpc>
                <a:spcPct val="100000"/>
              </a:lnSpc>
              <a:spcBef>
                <a:spcPts val="95"/>
              </a:spcBef>
            </a:pPr>
            <a:r>
              <a:rPr sz="900" spc="-10" dirty="0">
                <a:latin typeface="Tahoma"/>
                <a:cs typeface="Tahoma"/>
              </a:rPr>
              <a:t>Kernel</a:t>
            </a:r>
            <a:endParaRPr sz="900">
              <a:latin typeface="Tahoma"/>
              <a:cs typeface="Tahoma"/>
            </a:endParaRPr>
          </a:p>
        </p:txBody>
      </p:sp>
      <p:pic>
        <p:nvPicPr>
          <p:cNvPr id="29" name="object 29"/>
          <p:cNvPicPr/>
          <p:nvPr/>
        </p:nvPicPr>
        <p:blipFill>
          <a:blip r:embed="rId3" cstate="print"/>
          <a:stretch>
            <a:fillRect/>
          </a:stretch>
        </p:blipFill>
        <p:spPr>
          <a:xfrm>
            <a:off x="3144596" y="186321"/>
            <a:ext cx="63233" cy="63233"/>
          </a:xfrm>
          <a:prstGeom prst="rect">
            <a:avLst/>
          </a:prstGeom>
        </p:spPr>
      </p:pic>
      <p:sp>
        <p:nvSpPr>
          <p:cNvPr id="30" name="object 30"/>
          <p:cNvSpPr txBox="1">
            <a:spLocks noGrp="1"/>
          </p:cNvSpPr>
          <p:nvPr>
            <p:ph type="title"/>
          </p:nvPr>
        </p:nvSpPr>
        <p:spPr>
          <a:prstGeom prst="rect">
            <a:avLst/>
          </a:prstGeom>
        </p:spPr>
        <p:txBody>
          <a:bodyPr vert="horz" wrap="square" lIns="0" tIns="6985" rIns="0" bIns="0" rtlCol="0">
            <a:spAutoFit/>
          </a:bodyPr>
          <a:lstStyle/>
          <a:p>
            <a:pPr marL="12700" marR="5080">
              <a:lnSpc>
                <a:spcPct val="102699"/>
              </a:lnSpc>
              <a:spcBef>
                <a:spcPts val="55"/>
              </a:spcBef>
            </a:pPr>
            <a:r>
              <a:rPr spc="70" dirty="0"/>
              <a:t>Let</a:t>
            </a:r>
            <a:r>
              <a:rPr spc="270" dirty="0"/>
              <a:t> </a:t>
            </a:r>
            <a:r>
              <a:rPr spc="10" dirty="0"/>
              <a:t>us</a:t>
            </a:r>
            <a:r>
              <a:rPr spc="20" dirty="0"/>
              <a:t> </a:t>
            </a:r>
            <a:r>
              <a:rPr spc="35" dirty="0"/>
              <a:t>apply</a:t>
            </a:r>
            <a:r>
              <a:rPr spc="275" dirty="0"/>
              <a:t> </a:t>
            </a:r>
            <a:r>
              <a:rPr spc="30" dirty="0"/>
              <a:t>this</a:t>
            </a:r>
            <a:r>
              <a:rPr spc="275" dirty="0"/>
              <a:t> </a:t>
            </a:r>
            <a:r>
              <a:rPr spc="5" dirty="0"/>
              <a:t>idea</a:t>
            </a:r>
            <a:r>
              <a:rPr spc="25" dirty="0"/>
              <a:t> </a:t>
            </a:r>
            <a:r>
              <a:rPr spc="10" dirty="0"/>
              <a:t>to</a:t>
            </a:r>
            <a:r>
              <a:rPr spc="20" dirty="0"/>
              <a:t> </a:t>
            </a:r>
            <a:r>
              <a:rPr spc="15" dirty="0"/>
              <a:t>a</a:t>
            </a:r>
            <a:r>
              <a:rPr spc="275" dirty="0"/>
              <a:t> </a:t>
            </a:r>
            <a:r>
              <a:rPr spc="20" dirty="0"/>
              <a:t>toy</a:t>
            </a:r>
            <a:r>
              <a:rPr spc="275" dirty="0"/>
              <a:t> </a:t>
            </a:r>
            <a:r>
              <a:rPr spc="20" dirty="0"/>
              <a:t>ex- </a:t>
            </a:r>
            <a:r>
              <a:rPr spc="-235" dirty="0"/>
              <a:t> </a:t>
            </a:r>
            <a:r>
              <a:rPr spc="10" dirty="0"/>
              <a:t>ample</a:t>
            </a:r>
            <a:r>
              <a:rPr spc="105" dirty="0"/>
              <a:t> </a:t>
            </a:r>
            <a:r>
              <a:rPr spc="20" dirty="0"/>
              <a:t>and</a:t>
            </a:r>
            <a:r>
              <a:rPr spc="110" dirty="0"/>
              <a:t> </a:t>
            </a:r>
            <a:r>
              <a:rPr spc="-45" dirty="0"/>
              <a:t>see</a:t>
            </a:r>
            <a:r>
              <a:rPr spc="114" dirty="0"/>
              <a:t> </a:t>
            </a:r>
            <a:r>
              <a:rPr spc="5" dirty="0"/>
              <a:t>the</a:t>
            </a:r>
            <a:r>
              <a:rPr spc="110" dirty="0"/>
              <a:t> </a:t>
            </a:r>
            <a:r>
              <a:rPr spc="15" dirty="0"/>
              <a:t>results</a:t>
            </a: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graphicFrame>
        <p:nvGraphicFramePr>
          <p:cNvPr id="22" name="object 22"/>
          <p:cNvGraphicFramePr>
            <a:graphicFrameLocks noGrp="1"/>
          </p:cNvGraphicFramePr>
          <p:nvPr/>
        </p:nvGraphicFramePr>
        <p:xfrm>
          <a:off x="286169" y="352070"/>
          <a:ext cx="1226818" cy="907021"/>
        </p:xfrm>
        <a:graphic>
          <a:graphicData uri="http://schemas.openxmlformats.org/drawingml/2006/table">
            <a:tbl>
              <a:tblPr firstRow="1" bandRow="1">
                <a:tableStyleId>{2D5ABB26-0587-4C30-8999-92F81FD0307C}</a:tableStyleId>
              </a:tblPr>
              <a:tblGrid>
                <a:gridCol w="301625">
                  <a:extLst>
                    <a:ext uri="{9D8B030D-6E8A-4147-A177-3AD203B41FA5}">
                      <a16:colId xmlns:a16="http://schemas.microsoft.com/office/drawing/2014/main" val="20000"/>
                    </a:ext>
                  </a:extLst>
                </a:gridCol>
                <a:gridCol w="311784">
                  <a:extLst>
                    <a:ext uri="{9D8B030D-6E8A-4147-A177-3AD203B41FA5}">
                      <a16:colId xmlns:a16="http://schemas.microsoft.com/office/drawing/2014/main" val="20001"/>
                    </a:ext>
                  </a:extLst>
                </a:gridCol>
                <a:gridCol w="311784">
                  <a:extLst>
                    <a:ext uri="{9D8B030D-6E8A-4147-A177-3AD203B41FA5}">
                      <a16:colId xmlns:a16="http://schemas.microsoft.com/office/drawing/2014/main" val="20002"/>
                    </a:ext>
                  </a:extLst>
                </a:gridCol>
                <a:gridCol w="301625">
                  <a:extLst>
                    <a:ext uri="{9D8B030D-6E8A-4147-A177-3AD203B41FA5}">
                      <a16:colId xmlns:a16="http://schemas.microsoft.com/office/drawing/2014/main" val="20003"/>
                    </a:ext>
                  </a:extLst>
                </a:gridCol>
              </a:tblGrid>
              <a:tr h="299387">
                <a:tc>
                  <a:txBody>
                    <a:bodyPr/>
                    <a:lstStyle/>
                    <a:p>
                      <a:pPr marL="114300">
                        <a:lnSpc>
                          <a:spcPct val="100000"/>
                        </a:lnSpc>
                        <a:spcBef>
                          <a:spcPts val="425"/>
                        </a:spcBef>
                      </a:pPr>
                      <a:r>
                        <a:rPr sz="900" dirty="0">
                          <a:latin typeface="Calibri"/>
                          <a:cs typeface="Calibri"/>
                        </a:rPr>
                        <a:t>a</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2555">
                        <a:lnSpc>
                          <a:spcPct val="100000"/>
                        </a:lnSpc>
                        <a:spcBef>
                          <a:spcPts val="545"/>
                        </a:spcBef>
                      </a:pPr>
                      <a:r>
                        <a:rPr sz="900" dirty="0">
                          <a:latin typeface="Calibri"/>
                          <a:cs typeface="Calibri"/>
                        </a:rPr>
                        <a:t>b</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30175">
                        <a:lnSpc>
                          <a:spcPct val="100000"/>
                        </a:lnSpc>
                        <a:spcBef>
                          <a:spcPts val="425"/>
                        </a:spcBef>
                      </a:pPr>
                      <a:r>
                        <a:rPr sz="900" dirty="0">
                          <a:latin typeface="Calibri"/>
                          <a:cs typeface="Calibri"/>
                        </a:rPr>
                        <a:t>c</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25095">
                        <a:lnSpc>
                          <a:spcPct val="100000"/>
                        </a:lnSpc>
                        <a:spcBef>
                          <a:spcPts val="545"/>
                        </a:spcBef>
                      </a:pPr>
                      <a:r>
                        <a:rPr sz="900" dirty="0">
                          <a:latin typeface="Calibri"/>
                          <a:cs typeface="Calibri"/>
                        </a:rPr>
                        <a:t>d</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06976">
                <a:tc>
                  <a:txBody>
                    <a:bodyPr/>
                    <a:lstStyle/>
                    <a:p>
                      <a:pPr marL="117475">
                        <a:lnSpc>
                          <a:spcPct val="100000"/>
                        </a:lnSpc>
                        <a:spcBef>
                          <a:spcPts val="495"/>
                        </a:spcBef>
                      </a:pPr>
                      <a:r>
                        <a:rPr sz="900" dirty="0">
                          <a:latin typeface="Calibri"/>
                          <a:cs typeface="Calibri"/>
                        </a:rPr>
                        <a:t>e</a:t>
                      </a:r>
                      <a:endParaRPr sz="900">
                        <a:latin typeface="Calibri"/>
                        <a:cs typeface="Calibri"/>
                      </a:endParaRPr>
                    </a:p>
                  </a:txBody>
                  <a:tcPr marL="0" marR="0" marT="6286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37160">
                        <a:lnSpc>
                          <a:spcPct val="100000"/>
                        </a:lnSpc>
                        <a:spcBef>
                          <a:spcPts val="615"/>
                        </a:spcBef>
                      </a:pPr>
                      <a:r>
                        <a:rPr sz="900" dirty="0">
                          <a:latin typeface="Calibri"/>
                          <a:cs typeface="Calibri"/>
                        </a:rPr>
                        <a:t>f</a:t>
                      </a:r>
                      <a:endParaRPr sz="900">
                        <a:latin typeface="Calibri"/>
                        <a:cs typeface="Calibri"/>
                      </a:endParaRPr>
                    </a:p>
                  </a:txBody>
                  <a:tcPr marL="0" marR="0" marT="78105"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27000">
                        <a:lnSpc>
                          <a:spcPct val="100000"/>
                        </a:lnSpc>
                        <a:spcBef>
                          <a:spcPts val="409"/>
                        </a:spcBef>
                      </a:pPr>
                      <a:r>
                        <a:rPr sz="900" dirty="0">
                          <a:latin typeface="Calibri"/>
                          <a:cs typeface="Calibri"/>
                        </a:rPr>
                        <a:t>g</a:t>
                      </a:r>
                      <a:endParaRPr sz="900">
                        <a:latin typeface="Calibri"/>
                        <a:cs typeface="Calibri"/>
                      </a:endParaRPr>
                    </a:p>
                  </a:txBody>
                  <a:tcPr marL="0" marR="0" marT="52069"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tc>
                  <a:txBody>
                    <a:bodyPr/>
                    <a:lstStyle/>
                    <a:p>
                      <a:pPr marL="125095">
                        <a:lnSpc>
                          <a:spcPct val="100000"/>
                        </a:lnSpc>
                        <a:spcBef>
                          <a:spcPts val="615"/>
                        </a:spcBef>
                      </a:pPr>
                      <a:r>
                        <a:rPr sz="900" dirty="0">
                          <a:latin typeface="Calibri"/>
                          <a:cs typeface="Calibri"/>
                        </a:rPr>
                        <a:t>h</a:t>
                      </a:r>
                      <a:endParaRPr sz="900">
                        <a:latin typeface="Calibri"/>
                        <a:cs typeface="Calibri"/>
                      </a:endParaRPr>
                    </a:p>
                  </a:txBody>
                  <a:tcPr marL="0" marR="0" marT="7810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00658">
                <a:tc>
                  <a:txBody>
                    <a:bodyPr/>
                    <a:lstStyle/>
                    <a:p>
                      <a:pPr marL="127635">
                        <a:lnSpc>
                          <a:spcPct val="100000"/>
                        </a:lnSpc>
                        <a:spcBef>
                          <a:spcPts val="610"/>
                        </a:spcBef>
                      </a:pPr>
                      <a:r>
                        <a:rPr sz="900" dirty="0">
                          <a:latin typeface="Calibri"/>
                          <a:cs typeface="Calibri"/>
                        </a:rPr>
                        <a:t>i</a:t>
                      </a:r>
                      <a:endParaRPr sz="900">
                        <a:latin typeface="Calibri"/>
                        <a:cs typeface="Calibri"/>
                      </a:endParaRPr>
                    </a:p>
                  </a:txBody>
                  <a:tcPr marL="0" marR="0" marT="77470"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37160">
                        <a:lnSpc>
                          <a:spcPct val="100000"/>
                        </a:lnSpc>
                        <a:spcBef>
                          <a:spcPts val="525"/>
                        </a:spcBef>
                      </a:pPr>
                      <a:r>
                        <a:rPr sz="900" dirty="0">
                          <a:latin typeface="Calibri"/>
                          <a:cs typeface="Calibri"/>
                        </a:rPr>
                        <a:t>j</a:t>
                      </a:r>
                      <a:endParaRPr sz="900">
                        <a:latin typeface="Calibri"/>
                        <a:cs typeface="Calibri"/>
                      </a:endParaRPr>
                    </a:p>
                  </a:txBody>
                  <a:tcPr marL="0" marR="0" marT="66675"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25730">
                        <a:lnSpc>
                          <a:spcPct val="100000"/>
                        </a:lnSpc>
                        <a:spcBef>
                          <a:spcPts val="625"/>
                        </a:spcBef>
                      </a:pPr>
                      <a:r>
                        <a:rPr sz="900" dirty="0">
                          <a:latin typeface="Calibri"/>
                          <a:cs typeface="Calibri"/>
                        </a:rPr>
                        <a:t>k</a:t>
                      </a:r>
                      <a:endParaRPr sz="900">
                        <a:latin typeface="Calibri"/>
                        <a:cs typeface="Calibri"/>
                      </a:endParaRPr>
                    </a:p>
                  </a:txBody>
                  <a:tcPr marL="0" marR="0" marT="79375"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tc>
                  <a:txBody>
                    <a:bodyPr/>
                    <a:lstStyle/>
                    <a:p>
                      <a:pPr marL="133350">
                        <a:lnSpc>
                          <a:spcPct val="100000"/>
                        </a:lnSpc>
                        <a:spcBef>
                          <a:spcPts val="625"/>
                        </a:spcBef>
                      </a:pPr>
                      <a:r>
                        <a:rPr sz="900" i="1" dirty="0">
                          <a:latin typeface="Calibri"/>
                          <a:cs typeface="Calibri"/>
                        </a:rPr>
                        <a:t>l</a:t>
                      </a:r>
                      <a:endParaRPr sz="900">
                        <a:latin typeface="Calibri"/>
                        <a:cs typeface="Calibri"/>
                      </a:endParaRPr>
                    </a:p>
                  </a:txBody>
                  <a:tcPr marL="0" marR="0" marT="7937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23" name="object 23"/>
          <p:cNvSpPr/>
          <p:nvPr/>
        </p:nvSpPr>
        <p:spPr>
          <a:xfrm>
            <a:off x="1661681" y="460010"/>
            <a:ext cx="699135" cy="694055"/>
          </a:xfrm>
          <a:custGeom>
            <a:avLst/>
            <a:gdLst/>
            <a:ahLst/>
            <a:cxnLst/>
            <a:rect l="l" t="t" r="r" b="b"/>
            <a:pathLst>
              <a:path w="699135" h="694055">
                <a:moveTo>
                  <a:pt x="0" y="693666"/>
                </a:moveTo>
                <a:lnTo>
                  <a:pt x="698727" y="693666"/>
                </a:lnTo>
                <a:lnTo>
                  <a:pt x="698727" y="0"/>
                </a:lnTo>
                <a:lnTo>
                  <a:pt x="0" y="0"/>
                </a:lnTo>
                <a:lnTo>
                  <a:pt x="0" y="693666"/>
                </a:lnTo>
                <a:close/>
              </a:path>
            </a:pathLst>
          </a:custGeom>
          <a:ln w="5060">
            <a:solidFill>
              <a:srgbClr val="000000"/>
            </a:solidFill>
          </a:ln>
        </p:spPr>
        <p:txBody>
          <a:bodyPr wrap="square" lIns="0" tIns="0" rIns="0" bIns="0" rtlCol="0"/>
          <a:lstStyle/>
          <a:p>
            <a:endParaRPr/>
          </a:p>
        </p:txBody>
      </p:sp>
      <p:graphicFrame>
        <p:nvGraphicFramePr>
          <p:cNvPr id="24" name="object 24"/>
          <p:cNvGraphicFramePr>
            <a:graphicFrameLocks noGrp="1"/>
          </p:cNvGraphicFramePr>
          <p:nvPr/>
        </p:nvGraphicFramePr>
        <p:xfrm>
          <a:off x="1707845" y="506197"/>
          <a:ext cx="600710" cy="596244"/>
        </p:xfrm>
        <a:graphic>
          <a:graphicData uri="http://schemas.openxmlformats.org/drawingml/2006/table">
            <a:tbl>
              <a:tblPr firstRow="1" bandRow="1">
                <a:tableStyleId>{2D5ABB26-0587-4C30-8999-92F81FD0307C}</a:tableStyleId>
              </a:tblPr>
              <a:tblGrid>
                <a:gridCol w="300355">
                  <a:extLst>
                    <a:ext uri="{9D8B030D-6E8A-4147-A177-3AD203B41FA5}">
                      <a16:colId xmlns:a16="http://schemas.microsoft.com/office/drawing/2014/main" val="20000"/>
                    </a:ext>
                  </a:extLst>
                </a:gridCol>
                <a:gridCol w="300355">
                  <a:extLst>
                    <a:ext uri="{9D8B030D-6E8A-4147-A177-3AD203B41FA5}">
                      <a16:colId xmlns:a16="http://schemas.microsoft.com/office/drawing/2014/main" val="20001"/>
                    </a:ext>
                  </a:extLst>
                </a:gridCol>
              </a:tblGrid>
              <a:tr h="298122">
                <a:tc>
                  <a:txBody>
                    <a:bodyPr/>
                    <a:lstStyle/>
                    <a:p>
                      <a:pPr marL="101600">
                        <a:lnSpc>
                          <a:spcPct val="100000"/>
                        </a:lnSpc>
                        <a:spcBef>
                          <a:spcPts val="425"/>
                        </a:spcBef>
                      </a:pPr>
                      <a:r>
                        <a:rPr sz="900" dirty="0">
                          <a:latin typeface="Calibri"/>
                          <a:cs typeface="Calibri"/>
                        </a:rPr>
                        <a:t>w</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5730">
                        <a:lnSpc>
                          <a:spcPct val="100000"/>
                        </a:lnSpc>
                        <a:spcBef>
                          <a:spcPts val="425"/>
                        </a:spcBef>
                      </a:pPr>
                      <a:r>
                        <a:rPr sz="900" dirty="0">
                          <a:latin typeface="Calibri"/>
                          <a:cs typeface="Calibri"/>
                        </a:rPr>
                        <a:t>x</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98122">
                <a:tc>
                  <a:txBody>
                    <a:bodyPr/>
                    <a:lstStyle/>
                    <a:p>
                      <a:pPr marL="113030">
                        <a:lnSpc>
                          <a:spcPct val="100000"/>
                        </a:lnSpc>
                        <a:spcBef>
                          <a:spcPts val="420"/>
                        </a:spcBef>
                      </a:pPr>
                      <a:r>
                        <a:rPr sz="900" dirty="0">
                          <a:latin typeface="Calibri"/>
                          <a:cs typeface="Calibri"/>
                        </a:rPr>
                        <a:t>y</a:t>
                      </a:r>
                      <a:endParaRPr sz="900">
                        <a:latin typeface="Calibri"/>
                        <a:cs typeface="Calibri"/>
                      </a:endParaRPr>
                    </a:p>
                  </a:txBody>
                  <a:tcPr marL="0" marR="0" marT="533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0175">
                        <a:lnSpc>
                          <a:spcPct val="100000"/>
                        </a:lnSpc>
                        <a:spcBef>
                          <a:spcPts val="505"/>
                        </a:spcBef>
                      </a:pPr>
                      <a:r>
                        <a:rPr sz="900" dirty="0">
                          <a:latin typeface="Calibri"/>
                          <a:cs typeface="Calibri"/>
                        </a:rPr>
                        <a:t>z</a:t>
                      </a:r>
                      <a:endParaRPr sz="900">
                        <a:latin typeface="Calibri"/>
                        <a:cs typeface="Calibri"/>
                      </a:endParaRPr>
                    </a:p>
                  </a:txBody>
                  <a:tcPr marL="0" marR="0" marT="641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25" name="object 25"/>
          <p:cNvGraphicFramePr>
            <a:graphicFrameLocks noGrp="1"/>
          </p:cNvGraphicFramePr>
          <p:nvPr/>
        </p:nvGraphicFramePr>
        <p:xfrm>
          <a:off x="354320" y="1636115"/>
          <a:ext cx="2590799" cy="1043438"/>
        </p:xfrm>
        <a:graphic>
          <a:graphicData uri="http://schemas.openxmlformats.org/drawingml/2006/table">
            <a:tbl>
              <a:tblPr firstRow="1" bandRow="1">
                <a:tableStyleId>{2D5ABB26-0587-4C30-8999-92F81FD0307C}</a:tableStyleId>
              </a:tblPr>
              <a:tblGrid>
                <a:gridCol w="848360">
                  <a:extLst>
                    <a:ext uri="{9D8B030D-6E8A-4147-A177-3AD203B41FA5}">
                      <a16:colId xmlns:a16="http://schemas.microsoft.com/office/drawing/2014/main" val="20000"/>
                    </a:ext>
                  </a:extLst>
                </a:gridCol>
                <a:gridCol w="848994">
                  <a:extLst>
                    <a:ext uri="{9D8B030D-6E8A-4147-A177-3AD203B41FA5}">
                      <a16:colId xmlns:a16="http://schemas.microsoft.com/office/drawing/2014/main" val="20001"/>
                    </a:ext>
                  </a:extLst>
                </a:gridCol>
                <a:gridCol w="55880">
                  <a:extLst>
                    <a:ext uri="{9D8B030D-6E8A-4147-A177-3AD203B41FA5}">
                      <a16:colId xmlns:a16="http://schemas.microsoft.com/office/drawing/2014/main" val="20002"/>
                    </a:ext>
                  </a:extLst>
                </a:gridCol>
                <a:gridCol w="837565">
                  <a:extLst>
                    <a:ext uri="{9D8B030D-6E8A-4147-A177-3AD203B41FA5}">
                      <a16:colId xmlns:a16="http://schemas.microsoft.com/office/drawing/2014/main" val="20003"/>
                    </a:ext>
                  </a:extLst>
                </a:gridCol>
              </a:tblGrid>
              <a:tr h="521719">
                <a:tc>
                  <a:txBody>
                    <a:bodyPr/>
                    <a:lstStyle/>
                    <a:p>
                      <a:pPr>
                        <a:lnSpc>
                          <a:spcPct val="100000"/>
                        </a:lnSpc>
                        <a:spcBef>
                          <a:spcPts val="40"/>
                        </a:spcBef>
                      </a:pPr>
                      <a:endParaRPr sz="1100">
                        <a:latin typeface="Times New Roman"/>
                        <a:cs typeface="Times New Roman"/>
                      </a:endParaRPr>
                    </a:p>
                    <a:p>
                      <a:pPr marL="45085">
                        <a:lnSpc>
                          <a:spcPct val="100000"/>
                        </a:lnSpc>
                      </a:pPr>
                      <a:r>
                        <a:rPr sz="900" spc="90" dirty="0">
                          <a:latin typeface="Calibri"/>
                          <a:cs typeface="Calibri"/>
                        </a:rPr>
                        <a:t>aw+bx+ey+fz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40"/>
                        </a:spcBef>
                      </a:pPr>
                      <a:endParaRPr sz="1100" dirty="0">
                        <a:latin typeface="Times New Roman"/>
                        <a:cs typeface="Times New Roman"/>
                      </a:endParaRPr>
                    </a:p>
                    <a:p>
                      <a:pPr marL="17780" algn="ctr">
                        <a:lnSpc>
                          <a:spcPct val="100000"/>
                        </a:lnSpc>
                      </a:pPr>
                      <a:r>
                        <a:rPr sz="900" spc="100" dirty="0">
                          <a:latin typeface="Calibri"/>
                          <a:cs typeface="Calibri"/>
                        </a:rPr>
                        <a:t>bw+cx+fy+gz</a:t>
                      </a:r>
                      <a:endParaRPr sz="900" dirty="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2">
                  <a:txBody>
                    <a:bodyPr/>
                    <a:lstStyle/>
                    <a:p>
                      <a:pPr>
                        <a:lnSpc>
                          <a:spcPct val="100000"/>
                        </a:lnSpc>
                        <a:spcBef>
                          <a:spcPts val="40"/>
                        </a:spcBef>
                      </a:pPr>
                      <a:endParaRPr sz="1100">
                        <a:latin typeface="Times New Roman"/>
                        <a:cs typeface="Times New Roman"/>
                      </a:endParaRPr>
                    </a:p>
                    <a:p>
                      <a:pPr marL="82550">
                        <a:lnSpc>
                          <a:spcPct val="100000"/>
                        </a:lnSpc>
                      </a:pPr>
                      <a:r>
                        <a:rPr sz="900" spc="105" dirty="0">
                          <a:latin typeface="Calibri"/>
                          <a:cs typeface="Calibri"/>
                        </a:rPr>
                        <a:t>cw+dx+gy+hz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521719">
                <a:tc>
                  <a:txBody>
                    <a:bodyPr/>
                    <a:lstStyle/>
                    <a:p>
                      <a:pPr>
                        <a:lnSpc>
                          <a:spcPct val="100000"/>
                        </a:lnSpc>
                        <a:spcBef>
                          <a:spcPts val="10"/>
                        </a:spcBef>
                      </a:pPr>
                      <a:endParaRPr sz="1250">
                        <a:latin typeface="Times New Roman"/>
                        <a:cs typeface="Times New Roman"/>
                      </a:endParaRPr>
                    </a:p>
                    <a:p>
                      <a:pPr marL="69850">
                        <a:lnSpc>
                          <a:spcPct val="100000"/>
                        </a:lnSpc>
                      </a:pPr>
                      <a:r>
                        <a:rPr sz="900" spc="100" dirty="0">
                          <a:latin typeface="Calibri"/>
                          <a:cs typeface="Calibri"/>
                        </a:rPr>
                        <a:t>ew+fx+iy+jz</a:t>
                      </a:r>
                      <a:endParaRPr sz="900">
                        <a:latin typeface="Calibri"/>
                        <a:cs typeface="Calibri"/>
                      </a:endParaRPr>
                    </a:p>
                  </a:txBody>
                  <a:tcPr marL="0" marR="0" marT="12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0"/>
                        </a:spcBef>
                      </a:pPr>
                      <a:endParaRPr sz="1250" dirty="0">
                        <a:latin typeface="Times New Roman"/>
                        <a:cs typeface="Times New Roman"/>
                      </a:endParaRPr>
                    </a:p>
                    <a:p>
                      <a:pPr marL="17780" algn="ctr">
                        <a:lnSpc>
                          <a:spcPct val="100000"/>
                        </a:lnSpc>
                      </a:pPr>
                      <a:r>
                        <a:rPr sz="900" spc="110" dirty="0">
                          <a:latin typeface="Calibri"/>
                          <a:cs typeface="Calibri"/>
                        </a:rPr>
                        <a:t>fw+gx+jy+kz</a:t>
                      </a:r>
                      <a:endParaRPr sz="900" dirty="0">
                        <a:latin typeface="Calibri"/>
                        <a:cs typeface="Calibri"/>
                      </a:endParaRPr>
                    </a:p>
                  </a:txBody>
                  <a:tcPr marL="0" marR="0" marT="12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nSpc>
                          <a:spcPct val="100000"/>
                        </a:lnSpc>
                      </a:pPr>
                      <a:endParaRPr sz="8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
        <p:nvSpPr>
          <p:cNvPr id="26" name="object 26"/>
          <p:cNvSpPr txBox="1"/>
          <p:nvPr/>
        </p:nvSpPr>
        <p:spPr>
          <a:xfrm>
            <a:off x="1242961" y="1438803"/>
            <a:ext cx="377825" cy="162560"/>
          </a:xfrm>
          <a:prstGeom prst="rect">
            <a:avLst/>
          </a:prstGeom>
        </p:spPr>
        <p:txBody>
          <a:bodyPr vert="horz" wrap="square" lIns="0" tIns="12065" rIns="0" bIns="0" rtlCol="0">
            <a:spAutoFit/>
          </a:bodyPr>
          <a:lstStyle/>
          <a:p>
            <a:pPr marL="12700">
              <a:lnSpc>
                <a:spcPct val="100000"/>
              </a:lnSpc>
              <a:spcBef>
                <a:spcPts val="95"/>
              </a:spcBef>
            </a:pPr>
            <a:r>
              <a:rPr sz="900" spc="5" dirty="0">
                <a:latin typeface="Tahoma"/>
                <a:cs typeface="Tahoma"/>
              </a:rPr>
              <a:t>Output</a:t>
            </a:r>
            <a:endParaRPr sz="900">
              <a:latin typeface="Tahoma"/>
              <a:cs typeface="Tahoma"/>
            </a:endParaRPr>
          </a:p>
        </p:txBody>
      </p:sp>
      <p:sp>
        <p:nvSpPr>
          <p:cNvPr id="27" name="object 27"/>
          <p:cNvSpPr txBox="1"/>
          <p:nvPr/>
        </p:nvSpPr>
        <p:spPr>
          <a:xfrm>
            <a:off x="584962" y="154553"/>
            <a:ext cx="281940" cy="162560"/>
          </a:xfrm>
          <a:prstGeom prst="rect">
            <a:avLst/>
          </a:prstGeom>
        </p:spPr>
        <p:txBody>
          <a:bodyPr vert="horz" wrap="square" lIns="0" tIns="12065" rIns="0" bIns="0" rtlCol="0">
            <a:spAutoFit/>
          </a:bodyPr>
          <a:lstStyle/>
          <a:p>
            <a:pPr marL="12700">
              <a:lnSpc>
                <a:spcPct val="100000"/>
              </a:lnSpc>
              <a:spcBef>
                <a:spcPts val="95"/>
              </a:spcBef>
            </a:pPr>
            <a:r>
              <a:rPr sz="900" spc="-25" dirty="0">
                <a:latin typeface="Tahoma"/>
                <a:cs typeface="Tahoma"/>
              </a:rPr>
              <a:t>Input</a:t>
            </a:r>
            <a:endParaRPr sz="900">
              <a:latin typeface="Tahoma"/>
              <a:cs typeface="Tahoma"/>
            </a:endParaRPr>
          </a:p>
        </p:txBody>
      </p:sp>
      <p:sp>
        <p:nvSpPr>
          <p:cNvPr id="28" name="object 28"/>
          <p:cNvSpPr txBox="1"/>
          <p:nvPr/>
        </p:nvSpPr>
        <p:spPr>
          <a:xfrm>
            <a:off x="1635772" y="304172"/>
            <a:ext cx="339725" cy="162560"/>
          </a:xfrm>
          <a:prstGeom prst="rect">
            <a:avLst/>
          </a:prstGeom>
        </p:spPr>
        <p:txBody>
          <a:bodyPr vert="horz" wrap="square" lIns="0" tIns="12065" rIns="0" bIns="0" rtlCol="0">
            <a:spAutoFit/>
          </a:bodyPr>
          <a:lstStyle/>
          <a:p>
            <a:pPr marL="12700">
              <a:lnSpc>
                <a:spcPct val="100000"/>
              </a:lnSpc>
              <a:spcBef>
                <a:spcPts val="95"/>
              </a:spcBef>
            </a:pPr>
            <a:r>
              <a:rPr sz="900" spc="-10" dirty="0">
                <a:latin typeface="Tahoma"/>
                <a:cs typeface="Tahoma"/>
              </a:rPr>
              <a:t>Kernel</a:t>
            </a:r>
            <a:endParaRPr sz="900">
              <a:latin typeface="Tahoma"/>
              <a:cs typeface="Tahoma"/>
            </a:endParaRPr>
          </a:p>
        </p:txBody>
      </p:sp>
      <p:pic>
        <p:nvPicPr>
          <p:cNvPr id="29" name="object 29"/>
          <p:cNvPicPr/>
          <p:nvPr/>
        </p:nvPicPr>
        <p:blipFill>
          <a:blip r:embed="rId3" cstate="print"/>
          <a:stretch>
            <a:fillRect/>
          </a:stretch>
        </p:blipFill>
        <p:spPr>
          <a:xfrm>
            <a:off x="3144596" y="186321"/>
            <a:ext cx="63233" cy="63233"/>
          </a:xfrm>
          <a:prstGeom prst="rect">
            <a:avLst/>
          </a:prstGeom>
        </p:spPr>
      </p:pic>
      <p:sp>
        <p:nvSpPr>
          <p:cNvPr id="30" name="object 30"/>
          <p:cNvSpPr txBox="1">
            <a:spLocks noGrp="1"/>
          </p:cNvSpPr>
          <p:nvPr>
            <p:ph type="title"/>
          </p:nvPr>
        </p:nvSpPr>
        <p:spPr>
          <a:prstGeom prst="rect">
            <a:avLst/>
          </a:prstGeom>
        </p:spPr>
        <p:txBody>
          <a:bodyPr vert="horz" wrap="square" lIns="0" tIns="6985" rIns="0" bIns="0" rtlCol="0">
            <a:spAutoFit/>
          </a:bodyPr>
          <a:lstStyle/>
          <a:p>
            <a:pPr marL="12700" marR="5080">
              <a:lnSpc>
                <a:spcPct val="102699"/>
              </a:lnSpc>
              <a:spcBef>
                <a:spcPts val="55"/>
              </a:spcBef>
            </a:pPr>
            <a:r>
              <a:rPr spc="70" dirty="0"/>
              <a:t>Let</a:t>
            </a:r>
            <a:r>
              <a:rPr spc="270" dirty="0"/>
              <a:t> </a:t>
            </a:r>
            <a:r>
              <a:rPr spc="10" dirty="0"/>
              <a:t>us</a:t>
            </a:r>
            <a:r>
              <a:rPr spc="20" dirty="0"/>
              <a:t> </a:t>
            </a:r>
            <a:r>
              <a:rPr spc="35" dirty="0"/>
              <a:t>apply</a:t>
            </a:r>
            <a:r>
              <a:rPr spc="275" dirty="0"/>
              <a:t> </a:t>
            </a:r>
            <a:r>
              <a:rPr spc="30" dirty="0"/>
              <a:t>this</a:t>
            </a:r>
            <a:r>
              <a:rPr spc="275" dirty="0"/>
              <a:t> </a:t>
            </a:r>
            <a:r>
              <a:rPr spc="5" dirty="0"/>
              <a:t>idea</a:t>
            </a:r>
            <a:r>
              <a:rPr spc="25" dirty="0"/>
              <a:t> </a:t>
            </a:r>
            <a:r>
              <a:rPr spc="10" dirty="0"/>
              <a:t>to</a:t>
            </a:r>
            <a:r>
              <a:rPr spc="20" dirty="0"/>
              <a:t> </a:t>
            </a:r>
            <a:r>
              <a:rPr spc="15" dirty="0"/>
              <a:t>a</a:t>
            </a:r>
            <a:r>
              <a:rPr spc="275" dirty="0"/>
              <a:t> </a:t>
            </a:r>
            <a:r>
              <a:rPr spc="20" dirty="0"/>
              <a:t>toy</a:t>
            </a:r>
            <a:r>
              <a:rPr spc="275" dirty="0"/>
              <a:t> </a:t>
            </a:r>
            <a:r>
              <a:rPr spc="20" dirty="0"/>
              <a:t>ex- </a:t>
            </a:r>
            <a:r>
              <a:rPr spc="-235" dirty="0"/>
              <a:t> </a:t>
            </a:r>
            <a:r>
              <a:rPr spc="10" dirty="0"/>
              <a:t>ample</a:t>
            </a:r>
            <a:r>
              <a:rPr spc="105" dirty="0"/>
              <a:t> </a:t>
            </a:r>
            <a:r>
              <a:rPr spc="20" dirty="0"/>
              <a:t>and</a:t>
            </a:r>
            <a:r>
              <a:rPr spc="110" dirty="0"/>
              <a:t> </a:t>
            </a:r>
            <a:r>
              <a:rPr spc="-45" dirty="0"/>
              <a:t>see</a:t>
            </a:r>
            <a:r>
              <a:rPr spc="114" dirty="0"/>
              <a:t> </a:t>
            </a:r>
            <a:r>
              <a:rPr spc="5" dirty="0"/>
              <a:t>the</a:t>
            </a:r>
            <a:r>
              <a:rPr spc="110" dirty="0"/>
              <a:t> </a:t>
            </a:r>
            <a:r>
              <a:rPr spc="15" dirty="0"/>
              <a:t>results</a:t>
            </a:r>
          </a:p>
        </p:txBody>
      </p:sp>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graphicFrame>
        <p:nvGraphicFramePr>
          <p:cNvPr id="22" name="object 22"/>
          <p:cNvGraphicFramePr>
            <a:graphicFrameLocks noGrp="1"/>
          </p:cNvGraphicFramePr>
          <p:nvPr/>
        </p:nvGraphicFramePr>
        <p:xfrm>
          <a:off x="286169" y="352070"/>
          <a:ext cx="1229360" cy="907021"/>
        </p:xfrm>
        <a:graphic>
          <a:graphicData uri="http://schemas.openxmlformats.org/drawingml/2006/table">
            <a:tbl>
              <a:tblPr firstRow="1" bandRow="1">
                <a:tableStyleId>{2D5ABB26-0587-4C30-8999-92F81FD0307C}</a:tableStyleId>
              </a:tblPr>
              <a:tblGrid>
                <a:gridCol w="300355">
                  <a:extLst>
                    <a:ext uri="{9D8B030D-6E8A-4147-A177-3AD203B41FA5}">
                      <a16:colId xmlns:a16="http://schemas.microsoft.com/office/drawing/2014/main" val="20000"/>
                    </a:ext>
                  </a:extLst>
                </a:gridCol>
                <a:gridCol w="314325">
                  <a:extLst>
                    <a:ext uri="{9D8B030D-6E8A-4147-A177-3AD203B41FA5}">
                      <a16:colId xmlns:a16="http://schemas.microsoft.com/office/drawing/2014/main" val="20001"/>
                    </a:ext>
                  </a:extLst>
                </a:gridCol>
                <a:gridCol w="311785">
                  <a:extLst>
                    <a:ext uri="{9D8B030D-6E8A-4147-A177-3AD203B41FA5}">
                      <a16:colId xmlns:a16="http://schemas.microsoft.com/office/drawing/2014/main" val="20002"/>
                    </a:ext>
                  </a:extLst>
                </a:gridCol>
                <a:gridCol w="302895">
                  <a:extLst>
                    <a:ext uri="{9D8B030D-6E8A-4147-A177-3AD203B41FA5}">
                      <a16:colId xmlns:a16="http://schemas.microsoft.com/office/drawing/2014/main" val="20003"/>
                    </a:ext>
                  </a:extLst>
                </a:gridCol>
              </a:tblGrid>
              <a:tr h="299387">
                <a:tc>
                  <a:txBody>
                    <a:bodyPr/>
                    <a:lstStyle/>
                    <a:p>
                      <a:pPr marL="114300">
                        <a:lnSpc>
                          <a:spcPct val="100000"/>
                        </a:lnSpc>
                        <a:spcBef>
                          <a:spcPts val="425"/>
                        </a:spcBef>
                      </a:pPr>
                      <a:r>
                        <a:rPr sz="900" dirty="0">
                          <a:latin typeface="Calibri"/>
                          <a:cs typeface="Calibri"/>
                        </a:rPr>
                        <a:t>a</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3825">
                        <a:lnSpc>
                          <a:spcPct val="100000"/>
                        </a:lnSpc>
                        <a:spcBef>
                          <a:spcPts val="545"/>
                        </a:spcBef>
                      </a:pPr>
                      <a:r>
                        <a:rPr sz="900" dirty="0">
                          <a:latin typeface="Calibri"/>
                          <a:cs typeface="Calibri"/>
                        </a:rPr>
                        <a:t>b</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8905">
                        <a:lnSpc>
                          <a:spcPct val="100000"/>
                        </a:lnSpc>
                        <a:spcBef>
                          <a:spcPts val="425"/>
                        </a:spcBef>
                      </a:pPr>
                      <a:r>
                        <a:rPr sz="900" dirty="0">
                          <a:latin typeface="Calibri"/>
                          <a:cs typeface="Calibri"/>
                        </a:rPr>
                        <a:t>c</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23825">
                        <a:lnSpc>
                          <a:spcPct val="100000"/>
                        </a:lnSpc>
                        <a:spcBef>
                          <a:spcPts val="545"/>
                        </a:spcBef>
                      </a:pPr>
                      <a:r>
                        <a:rPr sz="900" dirty="0">
                          <a:latin typeface="Calibri"/>
                          <a:cs typeface="Calibri"/>
                        </a:rPr>
                        <a:t>d</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extLst>
                  <a:ext uri="{0D108BD9-81ED-4DB2-BD59-A6C34878D82A}">
                    <a16:rowId xmlns:a16="http://schemas.microsoft.com/office/drawing/2014/main" val="10000"/>
                  </a:ext>
                </a:extLst>
              </a:tr>
              <a:tr h="306976">
                <a:tc>
                  <a:txBody>
                    <a:bodyPr/>
                    <a:lstStyle/>
                    <a:p>
                      <a:pPr marL="117475">
                        <a:lnSpc>
                          <a:spcPct val="100000"/>
                        </a:lnSpc>
                        <a:spcBef>
                          <a:spcPts val="495"/>
                        </a:spcBef>
                      </a:pPr>
                      <a:r>
                        <a:rPr sz="900" dirty="0">
                          <a:latin typeface="Calibri"/>
                          <a:cs typeface="Calibri"/>
                        </a:rPr>
                        <a:t>e</a:t>
                      </a:r>
                      <a:endParaRPr sz="900">
                        <a:latin typeface="Calibri"/>
                        <a:cs typeface="Calibri"/>
                      </a:endParaRPr>
                    </a:p>
                  </a:txBody>
                  <a:tcPr marL="0" marR="0" marT="628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8430">
                        <a:lnSpc>
                          <a:spcPct val="100000"/>
                        </a:lnSpc>
                        <a:spcBef>
                          <a:spcPts val="615"/>
                        </a:spcBef>
                      </a:pPr>
                      <a:r>
                        <a:rPr sz="900" dirty="0">
                          <a:latin typeface="Calibri"/>
                          <a:cs typeface="Calibri"/>
                        </a:rPr>
                        <a:t>f</a:t>
                      </a:r>
                      <a:endParaRPr sz="900">
                        <a:latin typeface="Calibri"/>
                        <a:cs typeface="Calibri"/>
                      </a:endParaRPr>
                    </a:p>
                  </a:txBody>
                  <a:tcPr marL="0" marR="0" marT="7810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25730">
                        <a:lnSpc>
                          <a:spcPct val="100000"/>
                        </a:lnSpc>
                        <a:spcBef>
                          <a:spcPts val="409"/>
                        </a:spcBef>
                      </a:pPr>
                      <a:r>
                        <a:rPr sz="900" dirty="0">
                          <a:latin typeface="Calibri"/>
                          <a:cs typeface="Calibri"/>
                        </a:rPr>
                        <a:t>g</a:t>
                      </a:r>
                      <a:endParaRPr sz="900">
                        <a:latin typeface="Calibri"/>
                        <a:cs typeface="Calibri"/>
                      </a:endParaRPr>
                    </a:p>
                  </a:txBody>
                  <a:tcPr marL="0" marR="0" marT="52069"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23825">
                        <a:lnSpc>
                          <a:spcPct val="100000"/>
                        </a:lnSpc>
                        <a:spcBef>
                          <a:spcPts val="615"/>
                        </a:spcBef>
                      </a:pPr>
                      <a:r>
                        <a:rPr sz="900" dirty="0">
                          <a:latin typeface="Calibri"/>
                          <a:cs typeface="Calibri"/>
                        </a:rPr>
                        <a:t>h</a:t>
                      </a:r>
                      <a:endParaRPr sz="900">
                        <a:latin typeface="Calibri"/>
                        <a:cs typeface="Calibri"/>
                      </a:endParaRPr>
                    </a:p>
                  </a:txBody>
                  <a:tcPr marL="0" marR="0" marT="78105"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extLst>
                  <a:ext uri="{0D108BD9-81ED-4DB2-BD59-A6C34878D82A}">
                    <a16:rowId xmlns:a16="http://schemas.microsoft.com/office/drawing/2014/main" val="10001"/>
                  </a:ext>
                </a:extLst>
              </a:tr>
              <a:tr h="300658">
                <a:tc>
                  <a:txBody>
                    <a:bodyPr/>
                    <a:lstStyle/>
                    <a:p>
                      <a:pPr marL="127635">
                        <a:lnSpc>
                          <a:spcPct val="100000"/>
                        </a:lnSpc>
                        <a:spcBef>
                          <a:spcPts val="610"/>
                        </a:spcBef>
                      </a:pPr>
                      <a:r>
                        <a:rPr sz="900" dirty="0">
                          <a:latin typeface="Calibri"/>
                          <a:cs typeface="Calibri"/>
                        </a:rPr>
                        <a:t>i</a:t>
                      </a:r>
                      <a:endParaRPr sz="900">
                        <a:latin typeface="Calibri"/>
                        <a:cs typeface="Calibri"/>
                      </a:endParaRPr>
                    </a:p>
                  </a:txBody>
                  <a:tcPr marL="0" marR="0" marT="774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8430">
                        <a:lnSpc>
                          <a:spcPct val="100000"/>
                        </a:lnSpc>
                        <a:spcBef>
                          <a:spcPts val="525"/>
                        </a:spcBef>
                      </a:pPr>
                      <a:r>
                        <a:rPr sz="900" dirty="0">
                          <a:latin typeface="Calibri"/>
                          <a:cs typeface="Calibri"/>
                        </a:rPr>
                        <a:t>j</a:t>
                      </a:r>
                      <a:endParaRPr sz="900">
                        <a:latin typeface="Calibri"/>
                        <a:cs typeface="Calibri"/>
                      </a:endParaRPr>
                    </a:p>
                  </a:txBody>
                  <a:tcPr marL="0" marR="0" marT="6667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24460">
                        <a:lnSpc>
                          <a:spcPct val="100000"/>
                        </a:lnSpc>
                        <a:spcBef>
                          <a:spcPts val="625"/>
                        </a:spcBef>
                      </a:pPr>
                      <a:r>
                        <a:rPr sz="900" dirty="0">
                          <a:latin typeface="Calibri"/>
                          <a:cs typeface="Calibri"/>
                        </a:rPr>
                        <a:t>k</a:t>
                      </a:r>
                      <a:endParaRPr sz="900">
                        <a:latin typeface="Calibri"/>
                        <a:cs typeface="Calibri"/>
                      </a:endParaRPr>
                    </a:p>
                  </a:txBody>
                  <a:tcPr marL="0" marR="0" marT="79375"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32080">
                        <a:lnSpc>
                          <a:spcPct val="100000"/>
                        </a:lnSpc>
                        <a:spcBef>
                          <a:spcPts val="625"/>
                        </a:spcBef>
                      </a:pPr>
                      <a:r>
                        <a:rPr sz="900" i="1" dirty="0">
                          <a:latin typeface="Calibri"/>
                          <a:cs typeface="Calibri"/>
                        </a:rPr>
                        <a:t>l</a:t>
                      </a:r>
                      <a:endParaRPr sz="900">
                        <a:latin typeface="Calibri"/>
                        <a:cs typeface="Calibri"/>
                      </a:endParaRPr>
                    </a:p>
                  </a:txBody>
                  <a:tcPr marL="0" marR="0" marT="79375"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extLst>
                  <a:ext uri="{0D108BD9-81ED-4DB2-BD59-A6C34878D82A}">
                    <a16:rowId xmlns:a16="http://schemas.microsoft.com/office/drawing/2014/main" val="10002"/>
                  </a:ext>
                </a:extLst>
              </a:tr>
            </a:tbl>
          </a:graphicData>
        </a:graphic>
      </p:graphicFrame>
      <p:sp>
        <p:nvSpPr>
          <p:cNvPr id="23" name="object 23"/>
          <p:cNvSpPr/>
          <p:nvPr/>
        </p:nvSpPr>
        <p:spPr>
          <a:xfrm>
            <a:off x="1661681" y="460010"/>
            <a:ext cx="699135" cy="694055"/>
          </a:xfrm>
          <a:custGeom>
            <a:avLst/>
            <a:gdLst/>
            <a:ahLst/>
            <a:cxnLst/>
            <a:rect l="l" t="t" r="r" b="b"/>
            <a:pathLst>
              <a:path w="699135" h="694055">
                <a:moveTo>
                  <a:pt x="0" y="693666"/>
                </a:moveTo>
                <a:lnTo>
                  <a:pt x="698727" y="693666"/>
                </a:lnTo>
                <a:lnTo>
                  <a:pt x="698727" y="0"/>
                </a:lnTo>
                <a:lnTo>
                  <a:pt x="0" y="0"/>
                </a:lnTo>
                <a:lnTo>
                  <a:pt x="0" y="693666"/>
                </a:lnTo>
                <a:close/>
              </a:path>
            </a:pathLst>
          </a:custGeom>
          <a:ln w="5060">
            <a:solidFill>
              <a:srgbClr val="000000"/>
            </a:solidFill>
          </a:ln>
        </p:spPr>
        <p:txBody>
          <a:bodyPr wrap="square" lIns="0" tIns="0" rIns="0" bIns="0" rtlCol="0"/>
          <a:lstStyle/>
          <a:p>
            <a:endParaRPr/>
          </a:p>
        </p:txBody>
      </p:sp>
      <p:graphicFrame>
        <p:nvGraphicFramePr>
          <p:cNvPr id="24" name="object 24"/>
          <p:cNvGraphicFramePr>
            <a:graphicFrameLocks noGrp="1"/>
          </p:cNvGraphicFramePr>
          <p:nvPr/>
        </p:nvGraphicFramePr>
        <p:xfrm>
          <a:off x="1707845" y="506197"/>
          <a:ext cx="600710" cy="596244"/>
        </p:xfrm>
        <a:graphic>
          <a:graphicData uri="http://schemas.openxmlformats.org/drawingml/2006/table">
            <a:tbl>
              <a:tblPr firstRow="1" bandRow="1">
                <a:tableStyleId>{2D5ABB26-0587-4C30-8999-92F81FD0307C}</a:tableStyleId>
              </a:tblPr>
              <a:tblGrid>
                <a:gridCol w="300355">
                  <a:extLst>
                    <a:ext uri="{9D8B030D-6E8A-4147-A177-3AD203B41FA5}">
                      <a16:colId xmlns:a16="http://schemas.microsoft.com/office/drawing/2014/main" val="20000"/>
                    </a:ext>
                  </a:extLst>
                </a:gridCol>
                <a:gridCol w="300355">
                  <a:extLst>
                    <a:ext uri="{9D8B030D-6E8A-4147-A177-3AD203B41FA5}">
                      <a16:colId xmlns:a16="http://schemas.microsoft.com/office/drawing/2014/main" val="20001"/>
                    </a:ext>
                  </a:extLst>
                </a:gridCol>
              </a:tblGrid>
              <a:tr h="298122">
                <a:tc>
                  <a:txBody>
                    <a:bodyPr/>
                    <a:lstStyle/>
                    <a:p>
                      <a:pPr marL="101600">
                        <a:lnSpc>
                          <a:spcPct val="100000"/>
                        </a:lnSpc>
                        <a:spcBef>
                          <a:spcPts val="425"/>
                        </a:spcBef>
                      </a:pPr>
                      <a:r>
                        <a:rPr sz="900" dirty="0">
                          <a:latin typeface="Calibri"/>
                          <a:cs typeface="Calibri"/>
                        </a:rPr>
                        <a:t>w</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5730">
                        <a:lnSpc>
                          <a:spcPct val="100000"/>
                        </a:lnSpc>
                        <a:spcBef>
                          <a:spcPts val="425"/>
                        </a:spcBef>
                      </a:pPr>
                      <a:r>
                        <a:rPr sz="900" dirty="0">
                          <a:latin typeface="Calibri"/>
                          <a:cs typeface="Calibri"/>
                        </a:rPr>
                        <a:t>x</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98122">
                <a:tc>
                  <a:txBody>
                    <a:bodyPr/>
                    <a:lstStyle/>
                    <a:p>
                      <a:pPr marL="113030">
                        <a:lnSpc>
                          <a:spcPct val="100000"/>
                        </a:lnSpc>
                        <a:spcBef>
                          <a:spcPts val="420"/>
                        </a:spcBef>
                      </a:pPr>
                      <a:r>
                        <a:rPr sz="900" dirty="0">
                          <a:latin typeface="Calibri"/>
                          <a:cs typeface="Calibri"/>
                        </a:rPr>
                        <a:t>y</a:t>
                      </a:r>
                      <a:endParaRPr sz="900">
                        <a:latin typeface="Calibri"/>
                        <a:cs typeface="Calibri"/>
                      </a:endParaRPr>
                    </a:p>
                  </a:txBody>
                  <a:tcPr marL="0" marR="0" marT="533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0175">
                        <a:lnSpc>
                          <a:spcPct val="100000"/>
                        </a:lnSpc>
                        <a:spcBef>
                          <a:spcPts val="505"/>
                        </a:spcBef>
                      </a:pPr>
                      <a:r>
                        <a:rPr sz="900" dirty="0">
                          <a:latin typeface="Calibri"/>
                          <a:cs typeface="Calibri"/>
                        </a:rPr>
                        <a:t>z</a:t>
                      </a:r>
                      <a:endParaRPr sz="900">
                        <a:latin typeface="Calibri"/>
                        <a:cs typeface="Calibri"/>
                      </a:endParaRPr>
                    </a:p>
                  </a:txBody>
                  <a:tcPr marL="0" marR="0" marT="641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25" name="object 25"/>
          <p:cNvGraphicFramePr>
            <a:graphicFrameLocks noGrp="1"/>
          </p:cNvGraphicFramePr>
          <p:nvPr/>
        </p:nvGraphicFramePr>
        <p:xfrm>
          <a:off x="354320" y="1636115"/>
          <a:ext cx="2598418" cy="1043438"/>
        </p:xfrm>
        <a:graphic>
          <a:graphicData uri="http://schemas.openxmlformats.org/drawingml/2006/table">
            <a:tbl>
              <a:tblPr firstRow="1" bandRow="1">
                <a:tableStyleId>{2D5ABB26-0587-4C30-8999-92F81FD0307C}</a:tableStyleId>
              </a:tblPr>
              <a:tblGrid>
                <a:gridCol w="848360">
                  <a:extLst>
                    <a:ext uri="{9D8B030D-6E8A-4147-A177-3AD203B41FA5}">
                      <a16:colId xmlns:a16="http://schemas.microsoft.com/office/drawing/2014/main" val="20000"/>
                    </a:ext>
                  </a:extLst>
                </a:gridCol>
                <a:gridCol w="848994">
                  <a:extLst>
                    <a:ext uri="{9D8B030D-6E8A-4147-A177-3AD203B41FA5}">
                      <a16:colId xmlns:a16="http://schemas.microsoft.com/office/drawing/2014/main" val="20001"/>
                    </a:ext>
                  </a:extLst>
                </a:gridCol>
                <a:gridCol w="901064">
                  <a:extLst>
                    <a:ext uri="{9D8B030D-6E8A-4147-A177-3AD203B41FA5}">
                      <a16:colId xmlns:a16="http://schemas.microsoft.com/office/drawing/2014/main" val="20002"/>
                    </a:ext>
                  </a:extLst>
                </a:gridCol>
              </a:tblGrid>
              <a:tr h="521719">
                <a:tc>
                  <a:txBody>
                    <a:bodyPr/>
                    <a:lstStyle/>
                    <a:p>
                      <a:pPr>
                        <a:lnSpc>
                          <a:spcPct val="100000"/>
                        </a:lnSpc>
                        <a:spcBef>
                          <a:spcPts val="40"/>
                        </a:spcBef>
                      </a:pPr>
                      <a:endParaRPr sz="1100">
                        <a:latin typeface="Times New Roman"/>
                        <a:cs typeface="Times New Roman"/>
                      </a:endParaRPr>
                    </a:p>
                    <a:p>
                      <a:pPr marL="45085">
                        <a:lnSpc>
                          <a:spcPct val="100000"/>
                        </a:lnSpc>
                      </a:pPr>
                      <a:r>
                        <a:rPr sz="900" spc="90" dirty="0">
                          <a:latin typeface="Calibri"/>
                          <a:cs typeface="Calibri"/>
                        </a:rPr>
                        <a:t>aw+bx+ey+fz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40"/>
                        </a:spcBef>
                      </a:pPr>
                      <a:endParaRPr sz="1100">
                        <a:latin typeface="Times New Roman"/>
                        <a:cs typeface="Times New Roman"/>
                      </a:endParaRPr>
                    </a:p>
                    <a:p>
                      <a:pPr marL="17780" algn="ctr">
                        <a:lnSpc>
                          <a:spcPct val="100000"/>
                        </a:lnSpc>
                      </a:pPr>
                      <a:r>
                        <a:rPr sz="900" spc="100" dirty="0">
                          <a:latin typeface="Calibri"/>
                          <a:cs typeface="Calibri"/>
                        </a:rPr>
                        <a:t>bw+cx+fy+gz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40"/>
                        </a:spcBef>
                      </a:pPr>
                      <a:endParaRPr sz="1100">
                        <a:latin typeface="Times New Roman"/>
                        <a:cs typeface="Times New Roman"/>
                      </a:endParaRPr>
                    </a:p>
                    <a:p>
                      <a:pPr marR="36195" algn="r">
                        <a:lnSpc>
                          <a:spcPct val="100000"/>
                        </a:lnSpc>
                      </a:pPr>
                      <a:r>
                        <a:rPr sz="900" spc="105" dirty="0">
                          <a:latin typeface="Calibri"/>
                          <a:cs typeface="Calibri"/>
                        </a:rPr>
                        <a:t>cw+dx+gy+hz</a:t>
                      </a:r>
                      <a:endParaRPr sz="900">
                        <a:latin typeface="Calibri"/>
                        <a:cs typeface="Calibri"/>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521719">
                <a:tc>
                  <a:txBody>
                    <a:bodyPr/>
                    <a:lstStyle/>
                    <a:p>
                      <a:pPr>
                        <a:lnSpc>
                          <a:spcPct val="100000"/>
                        </a:lnSpc>
                        <a:spcBef>
                          <a:spcPts val="10"/>
                        </a:spcBef>
                      </a:pPr>
                      <a:endParaRPr sz="1250">
                        <a:latin typeface="Times New Roman"/>
                        <a:cs typeface="Times New Roman"/>
                      </a:endParaRPr>
                    </a:p>
                    <a:p>
                      <a:pPr marL="69850">
                        <a:lnSpc>
                          <a:spcPct val="100000"/>
                        </a:lnSpc>
                      </a:pPr>
                      <a:r>
                        <a:rPr sz="900" spc="100" dirty="0">
                          <a:latin typeface="Calibri"/>
                          <a:cs typeface="Calibri"/>
                        </a:rPr>
                        <a:t>ew+fx+iy+jz</a:t>
                      </a:r>
                      <a:endParaRPr sz="900">
                        <a:latin typeface="Calibri"/>
                        <a:cs typeface="Calibri"/>
                      </a:endParaRPr>
                    </a:p>
                  </a:txBody>
                  <a:tcPr marL="0" marR="0" marT="12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0"/>
                        </a:spcBef>
                      </a:pPr>
                      <a:endParaRPr sz="1250">
                        <a:latin typeface="Times New Roman"/>
                        <a:cs typeface="Times New Roman"/>
                      </a:endParaRPr>
                    </a:p>
                    <a:p>
                      <a:pPr marL="17780" algn="ctr">
                        <a:lnSpc>
                          <a:spcPct val="100000"/>
                        </a:lnSpc>
                      </a:pPr>
                      <a:r>
                        <a:rPr sz="900" spc="110" dirty="0">
                          <a:latin typeface="Calibri"/>
                          <a:cs typeface="Calibri"/>
                        </a:rPr>
                        <a:t>fw+gx+jy+kz</a:t>
                      </a:r>
                      <a:endParaRPr sz="900">
                        <a:latin typeface="Calibri"/>
                        <a:cs typeface="Calibri"/>
                      </a:endParaRPr>
                    </a:p>
                  </a:txBody>
                  <a:tcPr marL="0" marR="0" marT="12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0"/>
                        </a:spcBef>
                      </a:pPr>
                      <a:endParaRPr sz="1250">
                        <a:latin typeface="Times New Roman"/>
                        <a:cs typeface="Times New Roman"/>
                      </a:endParaRPr>
                    </a:p>
                    <a:p>
                      <a:pPr marR="40005" algn="r">
                        <a:lnSpc>
                          <a:spcPct val="100000"/>
                        </a:lnSpc>
                      </a:pPr>
                      <a:r>
                        <a:rPr sz="900" spc="125" dirty="0">
                          <a:latin typeface="Calibri"/>
                          <a:cs typeface="Calibri"/>
                        </a:rPr>
                        <a:t>gw+hx+ky+</a:t>
                      </a:r>
                      <a:r>
                        <a:rPr sz="900" i="1" spc="125" dirty="0">
                          <a:latin typeface="Calibri"/>
                          <a:cs typeface="Calibri"/>
                        </a:rPr>
                        <a:t>l</a:t>
                      </a:r>
                      <a:r>
                        <a:rPr sz="900" spc="125" dirty="0">
                          <a:latin typeface="Calibri"/>
                          <a:cs typeface="Calibri"/>
                        </a:rPr>
                        <a:t>z</a:t>
                      </a:r>
                      <a:endParaRPr sz="900">
                        <a:latin typeface="Calibri"/>
                        <a:cs typeface="Calibri"/>
                      </a:endParaRPr>
                    </a:p>
                  </a:txBody>
                  <a:tcPr marL="0" marR="0" marT="12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
        <p:nvSpPr>
          <p:cNvPr id="26" name="object 26"/>
          <p:cNvSpPr txBox="1"/>
          <p:nvPr/>
        </p:nvSpPr>
        <p:spPr>
          <a:xfrm>
            <a:off x="1242961" y="1438803"/>
            <a:ext cx="377825" cy="162560"/>
          </a:xfrm>
          <a:prstGeom prst="rect">
            <a:avLst/>
          </a:prstGeom>
        </p:spPr>
        <p:txBody>
          <a:bodyPr vert="horz" wrap="square" lIns="0" tIns="12065" rIns="0" bIns="0" rtlCol="0">
            <a:spAutoFit/>
          </a:bodyPr>
          <a:lstStyle/>
          <a:p>
            <a:pPr marL="12700">
              <a:lnSpc>
                <a:spcPct val="100000"/>
              </a:lnSpc>
              <a:spcBef>
                <a:spcPts val="95"/>
              </a:spcBef>
            </a:pPr>
            <a:r>
              <a:rPr sz="900" spc="5" dirty="0">
                <a:latin typeface="Tahoma"/>
                <a:cs typeface="Tahoma"/>
              </a:rPr>
              <a:t>Output</a:t>
            </a:r>
            <a:endParaRPr sz="900">
              <a:latin typeface="Tahoma"/>
              <a:cs typeface="Tahoma"/>
            </a:endParaRPr>
          </a:p>
        </p:txBody>
      </p:sp>
      <p:sp>
        <p:nvSpPr>
          <p:cNvPr id="27" name="object 27"/>
          <p:cNvSpPr txBox="1"/>
          <p:nvPr/>
        </p:nvSpPr>
        <p:spPr>
          <a:xfrm>
            <a:off x="584962" y="154553"/>
            <a:ext cx="281940" cy="162560"/>
          </a:xfrm>
          <a:prstGeom prst="rect">
            <a:avLst/>
          </a:prstGeom>
        </p:spPr>
        <p:txBody>
          <a:bodyPr vert="horz" wrap="square" lIns="0" tIns="12065" rIns="0" bIns="0" rtlCol="0">
            <a:spAutoFit/>
          </a:bodyPr>
          <a:lstStyle/>
          <a:p>
            <a:pPr marL="12700">
              <a:lnSpc>
                <a:spcPct val="100000"/>
              </a:lnSpc>
              <a:spcBef>
                <a:spcPts val="95"/>
              </a:spcBef>
            </a:pPr>
            <a:r>
              <a:rPr sz="900" spc="-25" dirty="0">
                <a:latin typeface="Tahoma"/>
                <a:cs typeface="Tahoma"/>
              </a:rPr>
              <a:t>Input</a:t>
            </a:r>
            <a:endParaRPr sz="900">
              <a:latin typeface="Tahoma"/>
              <a:cs typeface="Tahoma"/>
            </a:endParaRPr>
          </a:p>
        </p:txBody>
      </p:sp>
      <p:sp>
        <p:nvSpPr>
          <p:cNvPr id="28" name="object 28"/>
          <p:cNvSpPr txBox="1"/>
          <p:nvPr/>
        </p:nvSpPr>
        <p:spPr>
          <a:xfrm>
            <a:off x="1635772" y="304172"/>
            <a:ext cx="339725" cy="162560"/>
          </a:xfrm>
          <a:prstGeom prst="rect">
            <a:avLst/>
          </a:prstGeom>
        </p:spPr>
        <p:txBody>
          <a:bodyPr vert="horz" wrap="square" lIns="0" tIns="12065" rIns="0" bIns="0" rtlCol="0">
            <a:spAutoFit/>
          </a:bodyPr>
          <a:lstStyle/>
          <a:p>
            <a:pPr marL="12700">
              <a:lnSpc>
                <a:spcPct val="100000"/>
              </a:lnSpc>
              <a:spcBef>
                <a:spcPts val="95"/>
              </a:spcBef>
            </a:pPr>
            <a:r>
              <a:rPr sz="900" spc="-10" dirty="0">
                <a:latin typeface="Tahoma"/>
                <a:cs typeface="Tahoma"/>
              </a:rPr>
              <a:t>Kernel</a:t>
            </a:r>
            <a:endParaRPr sz="900">
              <a:latin typeface="Tahoma"/>
              <a:cs typeface="Tahoma"/>
            </a:endParaRPr>
          </a:p>
        </p:txBody>
      </p:sp>
      <p:pic>
        <p:nvPicPr>
          <p:cNvPr id="29" name="object 29"/>
          <p:cNvPicPr/>
          <p:nvPr/>
        </p:nvPicPr>
        <p:blipFill>
          <a:blip r:embed="rId3" cstate="print"/>
          <a:stretch>
            <a:fillRect/>
          </a:stretch>
        </p:blipFill>
        <p:spPr>
          <a:xfrm>
            <a:off x="3144596" y="186321"/>
            <a:ext cx="63233" cy="63233"/>
          </a:xfrm>
          <a:prstGeom prst="rect">
            <a:avLst/>
          </a:prstGeom>
        </p:spPr>
      </p:pic>
      <p:sp>
        <p:nvSpPr>
          <p:cNvPr id="30" name="object 30"/>
          <p:cNvSpPr txBox="1">
            <a:spLocks noGrp="1"/>
          </p:cNvSpPr>
          <p:nvPr>
            <p:ph type="title"/>
          </p:nvPr>
        </p:nvSpPr>
        <p:spPr>
          <a:prstGeom prst="rect">
            <a:avLst/>
          </a:prstGeom>
        </p:spPr>
        <p:txBody>
          <a:bodyPr vert="horz" wrap="square" lIns="0" tIns="6985" rIns="0" bIns="0" rtlCol="0">
            <a:spAutoFit/>
          </a:bodyPr>
          <a:lstStyle/>
          <a:p>
            <a:pPr marL="12700" marR="5080">
              <a:lnSpc>
                <a:spcPct val="102699"/>
              </a:lnSpc>
              <a:spcBef>
                <a:spcPts val="55"/>
              </a:spcBef>
            </a:pPr>
            <a:r>
              <a:rPr spc="70" dirty="0"/>
              <a:t>Let</a:t>
            </a:r>
            <a:r>
              <a:rPr spc="270" dirty="0"/>
              <a:t> </a:t>
            </a:r>
            <a:r>
              <a:rPr spc="10" dirty="0"/>
              <a:t>us</a:t>
            </a:r>
            <a:r>
              <a:rPr spc="20" dirty="0"/>
              <a:t> </a:t>
            </a:r>
            <a:r>
              <a:rPr spc="35" dirty="0"/>
              <a:t>apply</a:t>
            </a:r>
            <a:r>
              <a:rPr spc="275" dirty="0"/>
              <a:t> </a:t>
            </a:r>
            <a:r>
              <a:rPr spc="30" dirty="0"/>
              <a:t>this</a:t>
            </a:r>
            <a:r>
              <a:rPr spc="275" dirty="0"/>
              <a:t> </a:t>
            </a:r>
            <a:r>
              <a:rPr spc="5" dirty="0"/>
              <a:t>idea</a:t>
            </a:r>
            <a:r>
              <a:rPr spc="25" dirty="0"/>
              <a:t> </a:t>
            </a:r>
            <a:r>
              <a:rPr spc="10" dirty="0"/>
              <a:t>to</a:t>
            </a:r>
            <a:r>
              <a:rPr spc="20" dirty="0"/>
              <a:t> </a:t>
            </a:r>
            <a:r>
              <a:rPr spc="15" dirty="0"/>
              <a:t>a</a:t>
            </a:r>
            <a:r>
              <a:rPr spc="275" dirty="0"/>
              <a:t> </a:t>
            </a:r>
            <a:r>
              <a:rPr spc="20" dirty="0"/>
              <a:t>toy</a:t>
            </a:r>
            <a:r>
              <a:rPr spc="275" dirty="0"/>
              <a:t> </a:t>
            </a:r>
            <a:r>
              <a:rPr spc="20" dirty="0"/>
              <a:t>ex- </a:t>
            </a:r>
            <a:r>
              <a:rPr spc="-235" dirty="0"/>
              <a:t> </a:t>
            </a:r>
            <a:r>
              <a:rPr spc="10" dirty="0"/>
              <a:t>ample</a:t>
            </a:r>
            <a:r>
              <a:rPr spc="105" dirty="0"/>
              <a:t> </a:t>
            </a:r>
            <a:r>
              <a:rPr spc="20" dirty="0"/>
              <a:t>and</a:t>
            </a:r>
            <a:r>
              <a:rPr spc="110" dirty="0"/>
              <a:t> </a:t>
            </a:r>
            <a:r>
              <a:rPr spc="-45" dirty="0"/>
              <a:t>see</a:t>
            </a:r>
            <a:r>
              <a:rPr spc="114" dirty="0"/>
              <a:t> </a:t>
            </a:r>
            <a:r>
              <a:rPr spc="5" dirty="0"/>
              <a:t>the</a:t>
            </a:r>
            <a:r>
              <a:rPr spc="110" dirty="0"/>
              <a:t> </a:t>
            </a:r>
            <a:r>
              <a:rPr spc="15" dirty="0"/>
              <a:t>results</a:t>
            </a: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sp>
        <p:nvSpPr>
          <p:cNvPr id="22" name="object 22"/>
          <p:cNvSpPr txBox="1"/>
          <p:nvPr/>
        </p:nvSpPr>
        <p:spPr>
          <a:xfrm>
            <a:off x="950366" y="1213610"/>
            <a:ext cx="3858895" cy="191770"/>
          </a:xfrm>
          <a:prstGeom prst="rect">
            <a:avLst/>
          </a:prstGeom>
        </p:spPr>
        <p:txBody>
          <a:bodyPr vert="horz" wrap="square" lIns="0" tIns="11430" rIns="0" bIns="0" rtlCol="0">
            <a:spAutoFit/>
          </a:bodyPr>
          <a:lstStyle/>
          <a:p>
            <a:pPr marL="12700">
              <a:lnSpc>
                <a:spcPct val="100000"/>
              </a:lnSpc>
              <a:spcBef>
                <a:spcPts val="90"/>
              </a:spcBef>
            </a:pPr>
            <a:r>
              <a:rPr sz="1100" spc="70" dirty="0">
                <a:latin typeface="Calibri"/>
                <a:cs typeface="Calibri"/>
              </a:rPr>
              <a:t>Let</a:t>
            </a:r>
            <a:r>
              <a:rPr sz="1100" spc="110" dirty="0">
                <a:latin typeface="Calibri"/>
                <a:cs typeface="Calibri"/>
              </a:rPr>
              <a:t> </a:t>
            </a:r>
            <a:r>
              <a:rPr sz="1100" spc="10" dirty="0">
                <a:latin typeface="Calibri"/>
                <a:cs typeface="Calibri"/>
              </a:rPr>
              <a:t>us</a:t>
            </a:r>
            <a:r>
              <a:rPr sz="1100" spc="120" dirty="0">
                <a:latin typeface="Calibri"/>
                <a:cs typeface="Calibri"/>
              </a:rPr>
              <a:t> </a:t>
            </a:r>
            <a:r>
              <a:rPr sz="1100" spc="-45" dirty="0">
                <a:latin typeface="Calibri"/>
                <a:cs typeface="Calibri"/>
              </a:rPr>
              <a:t>see</a:t>
            </a:r>
            <a:r>
              <a:rPr sz="1100" spc="120" dirty="0">
                <a:latin typeface="Calibri"/>
                <a:cs typeface="Calibri"/>
              </a:rPr>
              <a:t> </a:t>
            </a:r>
            <a:r>
              <a:rPr sz="1100" spc="-20" dirty="0">
                <a:latin typeface="Calibri"/>
                <a:cs typeface="Calibri"/>
              </a:rPr>
              <a:t>some</a:t>
            </a:r>
            <a:r>
              <a:rPr sz="1100" spc="114" dirty="0">
                <a:latin typeface="Calibri"/>
                <a:cs typeface="Calibri"/>
              </a:rPr>
              <a:t> </a:t>
            </a:r>
            <a:r>
              <a:rPr sz="1100" spc="10" dirty="0">
                <a:latin typeface="Calibri"/>
                <a:cs typeface="Calibri"/>
              </a:rPr>
              <a:t>examples</a:t>
            </a:r>
            <a:r>
              <a:rPr sz="1100" spc="120" dirty="0">
                <a:latin typeface="Calibri"/>
                <a:cs typeface="Calibri"/>
              </a:rPr>
              <a:t> </a:t>
            </a:r>
            <a:r>
              <a:rPr sz="1100" spc="-20" dirty="0">
                <a:latin typeface="Calibri"/>
                <a:cs typeface="Calibri"/>
              </a:rPr>
              <a:t>of</a:t>
            </a:r>
            <a:r>
              <a:rPr sz="1100" spc="114" dirty="0">
                <a:latin typeface="Calibri"/>
                <a:cs typeface="Calibri"/>
              </a:rPr>
              <a:t> </a:t>
            </a:r>
            <a:r>
              <a:rPr sz="1100" spc="70" dirty="0">
                <a:latin typeface="Calibri"/>
                <a:cs typeface="Calibri"/>
              </a:rPr>
              <a:t>2D</a:t>
            </a:r>
            <a:r>
              <a:rPr sz="1100" spc="114" dirty="0">
                <a:latin typeface="Calibri"/>
                <a:cs typeface="Calibri"/>
              </a:rPr>
              <a:t> </a:t>
            </a:r>
            <a:r>
              <a:rPr sz="1100" spc="10" dirty="0">
                <a:latin typeface="Calibri"/>
                <a:cs typeface="Calibri"/>
              </a:rPr>
              <a:t>convolutions</a:t>
            </a:r>
            <a:r>
              <a:rPr sz="1100" spc="114" dirty="0">
                <a:latin typeface="Calibri"/>
                <a:cs typeface="Calibri"/>
              </a:rPr>
              <a:t> </a:t>
            </a:r>
            <a:r>
              <a:rPr sz="1100" spc="15" dirty="0">
                <a:latin typeface="Calibri"/>
                <a:cs typeface="Calibri"/>
              </a:rPr>
              <a:t>applied</a:t>
            </a:r>
            <a:r>
              <a:rPr sz="1100" spc="120" dirty="0">
                <a:latin typeface="Calibri"/>
                <a:cs typeface="Calibri"/>
              </a:rPr>
              <a:t> </a:t>
            </a:r>
            <a:r>
              <a:rPr sz="1100" spc="10" dirty="0">
                <a:latin typeface="Calibri"/>
                <a:cs typeface="Calibri"/>
              </a:rPr>
              <a:t>to</a:t>
            </a:r>
            <a:r>
              <a:rPr sz="1100" spc="114" dirty="0">
                <a:latin typeface="Calibri"/>
                <a:cs typeface="Calibri"/>
              </a:rPr>
              <a:t> </a:t>
            </a:r>
            <a:r>
              <a:rPr sz="1100" spc="10" dirty="0">
                <a:latin typeface="Calibri"/>
                <a:cs typeface="Calibri"/>
              </a:rPr>
              <a:t>images</a:t>
            </a:r>
            <a:endParaRPr sz="1100">
              <a:latin typeface="Calibri"/>
              <a:cs typeface="Calibri"/>
            </a:endParaRPr>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pic>
        <p:nvPicPr>
          <p:cNvPr id="22" name="object 22"/>
          <p:cNvPicPr/>
          <p:nvPr/>
        </p:nvPicPr>
        <p:blipFill>
          <a:blip r:embed="rId3" cstate="print"/>
          <a:stretch>
            <a:fillRect/>
          </a:stretch>
        </p:blipFill>
        <p:spPr>
          <a:xfrm>
            <a:off x="435914" y="875888"/>
            <a:ext cx="1259957" cy="1038229"/>
          </a:xfrm>
          <a:prstGeom prst="rect">
            <a:avLst/>
          </a:prstGeom>
        </p:spPr>
      </p:pic>
      <p:sp>
        <p:nvSpPr>
          <p:cNvPr id="23" name="object 23"/>
          <p:cNvSpPr txBox="1"/>
          <p:nvPr/>
        </p:nvSpPr>
        <p:spPr>
          <a:xfrm>
            <a:off x="1897875" y="1106092"/>
            <a:ext cx="1017905" cy="535940"/>
          </a:xfrm>
          <a:prstGeom prst="rect">
            <a:avLst/>
          </a:prstGeom>
        </p:spPr>
        <p:txBody>
          <a:bodyPr vert="horz" wrap="square" lIns="0" tIns="11430" rIns="0" bIns="0" rtlCol="0">
            <a:spAutoFit/>
          </a:bodyPr>
          <a:lstStyle/>
          <a:p>
            <a:pPr marR="30480" algn="ctr">
              <a:lnSpc>
                <a:spcPct val="100000"/>
              </a:lnSpc>
              <a:spcBef>
                <a:spcPts val="90"/>
              </a:spcBef>
              <a:tabLst>
                <a:tab pos="220979" algn="l"/>
                <a:tab pos="441959" algn="l"/>
              </a:tabLst>
            </a:pPr>
            <a:r>
              <a:rPr sz="1100" spc="-15" dirty="0">
                <a:latin typeface="Calibri"/>
                <a:cs typeface="Calibri"/>
              </a:rPr>
              <a:t>1	1	1</a:t>
            </a:r>
            <a:endParaRPr sz="1100">
              <a:latin typeface="Calibri"/>
              <a:cs typeface="Calibri"/>
            </a:endParaRPr>
          </a:p>
          <a:p>
            <a:pPr algn="ctr">
              <a:lnSpc>
                <a:spcPct val="100000"/>
              </a:lnSpc>
              <a:spcBef>
                <a:spcPts val="35"/>
              </a:spcBef>
              <a:tabLst>
                <a:tab pos="220979" algn="l"/>
                <a:tab pos="441959" algn="l"/>
                <a:tab pos="662940" algn="l"/>
                <a:tab pos="883919" algn="l"/>
              </a:tabLst>
            </a:pPr>
            <a:r>
              <a:rPr sz="1100" spc="-330" dirty="0">
                <a:latin typeface="Lucida Sans Unicode"/>
                <a:cs typeface="Lucida Sans Unicode"/>
              </a:rPr>
              <a:t>∗	</a:t>
            </a:r>
            <a:r>
              <a:rPr sz="1100" spc="-15" dirty="0">
                <a:latin typeface="Calibri"/>
                <a:cs typeface="Calibri"/>
              </a:rPr>
              <a:t>1	1	1	</a:t>
            </a:r>
            <a:r>
              <a:rPr sz="1100" spc="295" dirty="0">
                <a:latin typeface="Calibri"/>
                <a:cs typeface="Calibri"/>
              </a:rPr>
              <a:t>=</a:t>
            </a:r>
            <a:endParaRPr sz="1100">
              <a:latin typeface="Calibri"/>
              <a:cs typeface="Calibri"/>
            </a:endParaRPr>
          </a:p>
          <a:p>
            <a:pPr marR="30480" algn="ctr">
              <a:lnSpc>
                <a:spcPct val="100000"/>
              </a:lnSpc>
              <a:spcBef>
                <a:spcPts val="35"/>
              </a:spcBef>
              <a:tabLst>
                <a:tab pos="220979" algn="l"/>
                <a:tab pos="441959" algn="l"/>
              </a:tabLst>
            </a:pPr>
            <a:r>
              <a:rPr sz="1100" spc="-15" dirty="0">
                <a:latin typeface="Calibri"/>
                <a:cs typeface="Calibri"/>
              </a:rPr>
              <a:t>1	1	1</a:t>
            </a:r>
            <a:endParaRPr sz="1100">
              <a:latin typeface="Calibri"/>
              <a:cs typeface="Calibri"/>
            </a:endParaRPr>
          </a:p>
        </p:txBody>
      </p:sp>
      <p:pic>
        <p:nvPicPr>
          <p:cNvPr id="24" name="object 24"/>
          <p:cNvPicPr/>
          <p:nvPr/>
        </p:nvPicPr>
        <p:blipFill>
          <a:blip r:embed="rId4" cstate="print"/>
          <a:stretch>
            <a:fillRect/>
          </a:stretch>
        </p:blipFill>
        <p:spPr>
          <a:xfrm>
            <a:off x="3130486" y="876027"/>
            <a:ext cx="1259711" cy="1038027"/>
          </a:xfrm>
          <a:prstGeom prst="rect">
            <a:avLst/>
          </a:prstGeom>
        </p:spPr>
      </p:pic>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object 21"/>
          <p:cNvPicPr/>
          <p:nvPr/>
        </p:nvPicPr>
        <p:blipFill>
          <a:blip r:embed="rId2" cstate="print"/>
          <a:stretch>
            <a:fillRect/>
          </a:stretch>
        </p:blipFill>
        <p:spPr>
          <a:xfrm>
            <a:off x="0" y="0"/>
            <a:ext cx="5759996" cy="48082"/>
          </a:xfrm>
          <a:prstGeom prst="rect">
            <a:avLst/>
          </a:prstGeom>
        </p:spPr>
      </p:pic>
      <p:pic>
        <p:nvPicPr>
          <p:cNvPr id="22" name="object 22"/>
          <p:cNvPicPr/>
          <p:nvPr/>
        </p:nvPicPr>
        <p:blipFill>
          <a:blip r:embed="rId3" cstate="print"/>
          <a:stretch>
            <a:fillRect/>
          </a:stretch>
        </p:blipFill>
        <p:spPr>
          <a:xfrm>
            <a:off x="435914" y="875888"/>
            <a:ext cx="1259957" cy="1038229"/>
          </a:xfrm>
          <a:prstGeom prst="rect">
            <a:avLst/>
          </a:prstGeom>
        </p:spPr>
      </p:pic>
      <p:pic>
        <p:nvPicPr>
          <p:cNvPr id="23" name="object 23"/>
          <p:cNvPicPr/>
          <p:nvPr/>
        </p:nvPicPr>
        <p:blipFill>
          <a:blip r:embed="rId4" cstate="print"/>
          <a:stretch>
            <a:fillRect/>
          </a:stretch>
        </p:blipFill>
        <p:spPr>
          <a:xfrm>
            <a:off x="3130486" y="875905"/>
            <a:ext cx="1259906" cy="1038187"/>
          </a:xfrm>
          <a:prstGeom prst="rect">
            <a:avLst/>
          </a:prstGeom>
        </p:spPr>
      </p:pic>
      <p:sp>
        <p:nvSpPr>
          <p:cNvPr id="24" name="object 24"/>
          <p:cNvSpPr txBox="1"/>
          <p:nvPr/>
        </p:nvSpPr>
        <p:spPr>
          <a:xfrm>
            <a:off x="1897875" y="1106092"/>
            <a:ext cx="2339975" cy="969010"/>
          </a:xfrm>
          <a:prstGeom prst="rect">
            <a:avLst/>
          </a:prstGeom>
        </p:spPr>
        <p:txBody>
          <a:bodyPr vert="horz" wrap="square" lIns="0" tIns="11430" rIns="0" bIns="0" rtlCol="0">
            <a:spAutoFit/>
          </a:bodyPr>
          <a:lstStyle/>
          <a:p>
            <a:pPr marR="1352550" algn="ctr">
              <a:lnSpc>
                <a:spcPct val="100000"/>
              </a:lnSpc>
              <a:spcBef>
                <a:spcPts val="90"/>
              </a:spcBef>
              <a:tabLst>
                <a:tab pos="220979" algn="l"/>
                <a:tab pos="441959" algn="l"/>
              </a:tabLst>
            </a:pPr>
            <a:r>
              <a:rPr sz="1100" spc="-15" dirty="0">
                <a:latin typeface="Calibri"/>
                <a:cs typeface="Calibri"/>
              </a:rPr>
              <a:t>1	1	1</a:t>
            </a:r>
            <a:endParaRPr sz="1100">
              <a:latin typeface="Calibri"/>
              <a:cs typeface="Calibri"/>
            </a:endParaRPr>
          </a:p>
          <a:p>
            <a:pPr marR="1313815" algn="ctr">
              <a:lnSpc>
                <a:spcPct val="100000"/>
              </a:lnSpc>
              <a:spcBef>
                <a:spcPts val="35"/>
              </a:spcBef>
              <a:tabLst>
                <a:tab pos="220979" algn="l"/>
                <a:tab pos="441959" algn="l"/>
                <a:tab pos="662940" algn="l"/>
                <a:tab pos="883919" algn="l"/>
              </a:tabLst>
            </a:pPr>
            <a:r>
              <a:rPr sz="1100" spc="-330" dirty="0">
                <a:latin typeface="Lucida Sans Unicode"/>
                <a:cs typeface="Lucida Sans Unicode"/>
              </a:rPr>
              <a:t>∗	</a:t>
            </a:r>
            <a:r>
              <a:rPr sz="1100" spc="-15" dirty="0">
                <a:latin typeface="Calibri"/>
                <a:cs typeface="Calibri"/>
              </a:rPr>
              <a:t>1	1	1	</a:t>
            </a:r>
            <a:r>
              <a:rPr sz="1100" spc="295" dirty="0">
                <a:latin typeface="Calibri"/>
                <a:cs typeface="Calibri"/>
              </a:rPr>
              <a:t>=</a:t>
            </a:r>
            <a:endParaRPr sz="1100">
              <a:latin typeface="Calibri"/>
              <a:cs typeface="Calibri"/>
            </a:endParaRPr>
          </a:p>
          <a:p>
            <a:pPr marR="1352550" algn="ctr">
              <a:lnSpc>
                <a:spcPct val="100000"/>
              </a:lnSpc>
              <a:spcBef>
                <a:spcPts val="35"/>
              </a:spcBef>
              <a:tabLst>
                <a:tab pos="220979" algn="l"/>
                <a:tab pos="441959" algn="l"/>
              </a:tabLst>
            </a:pPr>
            <a:r>
              <a:rPr sz="1100" spc="-15" dirty="0">
                <a:latin typeface="Calibri"/>
                <a:cs typeface="Calibri"/>
              </a:rPr>
              <a:t>1	1	1</a:t>
            </a:r>
            <a:endParaRPr sz="1100">
              <a:latin typeface="Calibri"/>
              <a:cs typeface="Calibri"/>
            </a:endParaRPr>
          </a:p>
          <a:p>
            <a:pPr>
              <a:lnSpc>
                <a:spcPct val="100000"/>
              </a:lnSpc>
            </a:pPr>
            <a:endParaRPr sz="1100">
              <a:latin typeface="Calibri"/>
              <a:cs typeface="Calibri"/>
            </a:endParaRPr>
          </a:p>
          <a:p>
            <a:pPr marL="1385570">
              <a:lnSpc>
                <a:spcPct val="100000"/>
              </a:lnSpc>
              <a:spcBef>
                <a:spcPts val="745"/>
              </a:spcBef>
            </a:pPr>
            <a:r>
              <a:rPr sz="1100" spc="25" dirty="0">
                <a:latin typeface="Calibri"/>
                <a:cs typeface="Calibri"/>
              </a:rPr>
              <a:t>blurs</a:t>
            </a:r>
            <a:r>
              <a:rPr sz="1100" spc="85" dirty="0">
                <a:latin typeface="Calibri"/>
                <a:cs typeface="Calibri"/>
              </a:rPr>
              <a:t> </a:t>
            </a:r>
            <a:r>
              <a:rPr sz="1100" spc="5" dirty="0">
                <a:latin typeface="Calibri"/>
                <a:cs typeface="Calibri"/>
              </a:rPr>
              <a:t>the</a:t>
            </a:r>
            <a:r>
              <a:rPr sz="1100" spc="90" dirty="0">
                <a:latin typeface="Calibri"/>
                <a:cs typeface="Calibri"/>
              </a:rPr>
              <a:t> </a:t>
            </a:r>
            <a:r>
              <a:rPr sz="1100" spc="10" dirty="0">
                <a:latin typeface="Calibri"/>
                <a:cs typeface="Calibri"/>
              </a:rPr>
              <a:t>image</a:t>
            </a:r>
            <a:endParaRPr sz="1100">
              <a:latin typeface="Calibri"/>
              <a:cs typeface="Calibri"/>
            </a:endParaRPr>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5914" y="875888"/>
            <a:ext cx="1259957" cy="1038229"/>
          </a:xfrm>
          <a:prstGeom prst="rect">
            <a:avLst/>
          </a:prstGeom>
        </p:spPr>
      </p:pic>
      <p:sp>
        <p:nvSpPr>
          <p:cNvPr id="3" name="object 3"/>
          <p:cNvSpPr txBox="1"/>
          <p:nvPr/>
        </p:nvSpPr>
        <p:spPr>
          <a:xfrm>
            <a:off x="1897875" y="1106092"/>
            <a:ext cx="1156335" cy="535940"/>
          </a:xfrm>
          <a:prstGeom prst="rect">
            <a:avLst/>
          </a:prstGeom>
        </p:spPr>
        <p:txBody>
          <a:bodyPr vert="horz" wrap="square" lIns="0" tIns="11430" rIns="0" bIns="0" rtlCol="0">
            <a:spAutoFit/>
          </a:bodyPr>
          <a:lstStyle/>
          <a:p>
            <a:pPr marR="30480" algn="ctr">
              <a:lnSpc>
                <a:spcPct val="100000"/>
              </a:lnSpc>
              <a:spcBef>
                <a:spcPts val="90"/>
              </a:spcBef>
              <a:tabLst>
                <a:tab pos="243840" algn="l"/>
                <a:tab pos="534035" algn="l"/>
              </a:tabLst>
            </a:pPr>
            <a:r>
              <a:rPr sz="1100" spc="-15" dirty="0">
                <a:latin typeface="Calibri"/>
                <a:cs typeface="Calibri"/>
              </a:rPr>
              <a:t>0	</a:t>
            </a:r>
            <a:r>
              <a:rPr sz="1100" spc="5" dirty="0">
                <a:latin typeface="Calibri"/>
                <a:cs typeface="Calibri"/>
              </a:rPr>
              <a:t>-1	</a:t>
            </a:r>
            <a:r>
              <a:rPr sz="1100" spc="-15" dirty="0">
                <a:latin typeface="Calibri"/>
                <a:cs typeface="Calibri"/>
              </a:rPr>
              <a:t>0</a:t>
            </a:r>
            <a:endParaRPr sz="1100">
              <a:latin typeface="Calibri"/>
              <a:cs typeface="Calibri"/>
            </a:endParaRPr>
          </a:p>
          <a:p>
            <a:pPr algn="ctr">
              <a:lnSpc>
                <a:spcPct val="100000"/>
              </a:lnSpc>
              <a:spcBef>
                <a:spcPts val="35"/>
              </a:spcBef>
              <a:tabLst>
                <a:tab pos="220979" algn="l"/>
                <a:tab pos="511175" algn="l"/>
                <a:tab pos="755015" algn="l"/>
                <a:tab pos="1022350" algn="l"/>
              </a:tabLst>
            </a:pPr>
            <a:r>
              <a:rPr sz="1100" spc="-330" dirty="0">
                <a:latin typeface="Lucida Sans Unicode"/>
                <a:cs typeface="Lucida Sans Unicode"/>
              </a:rPr>
              <a:t>∗	</a:t>
            </a:r>
            <a:r>
              <a:rPr sz="1100" spc="5" dirty="0">
                <a:latin typeface="Calibri"/>
                <a:cs typeface="Calibri"/>
              </a:rPr>
              <a:t>-1	</a:t>
            </a:r>
            <a:r>
              <a:rPr sz="1100" spc="-15" dirty="0">
                <a:latin typeface="Calibri"/>
                <a:cs typeface="Calibri"/>
              </a:rPr>
              <a:t>5	</a:t>
            </a:r>
            <a:r>
              <a:rPr sz="1100" spc="5" dirty="0">
                <a:latin typeface="Calibri"/>
                <a:cs typeface="Calibri"/>
              </a:rPr>
              <a:t>-1	</a:t>
            </a:r>
            <a:r>
              <a:rPr sz="1100" spc="295" dirty="0">
                <a:latin typeface="Calibri"/>
                <a:cs typeface="Calibri"/>
              </a:rPr>
              <a:t>=</a:t>
            </a:r>
            <a:endParaRPr sz="1100">
              <a:latin typeface="Calibri"/>
              <a:cs typeface="Calibri"/>
            </a:endParaRPr>
          </a:p>
          <a:p>
            <a:pPr marR="30480" algn="ctr">
              <a:lnSpc>
                <a:spcPct val="100000"/>
              </a:lnSpc>
              <a:spcBef>
                <a:spcPts val="35"/>
              </a:spcBef>
              <a:tabLst>
                <a:tab pos="243840" algn="l"/>
                <a:tab pos="534035" algn="l"/>
              </a:tabLst>
            </a:pPr>
            <a:r>
              <a:rPr sz="1100" spc="-15" dirty="0">
                <a:latin typeface="Calibri"/>
                <a:cs typeface="Calibri"/>
              </a:rPr>
              <a:t>0	</a:t>
            </a:r>
            <a:r>
              <a:rPr sz="1100" spc="5" dirty="0">
                <a:latin typeface="Calibri"/>
                <a:cs typeface="Calibri"/>
              </a:rPr>
              <a:t>-1	</a:t>
            </a:r>
            <a:r>
              <a:rPr sz="1100" spc="-15" dirty="0">
                <a:latin typeface="Calibri"/>
                <a:cs typeface="Calibri"/>
              </a:rPr>
              <a:t>0</a:t>
            </a:r>
            <a:endParaRPr sz="1100">
              <a:latin typeface="Calibri"/>
              <a:cs typeface="Calibri"/>
            </a:endParaRPr>
          </a:p>
        </p:txBody>
      </p:sp>
      <p:pic>
        <p:nvPicPr>
          <p:cNvPr id="4" name="object 4"/>
          <p:cNvPicPr/>
          <p:nvPr/>
        </p:nvPicPr>
        <p:blipFill>
          <a:blip r:embed="rId3" cstate="print"/>
          <a:stretch>
            <a:fillRect/>
          </a:stretch>
        </p:blipFill>
        <p:spPr>
          <a:xfrm>
            <a:off x="3269030" y="876027"/>
            <a:ext cx="1259711" cy="1038027"/>
          </a:xfrm>
          <a:prstGeom prst="rect">
            <a:avLst/>
          </a:prstGeom>
        </p:spPr>
      </p:pic>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5914" y="875888"/>
            <a:ext cx="1259957" cy="1038229"/>
          </a:xfrm>
          <a:prstGeom prst="rect">
            <a:avLst/>
          </a:prstGeom>
        </p:spPr>
      </p:pic>
      <p:pic>
        <p:nvPicPr>
          <p:cNvPr id="3" name="object 3"/>
          <p:cNvPicPr/>
          <p:nvPr/>
        </p:nvPicPr>
        <p:blipFill>
          <a:blip r:embed="rId3" cstate="print"/>
          <a:stretch>
            <a:fillRect/>
          </a:stretch>
        </p:blipFill>
        <p:spPr>
          <a:xfrm>
            <a:off x="3269030" y="875905"/>
            <a:ext cx="1259906" cy="1038187"/>
          </a:xfrm>
          <a:prstGeom prst="rect">
            <a:avLst/>
          </a:prstGeom>
        </p:spPr>
      </p:pic>
      <p:sp>
        <p:nvSpPr>
          <p:cNvPr id="4" name="object 4"/>
          <p:cNvSpPr txBox="1"/>
          <p:nvPr/>
        </p:nvSpPr>
        <p:spPr>
          <a:xfrm>
            <a:off x="1897875" y="1106092"/>
            <a:ext cx="2592070" cy="969010"/>
          </a:xfrm>
          <a:prstGeom prst="rect">
            <a:avLst/>
          </a:prstGeom>
        </p:spPr>
        <p:txBody>
          <a:bodyPr vert="horz" wrap="square" lIns="0" tIns="11430" rIns="0" bIns="0" rtlCol="0">
            <a:spAutoFit/>
          </a:bodyPr>
          <a:lstStyle/>
          <a:p>
            <a:pPr marR="1466215" algn="ctr">
              <a:lnSpc>
                <a:spcPct val="100000"/>
              </a:lnSpc>
              <a:spcBef>
                <a:spcPts val="90"/>
              </a:spcBef>
              <a:tabLst>
                <a:tab pos="243840" algn="l"/>
                <a:tab pos="534035" algn="l"/>
              </a:tabLst>
            </a:pPr>
            <a:r>
              <a:rPr sz="1100" spc="-15" dirty="0">
                <a:latin typeface="Calibri"/>
                <a:cs typeface="Calibri"/>
              </a:rPr>
              <a:t>0	</a:t>
            </a:r>
            <a:r>
              <a:rPr sz="1100" spc="5" dirty="0">
                <a:latin typeface="Calibri"/>
                <a:cs typeface="Calibri"/>
              </a:rPr>
              <a:t>-1	</a:t>
            </a:r>
            <a:r>
              <a:rPr sz="1100" spc="-15" dirty="0">
                <a:latin typeface="Calibri"/>
                <a:cs typeface="Calibri"/>
              </a:rPr>
              <a:t>0</a:t>
            </a:r>
            <a:endParaRPr sz="1100">
              <a:latin typeface="Calibri"/>
              <a:cs typeface="Calibri"/>
            </a:endParaRPr>
          </a:p>
          <a:p>
            <a:pPr marR="1427480" algn="ctr">
              <a:lnSpc>
                <a:spcPct val="100000"/>
              </a:lnSpc>
              <a:spcBef>
                <a:spcPts val="35"/>
              </a:spcBef>
              <a:tabLst>
                <a:tab pos="220979" algn="l"/>
                <a:tab pos="511175" algn="l"/>
                <a:tab pos="755015" algn="l"/>
                <a:tab pos="1022350" algn="l"/>
              </a:tabLst>
            </a:pPr>
            <a:r>
              <a:rPr sz="1100" spc="-330" dirty="0">
                <a:latin typeface="Lucida Sans Unicode"/>
                <a:cs typeface="Lucida Sans Unicode"/>
              </a:rPr>
              <a:t>∗	</a:t>
            </a:r>
            <a:r>
              <a:rPr sz="1100" spc="5" dirty="0">
                <a:latin typeface="Calibri"/>
                <a:cs typeface="Calibri"/>
              </a:rPr>
              <a:t>-1	</a:t>
            </a:r>
            <a:r>
              <a:rPr sz="1100" spc="-15" dirty="0">
                <a:latin typeface="Calibri"/>
                <a:cs typeface="Calibri"/>
              </a:rPr>
              <a:t>5	</a:t>
            </a:r>
            <a:r>
              <a:rPr sz="1100" spc="5" dirty="0">
                <a:latin typeface="Calibri"/>
                <a:cs typeface="Calibri"/>
              </a:rPr>
              <a:t>-1	</a:t>
            </a:r>
            <a:r>
              <a:rPr sz="1100" spc="295" dirty="0">
                <a:latin typeface="Calibri"/>
                <a:cs typeface="Calibri"/>
              </a:rPr>
              <a:t>=</a:t>
            </a:r>
            <a:endParaRPr sz="1100">
              <a:latin typeface="Calibri"/>
              <a:cs typeface="Calibri"/>
            </a:endParaRPr>
          </a:p>
          <a:p>
            <a:pPr marR="1466215" algn="ctr">
              <a:lnSpc>
                <a:spcPct val="100000"/>
              </a:lnSpc>
              <a:spcBef>
                <a:spcPts val="35"/>
              </a:spcBef>
              <a:tabLst>
                <a:tab pos="243840" algn="l"/>
                <a:tab pos="534035" algn="l"/>
              </a:tabLst>
            </a:pPr>
            <a:r>
              <a:rPr sz="1100" spc="-15" dirty="0">
                <a:latin typeface="Calibri"/>
                <a:cs typeface="Calibri"/>
              </a:rPr>
              <a:t>0	</a:t>
            </a:r>
            <a:r>
              <a:rPr sz="1100" spc="5" dirty="0">
                <a:latin typeface="Calibri"/>
                <a:cs typeface="Calibri"/>
              </a:rPr>
              <a:t>-1	</a:t>
            </a:r>
            <a:r>
              <a:rPr sz="1100" spc="-15" dirty="0">
                <a:latin typeface="Calibri"/>
                <a:cs typeface="Calibri"/>
              </a:rPr>
              <a:t>0</a:t>
            </a:r>
            <a:endParaRPr sz="1100">
              <a:latin typeface="Calibri"/>
              <a:cs typeface="Calibri"/>
            </a:endParaRPr>
          </a:p>
          <a:p>
            <a:pPr>
              <a:lnSpc>
                <a:spcPct val="100000"/>
              </a:lnSpc>
            </a:pPr>
            <a:endParaRPr sz="1100">
              <a:latin typeface="Calibri"/>
              <a:cs typeface="Calibri"/>
            </a:endParaRPr>
          </a:p>
          <a:p>
            <a:pPr marL="1410335">
              <a:lnSpc>
                <a:spcPct val="100000"/>
              </a:lnSpc>
              <a:spcBef>
                <a:spcPts val="745"/>
              </a:spcBef>
            </a:pPr>
            <a:r>
              <a:rPr sz="1100" spc="10" dirty="0">
                <a:latin typeface="Calibri"/>
                <a:cs typeface="Calibri"/>
              </a:rPr>
              <a:t>sharpens</a:t>
            </a:r>
            <a:r>
              <a:rPr sz="1100" spc="90" dirty="0">
                <a:latin typeface="Calibri"/>
                <a:cs typeface="Calibri"/>
              </a:rPr>
              <a:t> </a:t>
            </a:r>
            <a:r>
              <a:rPr sz="1100" spc="5" dirty="0">
                <a:latin typeface="Calibri"/>
                <a:cs typeface="Calibri"/>
              </a:rPr>
              <a:t>the</a:t>
            </a:r>
            <a:r>
              <a:rPr sz="1100" spc="95" dirty="0">
                <a:latin typeface="Calibri"/>
                <a:cs typeface="Calibri"/>
              </a:rPr>
              <a:t> </a:t>
            </a:r>
            <a:r>
              <a:rPr sz="1100" spc="10" dirty="0">
                <a:latin typeface="Calibri"/>
                <a:cs typeface="Calibri"/>
              </a:rPr>
              <a:t>image</a:t>
            </a:r>
            <a:endParaRPr sz="1100">
              <a:latin typeface="Calibri"/>
              <a:cs typeface="Calibri"/>
            </a:endParaRPr>
          </a:p>
        </p:txBody>
      </p:sp>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5914" y="875888"/>
            <a:ext cx="1259957" cy="1038229"/>
          </a:xfrm>
          <a:prstGeom prst="rect">
            <a:avLst/>
          </a:prstGeom>
        </p:spPr>
      </p:pic>
      <p:sp>
        <p:nvSpPr>
          <p:cNvPr id="3" name="object 3"/>
          <p:cNvSpPr txBox="1"/>
          <p:nvPr/>
        </p:nvSpPr>
        <p:spPr>
          <a:xfrm>
            <a:off x="1897875" y="1106092"/>
            <a:ext cx="1064260" cy="535940"/>
          </a:xfrm>
          <a:prstGeom prst="rect">
            <a:avLst/>
          </a:prstGeom>
        </p:spPr>
        <p:txBody>
          <a:bodyPr vert="horz" wrap="square" lIns="0" tIns="11430" rIns="0" bIns="0" rtlCol="0">
            <a:spAutoFit/>
          </a:bodyPr>
          <a:lstStyle/>
          <a:p>
            <a:pPr marR="30480" algn="ctr">
              <a:lnSpc>
                <a:spcPct val="100000"/>
              </a:lnSpc>
              <a:spcBef>
                <a:spcPts val="90"/>
              </a:spcBef>
              <a:tabLst>
                <a:tab pos="243840" algn="l"/>
                <a:tab pos="488315" algn="l"/>
              </a:tabLst>
            </a:pPr>
            <a:r>
              <a:rPr sz="1100" spc="-15" dirty="0">
                <a:latin typeface="Calibri"/>
                <a:cs typeface="Calibri"/>
              </a:rPr>
              <a:t>1	1	1</a:t>
            </a:r>
            <a:endParaRPr sz="1100">
              <a:latin typeface="Calibri"/>
              <a:cs typeface="Calibri"/>
            </a:endParaRPr>
          </a:p>
          <a:p>
            <a:pPr algn="ctr">
              <a:lnSpc>
                <a:spcPct val="100000"/>
              </a:lnSpc>
              <a:spcBef>
                <a:spcPts val="35"/>
              </a:spcBef>
              <a:tabLst>
                <a:tab pos="220979" algn="l"/>
                <a:tab pos="441959" algn="l"/>
                <a:tab pos="709295" algn="l"/>
                <a:tab pos="930275" algn="l"/>
              </a:tabLst>
            </a:pPr>
            <a:r>
              <a:rPr sz="1100" spc="-330" dirty="0">
                <a:latin typeface="Lucida Sans Unicode"/>
                <a:cs typeface="Lucida Sans Unicode"/>
              </a:rPr>
              <a:t>∗	</a:t>
            </a:r>
            <a:r>
              <a:rPr sz="1100" spc="-15" dirty="0">
                <a:latin typeface="Calibri"/>
                <a:cs typeface="Calibri"/>
              </a:rPr>
              <a:t>1	</a:t>
            </a:r>
            <a:r>
              <a:rPr sz="1100" spc="5" dirty="0">
                <a:latin typeface="Calibri"/>
                <a:cs typeface="Calibri"/>
              </a:rPr>
              <a:t>-8	</a:t>
            </a:r>
            <a:r>
              <a:rPr sz="1100" spc="-15" dirty="0">
                <a:latin typeface="Calibri"/>
                <a:cs typeface="Calibri"/>
              </a:rPr>
              <a:t>1	</a:t>
            </a:r>
            <a:r>
              <a:rPr sz="1100" spc="295" dirty="0">
                <a:latin typeface="Calibri"/>
                <a:cs typeface="Calibri"/>
              </a:rPr>
              <a:t>=</a:t>
            </a:r>
            <a:endParaRPr sz="1100">
              <a:latin typeface="Calibri"/>
              <a:cs typeface="Calibri"/>
            </a:endParaRPr>
          </a:p>
          <a:p>
            <a:pPr marR="30480" algn="ctr">
              <a:lnSpc>
                <a:spcPct val="100000"/>
              </a:lnSpc>
              <a:spcBef>
                <a:spcPts val="35"/>
              </a:spcBef>
              <a:tabLst>
                <a:tab pos="243840" algn="l"/>
                <a:tab pos="488315" algn="l"/>
              </a:tabLst>
            </a:pPr>
            <a:r>
              <a:rPr sz="1100" spc="-15" dirty="0">
                <a:latin typeface="Calibri"/>
                <a:cs typeface="Calibri"/>
              </a:rPr>
              <a:t>1	1	1</a:t>
            </a:r>
            <a:endParaRPr sz="1100">
              <a:latin typeface="Calibri"/>
              <a:cs typeface="Calibri"/>
            </a:endParaRPr>
          </a:p>
        </p:txBody>
      </p:sp>
      <p:pic>
        <p:nvPicPr>
          <p:cNvPr id="4" name="object 4"/>
          <p:cNvPicPr/>
          <p:nvPr/>
        </p:nvPicPr>
        <p:blipFill>
          <a:blip r:embed="rId3" cstate="print"/>
          <a:stretch>
            <a:fillRect/>
          </a:stretch>
        </p:blipFill>
        <p:spPr>
          <a:xfrm>
            <a:off x="3176676" y="876027"/>
            <a:ext cx="1259711" cy="1038027"/>
          </a:xfrm>
          <a:prstGeom prst="rect">
            <a:avLst/>
          </a:prstGeom>
        </p:spPr>
      </p:pic>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2918" y="421217"/>
            <a:ext cx="4612640" cy="1047979"/>
          </a:xfrm>
        </p:spPr>
        <p:txBody>
          <a:bodyPr/>
          <a:lstStyle/>
          <a:p>
            <a:endParaRPr lang="en-US" altLang="en-US" sz="1135" dirty="0"/>
          </a:p>
          <a:p>
            <a:r>
              <a:rPr lang="en-US" altLang="en-US" sz="1135" dirty="0"/>
              <a:t>From this fully connected model, do we really need all the edges? </a:t>
            </a:r>
          </a:p>
          <a:p>
            <a:r>
              <a:rPr lang="en-US" altLang="en-US" sz="1135" dirty="0"/>
              <a:t>Can some of these be shared?</a:t>
            </a:r>
          </a:p>
          <a:p>
            <a:r>
              <a:rPr lang="en-US" altLang="en-US" sz="1135" dirty="0"/>
              <a:t>Each pixel is flattened as 1D and feed into input layer</a:t>
            </a:r>
          </a:p>
          <a:p>
            <a:r>
              <a:rPr lang="en-US" sz="1135" dirty="0"/>
              <a:t>How can we use </a:t>
            </a:r>
            <a:r>
              <a:rPr lang="en-US" sz="1135" b="1" dirty="0"/>
              <a:t>spatial structure </a:t>
            </a:r>
            <a:r>
              <a:rPr lang="en-US" sz="1135" dirty="0"/>
              <a:t>in a input to inform the architecture  of the network</a:t>
            </a:r>
            <a:endParaRPr lang="en-US" altLang="en-US" sz="1135" dirty="0"/>
          </a:p>
        </p:txBody>
      </p:sp>
      <p:pic>
        <p:nvPicPr>
          <p:cNvPr id="1433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5414" y="1622425"/>
            <a:ext cx="3171190" cy="1579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2194" y="76872"/>
            <a:ext cx="5189219" cy="169277"/>
          </a:xfrm>
        </p:spPr>
        <p:txBody>
          <a:bodyPr/>
          <a:lstStyle/>
          <a:p>
            <a:r>
              <a:rPr lang="en-US" dirty="0"/>
              <a:t>Fully connected Neural Network</a:t>
            </a:r>
            <a:endParaRPr lang="en-IN" dirty="0"/>
          </a:p>
        </p:txBody>
      </p:sp>
    </p:spTree>
    <p:extLst>
      <p:ext uri="{BB962C8B-B14F-4D97-AF65-F5344CB8AC3E}">
        <p14:creationId xmlns:p14="http://schemas.microsoft.com/office/powerpoint/2010/main" val="4152116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5914" y="875888"/>
            <a:ext cx="1259957" cy="1038229"/>
          </a:xfrm>
          <a:prstGeom prst="rect">
            <a:avLst/>
          </a:prstGeom>
        </p:spPr>
      </p:pic>
      <p:pic>
        <p:nvPicPr>
          <p:cNvPr id="3" name="object 3"/>
          <p:cNvPicPr/>
          <p:nvPr/>
        </p:nvPicPr>
        <p:blipFill>
          <a:blip r:embed="rId3" cstate="print"/>
          <a:stretch>
            <a:fillRect/>
          </a:stretch>
        </p:blipFill>
        <p:spPr>
          <a:xfrm>
            <a:off x="3176676" y="875905"/>
            <a:ext cx="1259906" cy="1038187"/>
          </a:xfrm>
          <a:prstGeom prst="rect">
            <a:avLst/>
          </a:prstGeom>
        </p:spPr>
      </p:pic>
      <p:sp>
        <p:nvSpPr>
          <p:cNvPr id="4" name="object 4"/>
          <p:cNvSpPr txBox="1"/>
          <p:nvPr/>
        </p:nvSpPr>
        <p:spPr>
          <a:xfrm>
            <a:off x="1897875" y="1106092"/>
            <a:ext cx="2432050" cy="969010"/>
          </a:xfrm>
          <a:prstGeom prst="rect">
            <a:avLst/>
          </a:prstGeom>
        </p:spPr>
        <p:txBody>
          <a:bodyPr vert="horz" wrap="square" lIns="0" tIns="11430" rIns="0" bIns="0" rtlCol="0">
            <a:spAutoFit/>
          </a:bodyPr>
          <a:lstStyle/>
          <a:p>
            <a:pPr marR="1398270" algn="ctr">
              <a:lnSpc>
                <a:spcPct val="100000"/>
              </a:lnSpc>
              <a:spcBef>
                <a:spcPts val="90"/>
              </a:spcBef>
              <a:tabLst>
                <a:tab pos="243840" algn="l"/>
                <a:tab pos="488315" algn="l"/>
              </a:tabLst>
            </a:pPr>
            <a:r>
              <a:rPr sz="1100" spc="-15" dirty="0">
                <a:latin typeface="Calibri"/>
                <a:cs typeface="Calibri"/>
              </a:rPr>
              <a:t>1	1	1</a:t>
            </a:r>
            <a:endParaRPr sz="1100">
              <a:latin typeface="Calibri"/>
              <a:cs typeface="Calibri"/>
            </a:endParaRPr>
          </a:p>
          <a:p>
            <a:pPr marR="1360170" algn="ctr">
              <a:lnSpc>
                <a:spcPct val="100000"/>
              </a:lnSpc>
              <a:spcBef>
                <a:spcPts val="35"/>
              </a:spcBef>
              <a:tabLst>
                <a:tab pos="220979" algn="l"/>
                <a:tab pos="441959" algn="l"/>
                <a:tab pos="709295" algn="l"/>
                <a:tab pos="930275" algn="l"/>
              </a:tabLst>
            </a:pPr>
            <a:r>
              <a:rPr sz="1100" spc="-330" dirty="0">
                <a:latin typeface="Lucida Sans Unicode"/>
                <a:cs typeface="Lucida Sans Unicode"/>
              </a:rPr>
              <a:t>∗	</a:t>
            </a:r>
            <a:r>
              <a:rPr sz="1100" spc="-15" dirty="0">
                <a:latin typeface="Calibri"/>
                <a:cs typeface="Calibri"/>
              </a:rPr>
              <a:t>1	</a:t>
            </a:r>
            <a:r>
              <a:rPr sz="1100" spc="5" dirty="0">
                <a:latin typeface="Calibri"/>
                <a:cs typeface="Calibri"/>
              </a:rPr>
              <a:t>-8	</a:t>
            </a:r>
            <a:r>
              <a:rPr sz="1100" spc="-15" dirty="0">
                <a:latin typeface="Calibri"/>
                <a:cs typeface="Calibri"/>
              </a:rPr>
              <a:t>1	</a:t>
            </a:r>
            <a:r>
              <a:rPr sz="1100" spc="295" dirty="0">
                <a:latin typeface="Calibri"/>
                <a:cs typeface="Calibri"/>
              </a:rPr>
              <a:t>=</a:t>
            </a:r>
            <a:endParaRPr sz="1100">
              <a:latin typeface="Calibri"/>
              <a:cs typeface="Calibri"/>
            </a:endParaRPr>
          </a:p>
          <a:p>
            <a:pPr marR="1398270" algn="ctr">
              <a:lnSpc>
                <a:spcPct val="100000"/>
              </a:lnSpc>
              <a:spcBef>
                <a:spcPts val="35"/>
              </a:spcBef>
              <a:tabLst>
                <a:tab pos="243840" algn="l"/>
                <a:tab pos="488315" algn="l"/>
              </a:tabLst>
            </a:pPr>
            <a:r>
              <a:rPr sz="1100" spc="-15" dirty="0">
                <a:latin typeface="Calibri"/>
                <a:cs typeface="Calibri"/>
              </a:rPr>
              <a:t>1	1	1</a:t>
            </a:r>
            <a:endParaRPr sz="1100">
              <a:latin typeface="Calibri"/>
              <a:cs typeface="Calibri"/>
            </a:endParaRPr>
          </a:p>
          <a:p>
            <a:pPr>
              <a:lnSpc>
                <a:spcPct val="100000"/>
              </a:lnSpc>
            </a:pPr>
            <a:endParaRPr sz="1100">
              <a:latin typeface="Calibri"/>
              <a:cs typeface="Calibri"/>
            </a:endParaRPr>
          </a:p>
          <a:p>
            <a:pPr marL="1385570">
              <a:lnSpc>
                <a:spcPct val="100000"/>
              </a:lnSpc>
              <a:spcBef>
                <a:spcPts val="745"/>
              </a:spcBef>
            </a:pPr>
            <a:r>
              <a:rPr sz="1100" dirty="0">
                <a:latin typeface="Calibri"/>
                <a:cs typeface="Calibri"/>
              </a:rPr>
              <a:t>detects</a:t>
            </a:r>
            <a:r>
              <a:rPr sz="1100" spc="85" dirty="0">
                <a:latin typeface="Calibri"/>
                <a:cs typeface="Calibri"/>
              </a:rPr>
              <a:t> </a:t>
            </a:r>
            <a:r>
              <a:rPr sz="1100" spc="5" dirty="0">
                <a:latin typeface="Calibri"/>
                <a:cs typeface="Calibri"/>
              </a:rPr>
              <a:t>the</a:t>
            </a:r>
            <a:r>
              <a:rPr sz="1100" spc="90" dirty="0">
                <a:latin typeface="Calibri"/>
                <a:cs typeface="Calibri"/>
              </a:rPr>
              <a:t> </a:t>
            </a:r>
            <a:r>
              <a:rPr sz="1100" spc="-15" dirty="0">
                <a:latin typeface="Calibri"/>
                <a:cs typeface="Calibri"/>
              </a:rPr>
              <a:t>edges</a:t>
            </a:r>
            <a:endParaRPr sz="1100">
              <a:latin typeface="Calibri"/>
              <a:cs typeface="Calibri"/>
            </a:endParaRPr>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3638485" y="2037643"/>
            <a:ext cx="480483" cy="951357"/>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36" b="1">
                <a:solidFill>
                  <a:schemeClr val="tx1"/>
                </a:solidFill>
              </a:rPr>
              <a:t>Darken</a:t>
            </a:r>
          </a:p>
          <a:p>
            <a:pPr algn="ctr"/>
            <a:endParaRPr lang="en-US" sz="1051"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3638485" y="841438"/>
            <a:ext cx="480483" cy="951357"/>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36" b="1">
                <a:solidFill>
                  <a:schemeClr val="tx1"/>
                </a:solidFill>
              </a:rPr>
              <a:t>Sharpen</a:t>
            </a:r>
          </a:p>
          <a:p>
            <a:pPr algn="ctr"/>
            <a:endParaRPr lang="en-US" sz="1051"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1625873" y="2027632"/>
            <a:ext cx="480483" cy="951357"/>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36" b="1">
                <a:solidFill>
                  <a:schemeClr val="tx1"/>
                </a:solidFill>
              </a:rPr>
              <a:t>Brighten</a:t>
            </a:r>
          </a:p>
          <a:p>
            <a:pPr algn="ctr"/>
            <a:endParaRPr lang="en-US" sz="1051"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1629996" y="841438"/>
            <a:ext cx="480483" cy="951357"/>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36" b="1">
                <a:solidFill>
                  <a:schemeClr val="tx1"/>
                </a:solidFill>
              </a:rPr>
              <a:t>Blur</a:t>
            </a:r>
            <a:endParaRPr lang="en-US" sz="1051" b="1">
              <a:solidFill>
                <a:schemeClr val="tx1"/>
              </a:solidFill>
            </a:endParaRPr>
          </a:p>
          <a:p>
            <a:pPr algn="ctr"/>
            <a:endParaRPr lang="en-US" sz="1051"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213422" y="2180521"/>
            <a:ext cx="1261269" cy="480483"/>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1"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71533" y="337216"/>
            <a:ext cx="5242073" cy="169277"/>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9996" y="882730"/>
            <a:ext cx="480483" cy="480483"/>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3713561" y="952800"/>
            <a:ext cx="330332" cy="340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6"/>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562" t="24748" r="1" b="22669"/>
          <a:stretch/>
        </p:blipFill>
        <p:spPr bwMode="auto">
          <a:xfrm>
            <a:off x="215484" y="1131839"/>
            <a:ext cx="1263330" cy="94749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2243848" y="846644"/>
            <a:ext cx="1261269" cy="950957"/>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4252337" y="846644"/>
            <a:ext cx="1261269" cy="950957"/>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25873" y="2079336"/>
            <a:ext cx="480483" cy="480483"/>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38485" y="2079336"/>
            <a:ext cx="480483" cy="480483"/>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4252337" y="2032838"/>
            <a:ext cx="1261269" cy="950957"/>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2243848" y="2032838"/>
            <a:ext cx="1261269" cy="950957"/>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555162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3638485" y="2037643"/>
            <a:ext cx="480483" cy="951357"/>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36" b="1">
                <a:solidFill>
                  <a:schemeClr val="tx1"/>
                </a:solidFill>
              </a:rPr>
              <a:t>Darken</a:t>
            </a:r>
          </a:p>
          <a:p>
            <a:pPr algn="ctr"/>
            <a:endParaRPr lang="en-US" sz="1051"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3638485" y="841438"/>
            <a:ext cx="480483" cy="951357"/>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36" b="1">
                <a:solidFill>
                  <a:schemeClr val="tx1"/>
                </a:solidFill>
              </a:rPr>
              <a:t>Sharpen</a:t>
            </a:r>
          </a:p>
          <a:p>
            <a:pPr algn="ctr"/>
            <a:endParaRPr lang="en-US" sz="1051"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1625873" y="2027632"/>
            <a:ext cx="480483" cy="951357"/>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36" b="1">
                <a:solidFill>
                  <a:schemeClr val="tx1"/>
                </a:solidFill>
              </a:rPr>
              <a:t>Brighten</a:t>
            </a:r>
          </a:p>
          <a:p>
            <a:pPr algn="ctr"/>
            <a:endParaRPr lang="en-US" sz="1051"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1629996" y="841438"/>
            <a:ext cx="480483" cy="951357"/>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36" b="1">
                <a:solidFill>
                  <a:schemeClr val="tx1"/>
                </a:solidFill>
              </a:rPr>
              <a:t>Blur</a:t>
            </a:r>
            <a:endParaRPr lang="en-US" sz="1051" b="1">
              <a:solidFill>
                <a:schemeClr val="tx1"/>
              </a:solidFill>
            </a:endParaRPr>
          </a:p>
          <a:p>
            <a:pPr algn="ctr"/>
            <a:endParaRPr lang="en-US" sz="1051"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213422" y="2180521"/>
            <a:ext cx="1261269" cy="480483"/>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1"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71533" y="337216"/>
            <a:ext cx="5242073" cy="169277"/>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9996" y="882730"/>
            <a:ext cx="480483" cy="480483"/>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3713561" y="952800"/>
            <a:ext cx="330332" cy="340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6"/>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562" t="24748" r="1" b="22669"/>
          <a:stretch/>
        </p:blipFill>
        <p:spPr bwMode="auto">
          <a:xfrm>
            <a:off x="215484" y="1131839"/>
            <a:ext cx="1263330" cy="94749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2243848" y="846644"/>
            <a:ext cx="1261269" cy="950957"/>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4252337" y="846644"/>
            <a:ext cx="1261269" cy="950957"/>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25873" y="2079336"/>
            <a:ext cx="480483" cy="480483"/>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38485" y="2079336"/>
            <a:ext cx="480483" cy="480483"/>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4252337" y="2032838"/>
            <a:ext cx="1261269" cy="950957"/>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2243848" y="2032838"/>
            <a:ext cx="1261269" cy="950957"/>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extLst>
              <p:ext uri="{D42A27DB-BD31-4B8C-83A1-F6EECF244321}">
                <p14:modId xmlns:p14="http://schemas.microsoft.com/office/powerpoint/2010/main" val="3476239871"/>
              </p:ext>
            </p:extLst>
          </p:nvPr>
        </p:nvGraphicFramePr>
        <p:xfrm>
          <a:off x="2257539" y="2052599"/>
          <a:ext cx="886761" cy="608405"/>
        </p:xfrm>
        <a:graphic>
          <a:graphicData uri="http://schemas.openxmlformats.org/drawingml/2006/table">
            <a:tbl>
              <a:tblPr firstRow="1" bandRow="1">
                <a:tableStyleId>{5C22544A-7EE6-4342-B048-85BDC9FD1C3A}</a:tableStyleId>
              </a:tblPr>
              <a:tblGrid>
                <a:gridCol w="295587">
                  <a:extLst>
                    <a:ext uri="{9D8B030D-6E8A-4147-A177-3AD203B41FA5}">
                      <a16:colId xmlns:a16="http://schemas.microsoft.com/office/drawing/2014/main" val="3363110549"/>
                    </a:ext>
                  </a:extLst>
                </a:gridCol>
                <a:gridCol w="295587">
                  <a:extLst>
                    <a:ext uri="{9D8B030D-6E8A-4147-A177-3AD203B41FA5}">
                      <a16:colId xmlns:a16="http://schemas.microsoft.com/office/drawing/2014/main" val="2773334811"/>
                    </a:ext>
                  </a:extLst>
                </a:gridCol>
                <a:gridCol w="295587">
                  <a:extLst>
                    <a:ext uri="{9D8B030D-6E8A-4147-A177-3AD203B41FA5}">
                      <a16:colId xmlns:a16="http://schemas.microsoft.com/office/drawing/2014/main" val="3954811565"/>
                    </a:ext>
                  </a:extLst>
                </a:gridCol>
              </a:tblGrid>
              <a:tr h="192193">
                <a:tc>
                  <a:txBody>
                    <a:bodyPr/>
                    <a:lstStyle/>
                    <a:p>
                      <a:pPr algn="ctr"/>
                      <a:r>
                        <a:rPr lang="en-US" sz="900" b="0" dirty="0">
                          <a:solidFill>
                            <a:schemeClr val="tx1"/>
                          </a:solidFill>
                        </a:rPr>
                        <a:t>0</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b="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b="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208106">
                <a:tc>
                  <a:txBody>
                    <a:bodyPr/>
                    <a:lstStyle/>
                    <a:p>
                      <a:pPr algn="ctr"/>
                      <a:r>
                        <a:rPr lang="en-US" sz="900" dirty="0">
                          <a:solidFill>
                            <a:schemeClr val="tx1"/>
                          </a:solidFill>
                        </a:rPr>
                        <a:t>0</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1.5</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208106">
                <a:tc>
                  <a:txBody>
                    <a:bodyPr/>
                    <a:lstStyle/>
                    <a:p>
                      <a:pPr algn="ctr"/>
                      <a:r>
                        <a:rPr lang="en-US" sz="900">
                          <a:solidFill>
                            <a:schemeClr val="tx1"/>
                          </a:solidFill>
                        </a:rPr>
                        <a:t>0</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90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extLst>
              <p:ext uri="{D42A27DB-BD31-4B8C-83A1-F6EECF244321}">
                <p14:modId xmlns:p14="http://schemas.microsoft.com/office/powerpoint/2010/main" val="516829849"/>
              </p:ext>
            </p:extLst>
          </p:nvPr>
        </p:nvGraphicFramePr>
        <p:xfrm>
          <a:off x="4272539" y="2052599"/>
          <a:ext cx="886761" cy="608405"/>
        </p:xfrm>
        <a:graphic>
          <a:graphicData uri="http://schemas.openxmlformats.org/drawingml/2006/table">
            <a:tbl>
              <a:tblPr firstRow="1" bandRow="1">
                <a:tableStyleId>{5C22544A-7EE6-4342-B048-85BDC9FD1C3A}</a:tableStyleId>
              </a:tblPr>
              <a:tblGrid>
                <a:gridCol w="295587">
                  <a:extLst>
                    <a:ext uri="{9D8B030D-6E8A-4147-A177-3AD203B41FA5}">
                      <a16:colId xmlns:a16="http://schemas.microsoft.com/office/drawing/2014/main" val="3363110549"/>
                    </a:ext>
                  </a:extLst>
                </a:gridCol>
                <a:gridCol w="295587">
                  <a:extLst>
                    <a:ext uri="{9D8B030D-6E8A-4147-A177-3AD203B41FA5}">
                      <a16:colId xmlns:a16="http://schemas.microsoft.com/office/drawing/2014/main" val="2773334811"/>
                    </a:ext>
                  </a:extLst>
                </a:gridCol>
                <a:gridCol w="295587">
                  <a:extLst>
                    <a:ext uri="{9D8B030D-6E8A-4147-A177-3AD203B41FA5}">
                      <a16:colId xmlns:a16="http://schemas.microsoft.com/office/drawing/2014/main" val="3954811565"/>
                    </a:ext>
                  </a:extLst>
                </a:gridCol>
              </a:tblGrid>
              <a:tr h="192193">
                <a:tc>
                  <a:txBody>
                    <a:bodyPr/>
                    <a:lstStyle/>
                    <a:p>
                      <a:pPr algn="ctr"/>
                      <a:r>
                        <a:rPr lang="en-US" sz="900" b="0" dirty="0">
                          <a:solidFill>
                            <a:schemeClr val="tx1"/>
                          </a:solidFill>
                        </a:rPr>
                        <a:t>0</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b="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b="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208106">
                <a:tc>
                  <a:txBody>
                    <a:bodyPr/>
                    <a:lstStyle/>
                    <a:p>
                      <a:pPr algn="ctr"/>
                      <a:r>
                        <a:rPr lang="en-US" sz="900" dirty="0">
                          <a:solidFill>
                            <a:schemeClr val="tx1"/>
                          </a:solidFill>
                        </a:rPr>
                        <a:t>0</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0.5</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208106">
                <a:tc>
                  <a:txBody>
                    <a:bodyPr/>
                    <a:lstStyle/>
                    <a:p>
                      <a:pPr algn="ctr"/>
                      <a:r>
                        <a:rPr lang="en-US" sz="900">
                          <a:solidFill>
                            <a:schemeClr val="tx1"/>
                          </a:solidFill>
                        </a:rPr>
                        <a:t>0</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90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extLst>
              <p:ext uri="{D42A27DB-BD31-4B8C-83A1-F6EECF244321}">
                <p14:modId xmlns:p14="http://schemas.microsoft.com/office/powerpoint/2010/main" val="606384678"/>
              </p:ext>
            </p:extLst>
          </p:nvPr>
        </p:nvGraphicFramePr>
        <p:xfrm>
          <a:off x="2257820" y="861086"/>
          <a:ext cx="886761" cy="608405"/>
        </p:xfrm>
        <a:graphic>
          <a:graphicData uri="http://schemas.openxmlformats.org/drawingml/2006/table">
            <a:tbl>
              <a:tblPr firstRow="1" bandRow="1">
                <a:tableStyleId>{5C22544A-7EE6-4342-B048-85BDC9FD1C3A}</a:tableStyleId>
              </a:tblPr>
              <a:tblGrid>
                <a:gridCol w="295587">
                  <a:extLst>
                    <a:ext uri="{9D8B030D-6E8A-4147-A177-3AD203B41FA5}">
                      <a16:colId xmlns:a16="http://schemas.microsoft.com/office/drawing/2014/main" val="3363110549"/>
                    </a:ext>
                  </a:extLst>
                </a:gridCol>
                <a:gridCol w="295587">
                  <a:extLst>
                    <a:ext uri="{9D8B030D-6E8A-4147-A177-3AD203B41FA5}">
                      <a16:colId xmlns:a16="http://schemas.microsoft.com/office/drawing/2014/main" val="2773334811"/>
                    </a:ext>
                  </a:extLst>
                </a:gridCol>
                <a:gridCol w="295587">
                  <a:extLst>
                    <a:ext uri="{9D8B030D-6E8A-4147-A177-3AD203B41FA5}">
                      <a16:colId xmlns:a16="http://schemas.microsoft.com/office/drawing/2014/main" val="3954811565"/>
                    </a:ext>
                  </a:extLst>
                </a:gridCol>
              </a:tblGrid>
              <a:tr h="192193">
                <a:tc>
                  <a:txBody>
                    <a:bodyPr/>
                    <a:lstStyle/>
                    <a:p>
                      <a:pPr algn="ctr"/>
                      <a:r>
                        <a:rPr lang="en-US" sz="900" b="0" dirty="0">
                          <a:solidFill>
                            <a:schemeClr val="tx1"/>
                          </a:solidFill>
                        </a:rPr>
                        <a:t>.06</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b="0" dirty="0">
                          <a:solidFill>
                            <a:schemeClr val="tx1"/>
                          </a:solidFill>
                        </a:rPr>
                        <a:t>.13</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b="0">
                          <a:solidFill>
                            <a:schemeClr val="tx1"/>
                          </a:solidFill>
                        </a:rPr>
                        <a:t>.06</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208106">
                <a:tc>
                  <a:txBody>
                    <a:bodyPr/>
                    <a:lstStyle/>
                    <a:p>
                      <a:pPr algn="ctr"/>
                      <a:r>
                        <a:rPr lang="en-US" sz="900" dirty="0">
                          <a:solidFill>
                            <a:schemeClr val="tx1"/>
                          </a:solidFill>
                        </a:rPr>
                        <a:t>.13</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.25</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.13</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208106">
                <a:tc>
                  <a:txBody>
                    <a:bodyPr/>
                    <a:lstStyle/>
                    <a:p>
                      <a:pPr algn="ctr"/>
                      <a:r>
                        <a:rPr lang="en-US" sz="900">
                          <a:solidFill>
                            <a:schemeClr val="tx1"/>
                          </a:solidFill>
                        </a:rPr>
                        <a:t>.06</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900">
                          <a:solidFill>
                            <a:schemeClr val="tx1"/>
                          </a:solidFill>
                        </a:rPr>
                        <a:t>.13</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.06</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extLst>
              <p:ext uri="{D42A27DB-BD31-4B8C-83A1-F6EECF244321}">
                <p14:modId xmlns:p14="http://schemas.microsoft.com/office/powerpoint/2010/main" val="2899430220"/>
              </p:ext>
            </p:extLst>
          </p:nvPr>
        </p:nvGraphicFramePr>
        <p:xfrm>
          <a:off x="4272539" y="860782"/>
          <a:ext cx="886761" cy="608405"/>
        </p:xfrm>
        <a:graphic>
          <a:graphicData uri="http://schemas.openxmlformats.org/drawingml/2006/table">
            <a:tbl>
              <a:tblPr firstRow="1" bandRow="1">
                <a:tableStyleId>{5C22544A-7EE6-4342-B048-85BDC9FD1C3A}</a:tableStyleId>
              </a:tblPr>
              <a:tblGrid>
                <a:gridCol w="295587">
                  <a:extLst>
                    <a:ext uri="{9D8B030D-6E8A-4147-A177-3AD203B41FA5}">
                      <a16:colId xmlns:a16="http://schemas.microsoft.com/office/drawing/2014/main" val="3363110549"/>
                    </a:ext>
                  </a:extLst>
                </a:gridCol>
                <a:gridCol w="295587">
                  <a:extLst>
                    <a:ext uri="{9D8B030D-6E8A-4147-A177-3AD203B41FA5}">
                      <a16:colId xmlns:a16="http://schemas.microsoft.com/office/drawing/2014/main" val="2773334811"/>
                    </a:ext>
                  </a:extLst>
                </a:gridCol>
                <a:gridCol w="295587">
                  <a:extLst>
                    <a:ext uri="{9D8B030D-6E8A-4147-A177-3AD203B41FA5}">
                      <a16:colId xmlns:a16="http://schemas.microsoft.com/office/drawing/2014/main" val="3954811565"/>
                    </a:ext>
                  </a:extLst>
                </a:gridCol>
              </a:tblGrid>
              <a:tr h="192193">
                <a:tc>
                  <a:txBody>
                    <a:bodyPr/>
                    <a:lstStyle/>
                    <a:p>
                      <a:pPr algn="ctr"/>
                      <a:r>
                        <a:rPr lang="en-US" sz="900" b="0" dirty="0">
                          <a:solidFill>
                            <a:schemeClr val="tx1"/>
                          </a:solidFill>
                        </a:rPr>
                        <a:t>0</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b="0" dirty="0">
                          <a:solidFill>
                            <a:schemeClr val="tx1"/>
                          </a:solidFill>
                        </a:rPr>
                        <a:t>-1</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b="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208106">
                <a:tc>
                  <a:txBody>
                    <a:bodyPr/>
                    <a:lstStyle/>
                    <a:p>
                      <a:pPr algn="ctr"/>
                      <a:r>
                        <a:rPr lang="en-US" sz="900">
                          <a:solidFill>
                            <a:schemeClr val="tx1"/>
                          </a:solidFill>
                        </a:rPr>
                        <a:t>-1</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5</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-1</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208106">
                <a:tc>
                  <a:txBody>
                    <a:bodyPr/>
                    <a:lstStyle/>
                    <a:p>
                      <a:pPr algn="ctr"/>
                      <a:r>
                        <a:rPr lang="en-US" sz="900">
                          <a:solidFill>
                            <a:schemeClr val="tx1"/>
                          </a:solidFill>
                        </a:rPr>
                        <a:t>0</a:t>
                      </a:r>
                    </a:p>
                  </a:txBody>
                  <a:tcPr marL="48048" marR="48048" marT="24024" marB="24024">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900">
                          <a:solidFill>
                            <a:schemeClr val="tx1"/>
                          </a:solidFill>
                        </a:rPr>
                        <a:t>-1</a:t>
                      </a:r>
                    </a:p>
                  </a:txBody>
                  <a:tcPr marL="48048" marR="48048" marT="24024" marB="240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sz="900" dirty="0">
                          <a:solidFill>
                            <a:schemeClr val="tx1"/>
                          </a:solidFill>
                        </a:rPr>
                        <a:t>0</a:t>
                      </a:r>
                    </a:p>
                  </a:txBody>
                  <a:tcPr marL="48048" marR="48048" marT="24024" marB="24024">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2759487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12837" y="1213610"/>
            <a:ext cx="3333115" cy="191770"/>
          </a:xfrm>
          <a:prstGeom prst="rect">
            <a:avLst/>
          </a:prstGeom>
        </p:spPr>
        <p:txBody>
          <a:bodyPr vert="horz" wrap="square" lIns="0" tIns="11430" rIns="0" bIns="0" rtlCol="0">
            <a:spAutoFit/>
          </a:bodyPr>
          <a:lstStyle/>
          <a:p>
            <a:pPr marL="12700">
              <a:lnSpc>
                <a:spcPct val="100000"/>
              </a:lnSpc>
              <a:spcBef>
                <a:spcPts val="90"/>
              </a:spcBef>
            </a:pPr>
            <a:r>
              <a:rPr sz="1100" spc="-10" dirty="0">
                <a:latin typeface="Calibri"/>
                <a:cs typeface="Calibri"/>
              </a:rPr>
              <a:t>We</a:t>
            </a:r>
            <a:r>
              <a:rPr sz="1100" spc="110" dirty="0">
                <a:latin typeface="Calibri"/>
                <a:cs typeface="Calibri"/>
              </a:rPr>
              <a:t> </a:t>
            </a:r>
            <a:r>
              <a:rPr sz="1100" spc="35" dirty="0">
                <a:latin typeface="Calibri"/>
                <a:cs typeface="Calibri"/>
              </a:rPr>
              <a:t>will</a:t>
            </a:r>
            <a:r>
              <a:rPr sz="1100" spc="110" dirty="0">
                <a:latin typeface="Calibri"/>
                <a:cs typeface="Calibri"/>
              </a:rPr>
              <a:t> </a:t>
            </a:r>
            <a:r>
              <a:rPr sz="1100" spc="-15" dirty="0">
                <a:latin typeface="Calibri"/>
                <a:cs typeface="Calibri"/>
              </a:rPr>
              <a:t>now</a:t>
            </a:r>
            <a:r>
              <a:rPr sz="1100" spc="114" dirty="0">
                <a:latin typeface="Calibri"/>
                <a:cs typeface="Calibri"/>
              </a:rPr>
              <a:t> </a:t>
            </a:r>
            <a:r>
              <a:rPr sz="1100" spc="-45" dirty="0">
                <a:latin typeface="Calibri"/>
                <a:cs typeface="Calibri"/>
              </a:rPr>
              <a:t>see</a:t>
            </a:r>
            <a:r>
              <a:rPr sz="1100" spc="114" dirty="0">
                <a:latin typeface="Calibri"/>
                <a:cs typeface="Calibri"/>
              </a:rPr>
              <a:t> </a:t>
            </a:r>
            <a:r>
              <a:rPr sz="1100" spc="15" dirty="0">
                <a:latin typeface="Calibri"/>
                <a:cs typeface="Calibri"/>
              </a:rPr>
              <a:t>a</a:t>
            </a:r>
            <a:r>
              <a:rPr sz="1100" spc="114" dirty="0">
                <a:latin typeface="Calibri"/>
                <a:cs typeface="Calibri"/>
              </a:rPr>
              <a:t> </a:t>
            </a:r>
            <a:r>
              <a:rPr sz="1100" spc="20" dirty="0">
                <a:latin typeface="Calibri"/>
                <a:cs typeface="Calibri"/>
              </a:rPr>
              <a:t>working</a:t>
            </a:r>
            <a:r>
              <a:rPr sz="1100" spc="110" dirty="0">
                <a:latin typeface="Calibri"/>
                <a:cs typeface="Calibri"/>
              </a:rPr>
              <a:t> </a:t>
            </a:r>
            <a:r>
              <a:rPr sz="1100" spc="10" dirty="0">
                <a:latin typeface="Calibri"/>
                <a:cs typeface="Calibri"/>
              </a:rPr>
              <a:t>example</a:t>
            </a:r>
            <a:r>
              <a:rPr sz="1100" spc="114" dirty="0">
                <a:latin typeface="Calibri"/>
                <a:cs typeface="Calibri"/>
              </a:rPr>
              <a:t> </a:t>
            </a:r>
            <a:r>
              <a:rPr sz="1100" spc="-20" dirty="0">
                <a:latin typeface="Calibri"/>
                <a:cs typeface="Calibri"/>
              </a:rPr>
              <a:t>of</a:t>
            </a:r>
            <a:r>
              <a:rPr sz="1100" spc="114" dirty="0">
                <a:latin typeface="Calibri"/>
                <a:cs typeface="Calibri"/>
              </a:rPr>
              <a:t> </a:t>
            </a:r>
            <a:r>
              <a:rPr sz="1100" spc="70" dirty="0">
                <a:latin typeface="Calibri"/>
                <a:cs typeface="Calibri"/>
              </a:rPr>
              <a:t>2D</a:t>
            </a:r>
            <a:r>
              <a:rPr sz="1100" spc="110" dirty="0">
                <a:latin typeface="Calibri"/>
                <a:cs typeface="Calibri"/>
              </a:rPr>
              <a:t> </a:t>
            </a:r>
            <a:r>
              <a:rPr sz="1100" spc="15" dirty="0">
                <a:latin typeface="Calibri"/>
                <a:cs typeface="Calibri"/>
              </a:rPr>
              <a:t>convolution.</a:t>
            </a:r>
            <a:endParaRPr sz="1100">
              <a:latin typeface="Calibri"/>
              <a:cs typeface="Calibri"/>
            </a:endParaRPr>
          </a:p>
        </p:txBody>
      </p:sp>
    </p:spTree>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1138" y="37945"/>
              <a:ext cx="1146175" cy="2500630"/>
            </a:xfrm>
            <a:custGeom>
              <a:avLst/>
              <a:gdLst/>
              <a:ahLst/>
              <a:cxnLst/>
              <a:rect l="l" t="t" r="r" b="b"/>
              <a:pathLst>
                <a:path w="1146175" h="2500630">
                  <a:moveTo>
                    <a:pt x="2758" y="247791"/>
                  </a:moveTo>
                  <a:lnTo>
                    <a:pt x="70796" y="2500156"/>
                  </a:lnTo>
                </a:path>
                <a:path w="1146175" h="2500630">
                  <a:moveTo>
                    <a:pt x="99960" y="225440"/>
                  </a:moveTo>
                  <a:lnTo>
                    <a:pt x="167998" y="2477805"/>
                  </a:lnTo>
                </a:path>
                <a:path w="1146175" h="2500630">
                  <a:moveTo>
                    <a:pt x="197161" y="203084"/>
                  </a:moveTo>
                  <a:lnTo>
                    <a:pt x="265199" y="2455449"/>
                  </a:lnTo>
                </a:path>
                <a:path w="1146175" h="2500630">
                  <a:moveTo>
                    <a:pt x="294363" y="180728"/>
                  </a:moveTo>
                  <a:lnTo>
                    <a:pt x="362401" y="2433093"/>
                  </a:lnTo>
                </a:path>
                <a:path w="1146175" h="2500630">
                  <a:moveTo>
                    <a:pt x="391564" y="158372"/>
                  </a:moveTo>
                  <a:lnTo>
                    <a:pt x="459602" y="2410737"/>
                  </a:lnTo>
                </a:path>
                <a:path w="1146175" h="2500630">
                  <a:moveTo>
                    <a:pt x="488766" y="136015"/>
                  </a:moveTo>
                  <a:lnTo>
                    <a:pt x="556803" y="2388380"/>
                  </a:lnTo>
                </a:path>
                <a:path w="1146175" h="2500630">
                  <a:moveTo>
                    <a:pt x="585967" y="113659"/>
                  </a:moveTo>
                  <a:lnTo>
                    <a:pt x="654005" y="2366024"/>
                  </a:lnTo>
                </a:path>
                <a:path w="1146175" h="2500630">
                  <a:moveTo>
                    <a:pt x="683168" y="91303"/>
                  </a:moveTo>
                  <a:lnTo>
                    <a:pt x="751206" y="2343668"/>
                  </a:lnTo>
                </a:path>
                <a:path w="1146175" h="2500630">
                  <a:moveTo>
                    <a:pt x="780370" y="68947"/>
                  </a:moveTo>
                  <a:lnTo>
                    <a:pt x="848407" y="2321312"/>
                  </a:lnTo>
                </a:path>
                <a:path w="1146175" h="2500630">
                  <a:moveTo>
                    <a:pt x="877572" y="46591"/>
                  </a:moveTo>
                  <a:lnTo>
                    <a:pt x="945609" y="2298955"/>
                  </a:lnTo>
                </a:path>
                <a:path w="1146175" h="2500630">
                  <a:moveTo>
                    <a:pt x="974773" y="24234"/>
                  </a:moveTo>
                  <a:lnTo>
                    <a:pt x="1042810" y="2276599"/>
                  </a:lnTo>
                </a:path>
                <a:path w="1146175" h="2500630">
                  <a:moveTo>
                    <a:pt x="1071974" y="1878"/>
                  </a:moveTo>
                  <a:lnTo>
                    <a:pt x="1140012" y="2254243"/>
                  </a:lnTo>
                </a:path>
                <a:path w="1146175" h="2500630">
                  <a:moveTo>
                    <a:pt x="1067070" y="0"/>
                  </a:moveTo>
                  <a:lnTo>
                    <a:pt x="0" y="246239"/>
                  </a:lnTo>
                </a:path>
                <a:path w="1146175" h="2500630">
                  <a:moveTo>
                    <a:pt x="1070813" y="106921"/>
                  </a:moveTo>
                  <a:lnTo>
                    <a:pt x="3742" y="353160"/>
                  </a:lnTo>
                </a:path>
                <a:path w="1146175" h="2500630">
                  <a:moveTo>
                    <a:pt x="1074555" y="213842"/>
                  </a:moveTo>
                  <a:lnTo>
                    <a:pt x="7485" y="460082"/>
                  </a:lnTo>
                </a:path>
                <a:path w="1146175" h="2500630">
                  <a:moveTo>
                    <a:pt x="1078298" y="320763"/>
                  </a:moveTo>
                  <a:lnTo>
                    <a:pt x="11227" y="567003"/>
                  </a:lnTo>
                </a:path>
                <a:path w="1146175" h="2500630">
                  <a:moveTo>
                    <a:pt x="1082040" y="427684"/>
                  </a:moveTo>
                  <a:lnTo>
                    <a:pt x="14970" y="673924"/>
                  </a:lnTo>
                </a:path>
                <a:path w="1146175" h="2500630">
                  <a:moveTo>
                    <a:pt x="1085783" y="534606"/>
                  </a:moveTo>
                  <a:lnTo>
                    <a:pt x="18712" y="780845"/>
                  </a:lnTo>
                </a:path>
                <a:path w="1146175" h="2500630">
                  <a:moveTo>
                    <a:pt x="1089525" y="641527"/>
                  </a:moveTo>
                  <a:lnTo>
                    <a:pt x="22454" y="887766"/>
                  </a:lnTo>
                </a:path>
                <a:path w="1146175" h="2500630">
                  <a:moveTo>
                    <a:pt x="1093268" y="748448"/>
                  </a:moveTo>
                  <a:lnTo>
                    <a:pt x="26197" y="994688"/>
                  </a:lnTo>
                </a:path>
                <a:path w="1146175" h="2500630">
                  <a:moveTo>
                    <a:pt x="1097010" y="855369"/>
                  </a:moveTo>
                  <a:lnTo>
                    <a:pt x="29940" y="1101609"/>
                  </a:lnTo>
                </a:path>
                <a:path w="1146175" h="2500630">
                  <a:moveTo>
                    <a:pt x="1100753" y="962290"/>
                  </a:moveTo>
                  <a:lnTo>
                    <a:pt x="33682" y="1208530"/>
                  </a:lnTo>
                </a:path>
                <a:path w="1146175" h="2500630">
                  <a:moveTo>
                    <a:pt x="1104495" y="1069212"/>
                  </a:moveTo>
                  <a:lnTo>
                    <a:pt x="37425" y="1315451"/>
                  </a:lnTo>
                </a:path>
                <a:path w="1146175" h="2500630">
                  <a:moveTo>
                    <a:pt x="1108238" y="1176133"/>
                  </a:moveTo>
                  <a:lnTo>
                    <a:pt x="41167" y="1422372"/>
                  </a:lnTo>
                </a:path>
                <a:path w="1146175" h="2500630">
                  <a:moveTo>
                    <a:pt x="1111981" y="1283054"/>
                  </a:moveTo>
                  <a:lnTo>
                    <a:pt x="44910" y="1529293"/>
                  </a:lnTo>
                </a:path>
                <a:path w="1146175" h="2500630">
                  <a:moveTo>
                    <a:pt x="1115723" y="1389975"/>
                  </a:moveTo>
                  <a:lnTo>
                    <a:pt x="48652" y="1636214"/>
                  </a:lnTo>
                </a:path>
                <a:path w="1146175" h="2500630">
                  <a:moveTo>
                    <a:pt x="1119465" y="1496896"/>
                  </a:moveTo>
                  <a:lnTo>
                    <a:pt x="52395" y="1743135"/>
                  </a:lnTo>
                </a:path>
                <a:path w="1146175" h="2500630">
                  <a:moveTo>
                    <a:pt x="1123208" y="1603817"/>
                  </a:moveTo>
                  <a:lnTo>
                    <a:pt x="56137" y="1850057"/>
                  </a:lnTo>
                </a:path>
                <a:path w="1146175" h="2500630">
                  <a:moveTo>
                    <a:pt x="1126951" y="1710738"/>
                  </a:moveTo>
                  <a:lnTo>
                    <a:pt x="59880" y="1956978"/>
                  </a:lnTo>
                </a:path>
                <a:path w="1146175" h="2500630">
                  <a:moveTo>
                    <a:pt x="1130693" y="1817659"/>
                  </a:moveTo>
                  <a:lnTo>
                    <a:pt x="63622" y="2063899"/>
                  </a:lnTo>
                </a:path>
                <a:path w="1146175" h="2500630">
                  <a:moveTo>
                    <a:pt x="1134436" y="1924581"/>
                  </a:moveTo>
                  <a:lnTo>
                    <a:pt x="67365" y="2170820"/>
                  </a:lnTo>
                </a:path>
                <a:path w="1146175" h="2500630">
                  <a:moveTo>
                    <a:pt x="1138178" y="2031502"/>
                  </a:moveTo>
                  <a:lnTo>
                    <a:pt x="71107" y="2277741"/>
                  </a:lnTo>
                </a:path>
                <a:path w="1146175" h="2500630">
                  <a:moveTo>
                    <a:pt x="1141921" y="2138423"/>
                  </a:moveTo>
                  <a:lnTo>
                    <a:pt x="74850" y="2384663"/>
                  </a:lnTo>
                </a:path>
                <a:path w="1146175" h="2500630">
                  <a:moveTo>
                    <a:pt x="1145663" y="2245344"/>
                  </a:moveTo>
                  <a:lnTo>
                    <a:pt x="78592" y="2491584"/>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144583" y="186321"/>
              <a:ext cx="63233" cy="63233"/>
            </a:xfrm>
            <a:prstGeom prst="rect">
              <a:avLst/>
            </a:prstGeom>
          </p:spPr>
        </p:pic>
      </p:grpSp>
      <p:sp>
        <p:nvSpPr>
          <p:cNvPr id="6" name="object 6"/>
          <p:cNvSpPr txBox="1">
            <a:spLocks noGrp="1"/>
          </p:cNvSpPr>
          <p:nvPr>
            <p:ph type="title"/>
          </p:nvPr>
        </p:nvSpPr>
        <p:spPr>
          <a:prstGeom prst="rect">
            <a:avLst/>
          </a:prstGeom>
        </p:spPr>
        <p:txBody>
          <a:bodyPr vert="horz" wrap="square" lIns="0" tIns="6985" rIns="0" bIns="0" rtlCol="0">
            <a:spAutoFit/>
          </a:bodyPr>
          <a:lstStyle/>
          <a:p>
            <a:pPr marL="12700" marR="5080">
              <a:lnSpc>
                <a:spcPct val="102600"/>
              </a:lnSpc>
              <a:spcBef>
                <a:spcPts val="55"/>
              </a:spcBef>
            </a:pPr>
            <a:r>
              <a:rPr spc="-10" dirty="0"/>
              <a:t>We </a:t>
            </a:r>
            <a:r>
              <a:rPr spc="35" dirty="0"/>
              <a:t>just </a:t>
            </a:r>
            <a:r>
              <a:rPr spc="10" dirty="0"/>
              <a:t>slide </a:t>
            </a:r>
            <a:r>
              <a:rPr spc="5" dirty="0"/>
              <a:t>the kernel </a:t>
            </a:r>
            <a:r>
              <a:rPr spc="-10" dirty="0"/>
              <a:t>over </a:t>
            </a:r>
            <a:r>
              <a:rPr spc="5" dirty="0"/>
              <a:t>the </a:t>
            </a:r>
            <a:r>
              <a:rPr spc="35" dirty="0"/>
              <a:t>input </a:t>
            </a:r>
            <a:r>
              <a:rPr spc="-235" dirty="0"/>
              <a:t> </a:t>
            </a:r>
            <a:r>
              <a:rPr spc="10" dirty="0"/>
              <a:t>image</a:t>
            </a:r>
          </a:p>
        </p:txBody>
      </p:sp>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1138" y="37945"/>
              <a:ext cx="1146175" cy="2500630"/>
            </a:xfrm>
            <a:custGeom>
              <a:avLst/>
              <a:gdLst/>
              <a:ahLst/>
              <a:cxnLst/>
              <a:rect l="l" t="t" r="r" b="b"/>
              <a:pathLst>
                <a:path w="1146175" h="2500630">
                  <a:moveTo>
                    <a:pt x="2758" y="247791"/>
                  </a:moveTo>
                  <a:lnTo>
                    <a:pt x="70796" y="2500156"/>
                  </a:lnTo>
                </a:path>
                <a:path w="1146175" h="2500630">
                  <a:moveTo>
                    <a:pt x="99960" y="225440"/>
                  </a:moveTo>
                  <a:lnTo>
                    <a:pt x="167998" y="2477805"/>
                  </a:lnTo>
                </a:path>
                <a:path w="1146175" h="2500630">
                  <a:moveTo>
                    <a:pt x="197161" y="203084"/>
                  </a:moveTo>
                  <a:lnTo>
                    <a:pt x="265199" y="2455449"/>
                  </a:lnTo>
                </a:path>
                <a:path w="1146175" h="2500630">
                  <a:moveTo>
                    <a:pt x="294363" y="180728"/>
                  </a:moveTo>
                  <a:lnTo>
                    <a:pt x="362401" y="2433093"/>
                  </a:lnTo>
                </a:path>
                <a:path w="1146175" h="2500630">
                  <a:moveTo>
                    <a:pt x="391564" y="158372"/>
                  </a:moveTo>
                  <a:lnTo>
                    <a:pt x="459602" y="2410737"/>
                  </a:lnTo>
                </a:path>
                <a:path w="1146175" h="2500630">
                  <a:moveTo>
                    <a:pt x="488766" y="136015"/>
                  </a:moveTo>
                  <a:lnTo>
                    <a:pt x="556803" y="2388380"/>
                  </a:lnTo>
                </a:path>
                <a:path w="1146175" h="2500630">
                  <a:moveTo>
                    <a:pt x="585967" y="113659"/>
                  </a:moveTo>
                  <a:lnTo>
                    <a:pt x="654005" y="2366024"/>
                  </a:lnTo>
                </a:path>
                <a:path w="1146175" h="2500630">
                  <a:moveTo>
                    <a:pt x="683168" y="91303"/>
                  </a:moveTo>
                  <a:lnTo>
                    <a:pt x="751206" y="2343668"/>
                  </a:lnTo>
                </a:path>
                <a:path w="1146175" h="2500630">
                  <a:moveTo>
                    <a:pt x="780370" y="68947"/>
                  </a:moveTo>
                  <a:lnTo>
                    <a:pt x="848407" y="2321312"/>
                  </a:lnTo>
                </a:path>
                <a:path w="1146175" h="2500630">
                  <a:moveTo>
                    <a:pt x="877572" y="46591"/>
                  </a:moveTo>
                  <a:lnTo>
                    <a:pt x="945609" y="2298955"/>
                  </a:lnTo>
                </a:path>
                <a:path w="1146175" h="2500630">
                  <a:moveTo>
                    <a:pt x="974773" y="24234"/>
                  </a:moveTo>
                  <a:lnTo>
                    <a:pt x="1042810" y="2276599"/>
                  </a:lnTo>
                </a:path>
                <a:path w="1146175" h="2500630">
                  <a:moveTo>
                    <a:pt x="1071974" y="1878"/>
                  </a:moveTo>
                  <a:lnTo>
                    <a:pt x="1140012" y="2254243"/>
                  </a:lnTo>
                </a:path>
                <a:path w="1146175" h="2500630">
                  <a:moveTo>
                    <a:pt x="1067070" y="0"/>
                  </a:moveTo>
                  <a:lnTo>
                    <a:pt x="0" y="246239"/>
                  </a:lnTo>
                </a:path>
                <a:path w="1146175" h="2500630">
                  <a:moveTo>
                    <a:pt x="1070813" y="106921"/>
                  </a:moveTo>
                  <a:lnTo>
                    <a:pt x="3742" y="353160"/>
                  </a:lnTo>
                </a:path>
                <a:path w="1146175" h="2500630">
                  <a:moveTo>
                    <a:pt x="1074555" y="213842"/>
                  </a:moveTo>
                  <a:lnTo>
                    <a:pt x="7485" y="460082"/>
                  </a:lnTo>
                </a:path>
                <a:path w="1146175" h="2500630">
                  <a:moveTo>
                    <a:pt x="1078298" y="320763"/>
                  </a:moveTo>
                  <a:lnTo>
                    <a:pt x="11227" y="567003"/>
                  </a:lnTo>
                </a:path>
                <a:path w="1146175" h="2500630">
                  <a:moveTo>
                    <a:pt x="1082040" y="427684"/>
                  </a:moveTo>
                  <a:lnTo>
                    <a:pt x="14970" y="673924"/>
                  </a:lnTo>
                </a:path>
                <a:path w="1146175" h="2500630">
                  <a:moveTo>
                    <a:pt x="1085783" y="534606"/>
                  </a:moveTo>
                  <a:lnTo>
                    <a:pt x="18712" y="780845"/>
                  </a:lnTo>
                </a:path>
                <a:path w="1146175" h="2500630">
                  <a:moveTo>
                    <a:pt x="1089525" y="641527"/>
                  </a:moveTo>
                  <a:lnTo>
                    <a:pt x="22454" y="887766"/>
                  </a:lnTo>
                </a:path>
                <a:path w="1146175" h="2500630">
                  <a:moveTo>
                    <a:pt x="1093268" y="748448"/>
                  </a:moveTo>
                  <a:lnTo>
                    <a:pt x="26197" y="994688"/>
                  </a:lnTo>
                </a:path>
                <a:path w="1146175" h="2500630">
                  <a:moveTo>
                    <a:pt x="1097010" y="855369"/>
                  </a:moveTo>
                  <a:lnTo>
                    <a:pt x="29940" y="1101609"/>
                  </a:lnTo>
                </a:path>
                <a:path w="1146175" h="2500630">
                  <a:moveTo>
                    <a:pt x="1100753" y="962290"/>
                  </a:moveTo>
                  <a:lnTo>
                    <a:pt x="33682" y="1208530"/>
                  </a:lnTo>
                </a:path>
                <a:path w="1146175" h="2500630">
                  <a:moveTo>
                    <a:pt x="1104495" y="1069212"/>
                  </a:moveTo>
                  <a:lnTo>
                    <a:pt x="37425" y="1315451"/>
                  </a:lnTo>
                </a:path>
                <a:path w="1146175" h="2500630">
                  <a:moveTo>
                    <a:pt x="1108238" y="1176133"/>
                  </a:moveTo>
                  <a:lnTo>
                    <a:pt x="41167" y="1422372"/>
                  </a:lnTo>
                </a:path>
                <a:path w="1146175" h="2500630">
                  <a:moveTo>
                    <a:pt x="1111981" y="1283054"/>
                  </a:moveTo>
                  <a:lnTo>
                    <a:pt x="44910" y="1529293"/>
                  </a:lnTo>
                </a:path>
                <a:path w="1146175" h="2500630">
                  <a:moveTo>
                    <a:pt x="1115723" y="1389975"/>
                  </a:moveTo>
                  <a:lnTo>
                    <a:pt x="48652" y="1636214"/>
                  </a:lnTo>
                </a:path>
                <a:path w="1146175" h="2500630">
                  <a:moveTo>
                    <a:pt x="1119465" y="1496896"/>
                  </a:moveTo>
                  <a:lnTo>
                    <a:pt x="52395" y="1743135"/>
                  </a:lnTo>
                </a:path>
                <a:path w="1146175" h="2500630">
                  <a:moveTo>
                    <a:pt x="1123208" y="1603817"/>
                  </a:moveTo>
                  <a:lnTo>
                    <a:pt x="56137" y="1850057"/>
                  </a:lnTo>
                </a:path>
                <a:path w="1146175" h="2500630">
                  <a:moveTo>
                    <a:pt x="1126951" y="1710738"/>
                  </a:moveTo>
                  <a:lnTo>
                    <a:pt x="59880" y="1956978"/>
                  </a:lnTo>
                </a:path>
                <a:path w="1146175" h="2500630">
                  <a:moveTo>
                    <a:pt x="1130693" y="1817659"/>
                  </a:moveTo>
                  <a:lnTo>
                    <a:pt x="63622" y="2063899"/>
                  </a:lnTo>
                </a:path>
                <a:path w="1146175" h="2500630">
                  <a:moveTo>
                    <a:pt x="1134436" y="1924581"/>
                  </a:moveTo>
                  <a:lnTo>
                    <a:pt x="67365" y="2170820"/>
                  </a:lnTo>
                </a:path>
                <a:path w="1146175" h="2500630">
                  <a:moveTo>
                    <a:pt x="1138178" y="2031502"/>
                  </a:moveTo>
                  <a:lnTo>
                    <a:pt x="71107" y="2277741"/>
                  </a:lnTo>
                </a:path>
                <a:path w="1146175" h="2500630">
                  <a:moveTo>
                    <a:pt x="1141921" y="2138423"/>
                  </a:moveTo>
                  <a:lnTo>
                    <a:pt x="74850" y="2384663"/>
                  </a:lnTo>
                </a:path>
                <a:path w="1146175" h="2500630">
                  <a:moveTo>
                    <a:pt x="1145663" y="2245344"/>
                  </a:moveTo>
                  <a:lnTo>
                    <a:pt x="78592" y="2491584"/>
                  </a:lnTo>
                </a:path>
              </a:pathLst>
            </a:custGeom>
            <a:ln w="5060">
              <a:solidFill>
                <a:srgbClr val="000000"/>
              </a:solidFill>
            </a:ln>
          </p:spPr>
          <p:txBody>
            <a:bodyPr wrap="square" lIns="0" tIns="0" rIns="0" bIns="0" rtlCol="0"/>
            <a:lstStyle/>
            <a:p>
              <a:endParaRPr/>
            </a:p>
          </p:txBody>
        </p:sp>
        <p:sp>
          <p:nvSpPr>
            <p:cNvPr id="5" name="object 5"/>
            <p:cNvSpPr/>
            <p:nvPr/>
          </p:nvSpPr>
          <p:spPr>
            <a:xfrm>
              <a:off x="331143" y="220355"/>
              <a:ext cx="302895" cy="384810"/>
            </a:xfrm>
            <a:custGeom>
              <a:avLst/>
              <a:gdLst/>
              <a:ahLst/>
              <a:cxnLst/>
              <a:rect l="l" t="t" r="r" b="b"/>
              <a:pathLst>
                <a:path w="302895" h="384809">
                  <a:moveTo>
                    <a:pt x="0" y="63830"/>
                  </a:moveTo>
                  <a:lnTo>
                    <a:pt x="291016" y="0"/>
                  </a:lnTo>
                  <a:lnTo>
                    <a:pt x="302357" y="320763"/>
                  </a:lnTo>
                  <a:lnTo>
                    <a:pt x="11341" y="384593"/>
                  </a:lnTo>
                  <a:lnTo>
                    <a:pt x="0" y="63830"/>
                  </a:lnTo>
                  <a:close/>
                </a:path>
              </a:pathLst>
            </a:custGeom>
            <a:ln w="18979">
              <a:solidFill>
                <a:srgbClr val="000000"/>
              </a:solidFill>
            </a:ln>
          </p:spPr>
          <p:txBody>
            <a:bodyPr wrap="square" lIns="0" tIns="0" rIns="0" bIns="0" rtlCol="0"/>
            <a:lstStyle/>
            <a:p>
              <a:endParaRPr/>
            </a:p>
          </p:txBody>
        </p:sp>
        <p:sp>
          <p:nvSpPr>
            <p:cNvPr id="6" name="object 6"/>
            <p:cNvSpPr/>
            <p:nvPr/>
          </p:nvSpPr>
          <p:spPr>
            <a:xfrm>
              <a:off x="331143" y="220355"/>
              <a:ext cx="1447800" cy="384810"/>
            </a:xfrm>
            <a:custGeom>
              <a:avLst/>
              <a:gdLst/>
              <a:ahLst/>
              <a:cxnLst/>
              <a:rect l="l" t="t" r="r" b="b"/>
              <a:pathLst>
                <a:path w="1447800" h="384809">
                  <a:moveTo>
                    <a:pt x="0" y="63830"/>
                  </a:moveTo>
                  <a:lnTo>
                    <a:pt x="1447185" y="176095"/>
                  </a:lnTo>
                </a:path>
                <a:path w="1447800" h="384809">
                  <a:moveTo>
                    <a:pt x="291016" y="0"/>
                  </a:moveTo>
                  <a:lnTo>
                    <a:pt x="1447185" y="176095"/>
                  </a:lnTo>
                </a:path>
                <a:path w="1447800" h="384809">
                  <a:moveTo>
                    <a:pt x="302357" y="320763"/>
                  </a:moveTo>
                  <a:lnTo>
                    <a:pt x="1447185" y="176095"/>
                  </a:lnTo>
                </a:path>
                <a:path w="1447800" h="384809">
                  <a:moveTo>
                    <a:pt x="11341" y="384593"/>
                  </a:moveTo>
                  <a:lnTo>
                    <a:pt x="1447185" y="176095"/>
                  </a:lnTo>
                </a:path>
              </a:pathLst>
            </a:custGeom>
            <a:ln w="5060">
              <a:solidFill>
                <a:srgbClr val="7F7F7F"/>
              </a:solidFill>
            </a:ln>
          </p:spPr>
          <p:txBody>
            <a:bodyPr wrap="square" lIns="0" tIns="0" rIns="0" bIns="0" rtlCol="0"/>
            <a:lstStyle/>
            <a:p>
              <a:endParaRPr/>
            </a:p>
          </p:txBody>
        </p:sp>
        <p:sp>
          <p:nvSpPr>
            <p:cNvPr id="7" name="object 7"/>
            <p:cNvSpPr/>
            <p:nvPr/>
          </p:nvSpPr>
          <p:spPr>
            <a:xfrm>
              <a:off x="1755554" y="373676"/>
              <a:ext cx="45720" cy="45720"/>
            </a:xfrm>
            <a:custGeom>
              <a:avLst/>
              <a:gdLst/>
              <a:ahLst/>
              <a:cxnLst/>
              <a:rect l="l" t="t" r="r" b="b"/>
              <a:pathLst>
                <a:path w="45719" h="45720">
                  <a:moveTo>
                    <a:pt x="22774" y="0"/>
                  </a:moveTo>
                  <a:lnTo>
                    <a:pt x="13909" y="1789"/>
                  </a:lnTo>
                  <a:lnTo>
                    <a:pt x="6670" y="6670"/>
                  </a:lnTo>
                  <a:lnTo>
                    <a:pt x="1789" y="13909"/>
                  </a:lnTo>
                  <a:lnTo>
                    <a:pt x="0" y="22774"/>
                  </a:lnTo>
                  <a:lnTo>
                    <a:pt x="1789" y="31639"/>
                  </a:lnTo>
                  <a:lnTo>
                    <a:pt x="6670" y="38878"/>
                  </a:lnTo>
                  <a:lnTo>
                    <a:pt x="13909" y="43759"/>
                  </a:lnTo>
                  <a:lnTo>
                    <a:pt x="22774" y="45549"/>
                  </a:lnTo>
                  <a:lnTo>
                    <a:pt x="31639" y="43759"/>
                  </a:lnTo>
                  <a:lnTo>
                    <a:pt x="38879" y="38878"/>
                  </a:lnTo>
                  <a:lnTo>
                    <a:pt x="43759" y="31639"/>
                  </a:lnTo>
                  <a:lnTo>
                    <a:pt x="45549" y="22774"/>
                  </a:lnTo>
                  <a:lnTo>
                    <a:pt x="43759" y="13909"/>
                  </a:lnTo>
                  <a:lnTo>
                    <a:pt x="38879" y="6670"/>
                  </a:lnTo>
                  <a:lnTo>
                    <a:pt x="31639" y="1789"/>
                  </a:lnTo>
                  <a:lnTo>
                    <a:pt x="22774" y="0"/>
                  </a:lnTo>
                  <a:close/>
                </a:path>
              </a:pathLst>
            </a:custGeom>
            <a:solidFill>
              <a:srgbClr val="000000"/>
            </a:solidFill>
          </p:spPr>
          <p:txBody>
            <a:bodyPr wrap="square" lIns="0" tIns="0" rIns="0" bIns="0" rtlCol="0"/>
            <a:lstStyle/>
            <a:p>
              <a:endParaRPr/>
            </a:p>
          </p:txBody>
        </p:sp>
        <p:sp>
          <p:nvSpPr>
            <p:cNvPr id="8" name="object 8"/>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3144583" y="186321"/>
              <a:ext cx="63233" cy="63233"/>
            </a:xfrm>
            <a:prstGeom prst="rect">
              <a:avLst/>
            </a:prstGeom>
          </p:spPr>
        </p:pic>
        <p:pic>
          <p:nvPicPr>
            <p:cNvPr id="10" name="object 10"/>
            <p:cNvPicPr/>
            <p:nvPr/>
          </p:nvPicPr>
          <p:blipFill>
            <a:blip r:embed="rId3" cstate="print"/>
            <a:stretch>
              <a:fillRect/>
            </a:stretch>
          </p:blipFill>
          <p:spPr>
            <a:xfrm>
              <a:off x="3144583" y="568439"/>
              <a:ext cx="63233" cy="63233"/>
            </a:xfrm>
            <a:prstGeom prst="rect">
              <a:avLst/>
            </a:prstGeom>
          </p:spPr>
        </p:pic>
      </p:grpSp>
      <p:sp>
        <p:nvSpPr>
          <p:cNvPr id="11" name="object 11"/>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1138" y="37945"/>
              <a:ext cx="1146175" cy="2500630"/>
            </a:xfrm>
            <a:custGeom>
              <a:avLst/>
              <a:gdLst/>
              <a:ahLst/>
              <a:cxnLst/>
              <a:rect l="l" t="t" r="r" b="b"/>
              <a:pathLst>
                <a:path w="1146175" h="2500630">
                  <a:moveTo>
                    <a:pt x="2758" y="247791"/>
                  </a:moveTo>
                  <a:lnTo>
                    <a:pt x="70796" y="2500156"/>
                  </a:lnTo>
                </a:path>
                <a:path w="1146175" h="2500630">
                  <a:moveTo>
                    <a:pt x="99960" y="225440"/>
                  </a:moveTo>
                  <a:lnTo>
                    <a:pt x="167998" y="2477805"/>
                  </a:lnTo>
                </a:path>
                <a:path w="1146175" h="2500630">
                  <a:moveTo>
                    <a:pt x="197161" y="203084"/>
                  </a:moveTo>
                  <a:lnTo>
                    <a:pt x="265199" y="2455449"/>
                  </a:lnTo>
                </a:path>
                <a:path w="1146175" h="2500630">
                  <a:moveTo>
                    <a:pt x="294363" y="180728"/>
                  </a:moveTo>
                  <a:lnTo>
                    <a:pt x="362401" y="2433093"/>
                  </a:lnTo>
                </a:path>
                <a:path w="1146175" h="2500630">
                  <a:moveTo>
                    <a:pt x="391564" y="158372"/>
                  </a:moveTo>
                  <a:lnTo>
                    <a:pt x="459602" y="2410737"/>
                  </a:lnTo>
                </a:path>
                <a:path w="1146175" h="2500630">
                  <a:moveTo>
                    <a:pt x="488766" y="136015"/>
                  </a:moveTo>
                  <a:lnTo>
                    <a:pt x="556803" y="2388380"/>
                  </a:lnTo>
                </a:path>
                <a:path w="1146175" h="2500630">
                  <a:moveTo>
                    <a:pt x="585967" y="113659"/>
                  </a:moveTo>
                  <a:lnTo>
                    <a:pt x="654005" y="2366024"/>
                  </a:lnTo>
                </a:path>
                <a:path w="1146175" h="2500630">
                  <a:moveTo>
                    <a:pt x="683168" y="91303"/>
                  </a:moveTo>
                  <a:lnTo>
                    <a:pt x="751206" y="2343668"/>
                  </a:lnTo>
                </a:path>
                <a:path w="1146175" h="2500630">
                  <a:moveTo>
                    <a:pt x="780370" y="68947"/>
                  </a:moveTo>
                  <a:lnTo>
                    <a:pt x="848407" y="2321312"/>
                  </a:lnTo>
                </a:path>
                <a:path w="1146175" h="2500630">
                  <a:moveTo>
                    <a:pt x="877572" y="46591"/>
                  </a:moveTo>
                  <a:lnTo>
                    <a:pt x="945609" y="2298955"/>
                  </a:lnTo>
                </a:path>
                <a:path w="1146175" h="2500630">
                  <a:moveTo>
                    <a:pt x="974773" y="24234"/>
                  </a:moveTo>
                  <a:lnTo>
                    <a:pt x="1042810" y="2276599"/>
                  </a:lnTo>
                </a:path>
                <a:path w="1146175" h="2500630">
                  <a:moveTo>
                    <a:pt x="1071974" y="1878"/>
                  </a:moveTo>
                  <a:lnTo>
                    <a:pt x="1140012" y="2254243"/>
                  </a:lnTo>
                </a:path>
                <a:path w="1146175" h="2500630">
                  <a:moveTo>
                    <a:pt x="1067070" y="0"/>
                  </a:moveTo>
                  <a:lnTo>
                    <a:pt x="0" y="246239"/>
                  </a:lnTo>
                </a:path>
                <a:path w="1146175" h="2500630">
                  <a:moveTo>
                    <a:pt x="1070813" y="106921"/>
                  </a:moveTo>
                  <a:lnTo>
                    <a:pt x="3742" y="353160"/>
                  </a:lnTo>
                </a:path>
                <a:path w="1146175" h="2500630">
                  <a:moveTo>
                    <a:pt x="1074555" y="213842"/>
                  </a:moveTo>
                  <a:lnTo>
                    <a:pt x="7485" y="460082"/>
                  </a:lnTo>
                </a:path>
                <a:path w="1146175" h="2500630">
                  <a:moveTo>
                    <a:pt x="1078298" y="320763"/>
                  </a:moveTo>
                  <a:lnTo>
                    <a:pt x="11227" y="567003"/>
                  </a:lnTo>
                </a:path>
                <a:path w="1146175" h="2500630">
                  <a:moveTo>
                    <a:pt x="1082040" y="427684"/>
                  </a:moveTo>
                  <a:lnTo>
                    <a:pt x="14970" y="673924"/>
                  </a:lnTo>
                </a:path>
                <a:path w="1146175" h="2500630">
                  <a:moveTo>
                    <a:pt x="1085783" y="534606"/>
                  </a:moveTo>
                  <a:lnTo>
                    <a:pt x="18712" y="780845"/>
                  </a:lnTo>
                </a:path>
                <a:path w="1146175" h="2500630">
                  <a:moveTo>
                    <a:pt x="1089525" y="641527"/>
                  </a:moveTo>
                  <a:lnTo>
                    <a:pt x="22454" y="887766"/>
                  </a:lnTo>
                </a:path>
                <a:path w="1146175" h="2500630">
                  <a:moveTo>
                    <a:pt x="1093268" y="748448"/>
                  </a:moveTo>
                  <a:lnTo>
                    <a:pt x="26197" y="994688"/>
                  </a:lnTo>
                </a:path>
                <a:path w="1146175" h="2500630">
                  <a:moveTo>
                    <a:pt x="1097010" y="855369"/>
                  </a:moveTo>
                  <a:lnTo>
                    <a:pt x="29940" y="1101609"/>
                  </a:lnTo>
                </a:path>
                <a:path w="1146175" h="2500630">
                  <a:moveTo>
                    <a:pt x="1100753" y="962290"/>
                  </a:moveTo>
                  <a:lnTo>
                    <a:pt x="33682" y="1208530"/>
                  </a:lnTo>
                </a:path>
                <a:path w="1146175" h="2500630">
                  <a:moveTo>
                    <a:pt x="1104495" y="1069212"/>
                  </a:moveTo>
                  <a:lnTo>
                    <a:pt x="37425" y="1315451"/>
                  </a:lnTo>
                </a:path>
                <a:path w="1146175" h="2500630">
                  <a:moveTo>
                    <a:pt x="1108238" y="1176133"/>
                  </a:moveTo>
                  <a:lnTo>
                    <a:pt x="41167" y="1422372"/>
                  </a:lnTo>
                </a:path>
                <a:path w="1146175" h="2500630">
                  <a:moveTo>
                    <a:pt x="1111981" y="1283054"/>
                  </a:moveTo>
                  <a:lnTo>
                    <a:pt x="44910" y="1529293"/>
                  </a:lnTo>
                </a:path>
                <a:path w="1146175" h="2500630">
                  <a:moveTo>
                    <a:pt x="1115723" y="1389975"/>
                  </a:moveTo>
                  <a:lnTo>
                    <a:pt x="48652" y="1636214"/>
                  </a:lnTo>
                </a:path>
                <a:path w="1146175" h="2500630">
                  <a:moveTo>
                    <a:pt x="1119465" y="1496896"/>
                  </a:moveTo>
                  <a:lnTo>
                    <a:pt x="52395" y="1743135"/>
                  </a:lnTo>
                </a:path>
                <a:path w="1146175" h="2500630">
                  <a:moveTo>
                    <a:pt x="1123208" y="1603817"/>
                  </a:moveTo>
                  <a:lnTo>
                    <a:pt x="56137" y="1850057"/>
                  </a:lnTo>
                </a:path>
                <a:path w="1146175" h="2500630">
                  <a:moveTo>
                    <a:pt x="1126951" y="1710738"/>
                  </a:moveTo>
                  <a:lnTo>
                    <a:pt x="59880" y="1956978"/>
                  </a:lnTo>
                </a:path>
                <a:path w="1146175" h="2500630">
                  <a:moveTo>
                    <a:pt x="1130693" y="1817659"/>
                  </a:moveTo>
                  <a:lnTo>
                    <a:pt x="63622" y="2063899"/>
                  </a:lnTo>
                </a:path>
                <a:path w="1146175" h="2500630">
                  <a:moveTo>
                    <a:pt x="1134436" y="1924581"/>
                  </a:moveTo>
                  <a:lnTo>
                    <a:pt x="67365" y="2170820"/>
                  </a:lnTo>
                </a:path>
                <a:path w="1146175" h="2500630">
                  <a:moveTo>
                    <a:pt x="1138178" y="2031502"/>
                  </a:moveTo>
                  <a:lnTo>
                    <a:pt x="71107" y="2277741"/>
                  </a:lnTo>
                </a:path>
                <a:path w="1146175" h="2500630">
                  <a:moveTo>
                    <a:pt x="1141921" y="2138423"/>
                  </a:moveTo>
                  <a:lnTo>
                    <a:pt x="74850" y="2384663"/>
                  </a:lnTo>
                </a:path>
                <a:path w="1146175" h="2500630">
                  <a:moveTo>
                    <a:pt x="1145663" y="2245344"/>
                  </a:moveTo>
                  <a:lnTo>
                    <a:pt x="78592" y="2491584"/>
                  </a:lnTo>
                </a:path>
              </a:pathLst>
            </a:custGeom>
            <a:ln w="5060">
              <a:solidFill>
                <a:srgbClr val="000000"/>
              </a:solidFill>
            </a:ln>
          </p:spPr>
          <p:txBody>
            <a:bodyPr wrap="square" lIns="0" tIns="0" rIns="0" bIns="0" rtlCol="0"/>
            <a:lstStyle/>
            <a:p>
              <a:endParaRPr/>
            </a:p>
          </p:txBody>
        </p:sp>
        <p:sp>
          <p:nvSpPr>
            <p:cNvPr id="5" name="object 5"/>
            <p:cNvSpPr/>
            <p:nvPr/>
          </p:nvSpPr>
          <p:spPr>
            <a:xfrm>
              <a:off x="1755554" y="373676"/>
              <a:ext cx="45720" cy="45720"/>
            </a:xfrm>
            <a:custGeom>
              <a:avLst/>
              <a:gdLst/>
              <a:ahLst/>
              <a:cxnLst/>
              <a:rect l="l" t="t" r="r" b="b"/>
              <a:pathLst>
                <a:path w="45719" h="45720">
                  <a:moveTo>
                    <a:pt x="22774" y="0"/>
                  </a:moveTo>
                  <a:lnTo>
                    <a:pt x="13909" y="1789"/>
                  </a:lnTo>
                  <a:lnTo>
                    <a:pt x="6670" y="6670"/>
                  </a:lnTo>
                  <a:lnTo>
                    <a:pt x="1789" y="13909"/>
                  </a:lnTo>
                  <a:lnTo>
                    <a:pt x="0" y="22774"/>
                  </a:lnTo>
                  <a:lnTo>
                    <a:pt x="1789" y="31639"/>
                  </a:lnTo>
                  <a:lnTo>
                    <a:pt x="6670" y="38878"/>
                  </a:lnTo>
                  <a:lnTo>
                    <a:pt x="13909" y="43759"/>
                  </a:lnTo>
                  <a:lnTo>
                    <a:pt x="22774" y="45549"/>
                  </a:lnTo>
                  <a:lnTo>
                    <a:pt x="31639" y="43759"/>
                  </a:lnTo>
                  <a:lnTo>
                    <a:pt x="38879" y="38878"/>
                  </a:lnTo>
                  <a:lnTo>
                    <a:pt x="43759" y="31639"/>
                  </a:lnTo>
                  <a:lnTo>
                    <a:pt x="45549" y="22774"/>
                  </a:lnTo>
                  <a:lnTo>
                    <a:pt x="43759" y="13909"/>
                  </a:lnTo>
                  <a:lnTo>
                    <a:pt x="38879" y="6670"/>
                  </a:lnTo>
                  <a:lnTo>
                    <a:pt x="31639" y="1789"/>
                  </a:lnTo>
                  <a:lnTo>
                    <a:pt x="22774" y="0"/>
                  </a:lnTo>
                  <a:close/>
                </a:path>
              </a:pathLst>
            </a:custGeom>
            <a:solidFill>
              <a:srgbClr val="000000"/>
            </a:solidFill>
          </p:spPr>
          <p:txBody>
            <a:bodyPr wrap="square" lIns="0" tIns="0" rIns="0" bIns="0" rtlCol="0"/>
            <a:lstStyle/>
            <a:p>
              <a:endParaRPr/>
            </a:p>
          </p:txBody>
        </p:sp>
        <p:sp>
          <p:nvSpPr>
            <p:cNvPr id="6" name="object 6"/>
            <p:cNvSpPr/>
            <p:nvPr/>
          </p:nvSpPr>
          <p:spPr>
            <a:xfrm>
              <a:off x="428147" y="199036"/>
              <a:ext cx="302895" cy="384810"/>
            </a:xfrm>
            <a:custGeom>
              <a:avLst/>
              <a:gdLst/>
              <a:ahLst/>
              <a:cxnLst/>
              <a:rect l="l" t="t" r="r" b="b"/>
              <a:pathLst>
                <a:path w="302895" h="384809">
                  <a:moveTo>
                    <a:pt x="0" y="63830"/>
                  </a:moveTo>
                  <a:lnTo>
                    <a:pt x="291016" y="0"/>
                  </a:lnTo>
                  <a:lnTo>
                    <a:pt x="302357" y="320763"/>
                  </a:lnTo>
                  <a:lnTo>
                    <a:pt x="11341" y="384593"/>
                  </a:lnTo>
                  <a:lnTo>
                    <a:pt x="0" y="63830"/>
                  </a:lnTo>
                  <a:close/>
                </a:path>
              </a:pathLst>
            </a:custGeom>
            <a:ln w="18979">
              <a:solidFill>
                <a:srgbClr val="000000"/>
              </a:solidFill>
            </a:ln>
          </p:spPr>
          <p:txBody>
            <a:bodyPr wrap="square" lIns="0" tIns="0" rIns="0" bIns="0" rtlCol="0"/>
            <a:lstStyle/>
            <a:p>
              <a:endParaRPr/>
            </a:p>
          </p:txBody>
        </p:sp>
        <p:sp>
          <p:nvSpPr>
            <p:cNvPr id="7" name="object 7"/>
            <p:cNvSpPr/>
            <p:nvPr/>
          </p:nvSpPr>
          <p:spPr>
            <a:xfrm>
              <a:off x="428147" y="199036"/>
              <a:ext cx="1447800" cy="384810"/>
            </a:xfrm>
            <a:custGeom>
              <a:avLst/>
              <a:gdLst/>
              <a:ahLst/>
              <a:cxnLst/>
              <a:rect l="l" t="t" r="r" b="b"/>
              <a:pathLst>
                <a:path w="1447800" h="384809">
                  <a:moveTo>
                    <a:pt x="0" y="63830"/>
                  </a:moveTo>
                  <a:lnTo>
                    <a:pt x="1447185" y="176095"/>
                  </a:lnTo>
                </a:path>
                <a:path w="1447800" h="384809">
                  <a:moveTo>
                    <a:pt x="291016" y="0"/>
                  </a:moveTo>
                  <a:lnTo>
                    <a:pt x="1447185" y="176095"/>
                  </a:lnTo>
                </a:path>
                <a:path w="1447800" h="384809">
                  <a:moveTo>
                    <a:pt x="302357" y="320763"/>
                  </a:moveTo>
                  <a:lnTo>
                    <a:pt x="1447185" y="176095"/>
                  </a:lnTo>
                </a:path>
                <a:path w="1447800" h="384809">
                  <a:moveTo>
                    <a:pt x="11341" y="384593"/>
                  </a:moveTo>
                  <a:lnTo>
                    <a:pt x="1447185" y="176095"/>
                  </a:lnTo>
                </a:path>
              </a:pathLst>
            </a:custGeom>
            <a:ln w="5060">
              <a:solidFill>
                <a:srgbClr val="7F7F7F"/>
              </a:solidFill>
            </a:ln>
          </p:spPr>
          <p:txBody>
            <a:bodyPr wrap="square" lIns="0" tIns="0" rIns="0" bIns="0" rtlCol="0"/>
            <a:lstStyle/>
            <a:p>
              <a:endParaRPr/>
            </a:p>
          </p:txBody>
        </p:sp>
        <p:sp>
          <p:nvSpPr>
            <p:cNvPr id="8" name="object 8"/>
            <p:cNvSpPr/>
            <p:nvPr/>
          </p:nvSpPr>
          <p:spPr>
            <a:xfrm>
              <a:off x="1852558" y="352358"/>
              <a:ext cx="45720" cy="45720"/>
            </a:xfrm>
            <a:custGeom>
              <a:avLst/>
              <a:gdLst/>
              <a:ahLst/>
              <a:cxnLst/>
              <a:rect l="l" t="t" r="r" b="b"/>
              <a:pathLst>
                <a:path w="45719" h="45720">
                  <a:moveTo>
                    <a:pt x="22774" y="0"/>
                  </a:moveTo>
                  <a:lnTo>
                    <a:pt x="13909" y="1789"/>
                  </a:lnTo>
                  <a:lnTo>
                    <a:pt x="6670" y="6670"/>
                  </a:lnTo>
                  <a:lnTo>
                    <a:pt x="1789" y="13909"/>
                  </a:lnTo>
                  <a:lnTo>
                    <a:pt x="0" y="22774"/>
                  </a:lnTo>
                  <a:lnTo>
                    <a:pt x="1789" y="31639"/>
                  </a:lnTo>
                  <a:lnTo>
                    <a:pt x="6670" y="38878"/>
                  </a:lnTo>
                  <a:lnTo>
                    <a:pt x="13909" y="43759"/>
                  </a:lnTo>
                  <a:lnTo>
                    <a:pt x="22774" y="45549"/>
                  </a:lnTo>
                  <a:lnTo>
                    <a:pt x="31639" y="43759"/>
                  </a:lnTo>
                  <a:lnTo>
                    <a:pt x="38878" y="38878"/>
                  </a:lnTo>
                  <a:lnTo>
                    <a:pt x="43759" y="31639"/>
                  </a:lnTo>
                  <a:lnTo>
                    <a:pt x="45549" y="22774"/>
                  </a:lnTo>
                  <a:lnTo>
                    <a:pt x="43759" y="13909"/>
                  </a:lnTo>
                  <a:lnTo>
                    <a:pt x="38878" y="6670"/>
                  </a:lnTo>
                  <a:lnTo>
                    <a:pt x="31639" y="1789"/>
                  </a:lnTo>
                  <a:lnTo>
                    <a:pt x="22774" y="0"/>
                  </a:lnTo>
                  <a:close/>
                </a:path>
              </a:pathLst>
            </a:custGeom>
            <a:solidFill>
              <a:srgbClr val="000000"/>
            </a:solidFill>
          </p:spPr>
          <p:txBody>
            <a:bodyPr wrap="square" lIns="0" tIns="0" rIns="0" bIns="0" rtlCol="0"/>
            <a:lstStyle/>
            <a:p>
              <a:endParaRPr/>
            </a:p>
          </p:txBody>
        </p:sp>
        <p:sp>
          <p:nvSpPr>
            <p:cNvPr id="9" name="object 9"/>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3144583" y="186321"/>
              <a:ext cx="63233" cy="63233"/>
            </a:xfrm>
            <a:prstGeom prst="rect">
              <a:avLst/>
            </a:prstGeom>
          </p:spPr>
        </p:pic>
        <p:pic>
          <p:nvPicPr>
            <p:cNvPr id="11" name="object 11"/>
            <p:cNvPicPr/>
            <p:nvPr/>
          </p:nvPicPr>
          <p:blipFill>
            <a:blip r:embed="rId3" cstate="print"/>
            <a:stretch>
              <a:fillRect/>
            </a:stretch>
          </p:blipFill>
          <p:spPr>
            <a:xfrm>
              <a:off x="3144583" y="568439"/>
              <a:ext cx="63233" cy="63233"/>
            </a:xfrm>
            <a:prstGeom prst="rect">
              <a:avLst/>
            </a:prstGeom>
          </p:spPr>
        </p:pic>
      </p:grpSp>
      <p:sp>
        <p:nvSpPr>
          <p:cNvPr id="12" name="object 12"/>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1138" y="37945"/>
              <a:ext cx="1146175" cy="2500630"/>
            </a:xfrm>
            <a:custGeom>
              <a:avLst/>
              <a:gdLst/>
              <a:ahLst/>
              <a:cxnLst/>
              <a:rect l="l" t="t" r="r" b="b"/>
              <a:pathLst>
                <a:path w="1146175" h="2500630">
                  <a:moveTo>
                    <a:pt x="2758" y="247791"/>
                  </a:moveTo>
                  <a:lnTo>
                    <a:pt x="70796" y="2500156"/>
                  </a:lnTo>
                </a:path>
                <a:path w="1146175" h="2500630">
                  <a:moveTo>
                    <a:pt x="99960" y="225440"/>
                  </a:moveTo>
                  <a:lnTo>
                    <a:pt x="167998" y="2477805"/>
                  </a:lnTo>
                </a:path>
                <a:path w="1146175" h="2500630">
                  <a:moveTo>
                    <a:pt x="197161" y="203084"/>
                  </a:moveTo>
                  <a:lnTo>
                    <a:pt x="265199" y="2455449"/>
                  </a:lnTo>
                </a:path>
                <a:path w="1146175" h="2500630">
                  <a:moveTo>
                    <a:pt x="294363" y="180728"/>
                  </a:moveTo>
                  <a:lnTo>
                    <a:pt x="362401" y="2433093"/>
                  </a:lnTo>
                </a:path>
                <a:path w="1146175" h="2500630">
                  <a:moveTo>
                    <a:pt x="391564" y="158372"/>
                  </a:moveTo>
                  <a:lnTo>
                    <a:pt x="459602" y="2410737"/>
                  </a:lnTo>
                </a:path>
                <a:path w="1146175" h="2500630">
                  <a:moveTo>
                    <a:pt x="488766" y="136015"/>
                  </a:moveTo>
                  <a:lnTo>
                    <a:pt x="556803" y="2388380"/>
                  </a:lnTo>
                </a:path>
                <a:path w="1146175" h="2500630">
                  <a:moveTo>
                    <a:pt x="585967" y="113659"/>
                  </a:moveTo>
                  <a:lnTo>
                    <a:pt x="654005" y="2366024"/>
                  </a:lnTo>
                </a:path>
                <a:path w="1146175" h="2500630">
                  <a:moveTo>
                    <a:pt x="683168" y="91303"/>
                  </a:moveTo>
                  <a:lnTo>
                    <a:pt x="751206" y="2343668"/>
                  </a:lnTo>
                </a:path>
                <a:path w="1146175" h="2500630">
                  <a:moveTo>
                    <a:pt x="780370" y="68947"/>
                  </a:moveTo>
                  <a:lnTo>
                    <a:pt x="848407" y="2321312"/>
                  </a:lnTo>
                </a:path>
                <a:path w="1146175" h="2500630">
                  <a:moveTo>
                    <a:pt x="877572" y="46591"/>
                  </a:moveTo>
                  <a:lnTo>
                    <a:pt x="945609" y="2298955"/>
                  </a:lnTo>
                </a:path>
                <a:path w="1146175" h="2500630">
                  <a:moveTo>
                    <a:pt x="974773" y="24234"/>
                  </a:moveTo>
                  <a:lnTo>
                    <a:pt x="1042810" y="2276599"/>
                  </a:lnTo>
                </a:path>
                <a:path w="1146175" h="2500630">
                  <a:moveTo>
                    <a:pt x="1071974" y="1878"/>
                  </a:moveTo>
                  <a:lnTo>
                    <a:pt x="1140012" y="2254243"/>
                  </a:lnTo>
                </a:path>
                <a:path w="1146175" h="2500630">
                  <a:moveTo>
                    <a:pt x="1067070" y="0"/>
                  </a:moveTo>
                  <a:lnTo>
                    <a:pt x="0" y="246239"/>
                  </a:lnTo>
                </a:path>
                <a:path w="1146175" h="2500630">
                  <a:moveTo>
                    <a:pt x="1070813" y="106921"/>
                  </a:moveTo>
                  <a:lnTo>
                    <a:pt x="3742" y="353160"/>
                  </a:lnTo>
                </a:path>
                <a:path w="1146175" h="2500630">
                  <a:moveTo>
                    <a:pt x="1074555" y="213842"/>
                  </a:moveTo>
                  <a:lnTo>
                    <a:pt x="7485" y="460082"/>
                  </a:lnTo>
                </a:path>
                <a:path w="1146175" h="2500630">
                  <a:moveTo>
                    <a:pt x="1078298" y="320763"/>
                  </a:moveTo>
                  <a:lnTo>
                    <a:pt x="11227" y="567003"/>
                  </a:lnTo>
                </a:path>
                <a:path w="1146175" h="2500630">
                  <a:moveTo>
                    <a:pt x="1082040" y="427684"/>
                  </a:moveTo>
                  <a:lnTo>
                    <a:pt x="14970" y="673924"/>
                  </a:lnTo>
                </a:path>
                <a:path w="1146175" h="2500630">
                  <a:moveTo>
                    <a:pt x="1085783" y="534606"/>
                  </a:moveTo>
                  <a:lnTo>
                    <a:pt x="18712" y="780845"/>
                  </a:lnTo>
                </a:path>
                <a:path w="1146175" h="2500630">
                  <a:moveTo>
                    <a:pt x="1089525" y="641527"/>
                  </a:moveTo>
                  <a:lnTo>
                    <a:pt x="22454" y="887766"/>
                  </a:lnTo>
                </a:path>
                <a:path w="1146175" h="2500630">
                  <a:moveTo>
                    <a:pt x="1093268" y="748448"/>
                  </a:moveTo>
                  <a:lnTo>
                    <a:pt x="26197" y="994688"/>
                  </a:lnTo>
                </a:path>
                <a:path w="1146175" h="2500630">
                  <a:moveTo>
                    <a:pt x="1097010" y="855369"/>
                  </a:moveTo>
                  <a:lnTo>
                    <a:pt x="29940" y="1101609"/>
                  </a:lnTo>
                </a:path>
                <a:path w="1146175" h="2500630">
                  <a:moveTo>
                    <a:pt x="1100753" y="962290"/>
                  </a:moveTo>
                  <a:lnTo>
                    <a:pt x="33682" y="1208530"/>
                  </a:lnTo>
                </a:path>
                <a:path w="1146175" h="2500630">
                  <a:moveTo>
                    <a:pt x="1104495" y="1069212"/>
                  </a:moveTo>
                  <a:lnTo>
                    <a:pt x="37425" y="1315451"/>
                  </a:lnTo>
                </a:path>
                <a:path w="1146175" h="2500630">
                  <a:moveTo>
                    <a:pt x="1108238" y="1176133"/>
                  </a:moveTo>
                  <a:lnTo>
                    <a:pt x="41167" y="1422372"/>
                  </a:lnTo>
                </a:path>
                <a:path w="1146175" h="2500630">
                  <a:moveTo>
                    <a:pt x="1111981" y="1283054"/>
                  </a:moveTo>
                  <a:lnTo>
                    <a:pt x="44910" y="1529293"/>
                  </a:lnTo>
                </a:path>
                <a:path w="1146175" h="2500630">
                  <a:moveTo>
                    <a:pt x="1115723" y="1389975"/>
                  </a:moveTo>
                  <a:lnTo>
                    <a:pt x="48652" y="1636214"/>
                  </a:lnTo>
                </a:path>
                <a:path w="1146175" h="2500630">
                  <a:moveTo>
                    <a:pt x="1119465" y="1496896"/>
                  </a:moveTo>
                  <a:lnTo>
                    <a:pt x="52395" y="1743135"/>
                  </a:lnTo>
                </a:path>
                <a:path w="1146175" h="2500630">
                  <a:moveTo>
                    <a:pt x="1123208" y="1603817"/>
                  </a:moveTo>
                  <a:lnTo>
                    <a:pt x="56137" y="1850057"/>
                  </a:lnTo>
                </a:path>
                <a:path w="1146175" h="2500630">
                  <a:moveTo>
                    <a:pt x="1126951" y="1710738"/>
                  </a:moveTo>
                  <a:lnTo>
                    <a:pt x="59880" y="1956978"/>
                  </a:lnTo>
                </a:path>
                <a:path w="1146175" h="2500630">
                  <a:moveTo>
                    <a:pt x="1130693" y="1817659"/>
                  </a:moveTo>
                  <a:lnTo>
                    <a:pt x="63622" y="2063899"/>
                  </a:lnTo>
                </a:path>
                <a:path w="1146175" h="2500630">
                  <a:moveTo>
                    <a:pt x="1134436" y="1924581"/>
                  </a:moveTo>
                  <a:lnTo>
                    <a:pt x="67365" y="2170820"/>
                  </a:lnTo>
                </a:path>
                <a:path w="1146175" h="2500630">
                  <a:moveTo>
                    <a:pt x="1138178" y="2031502"/>
                  </a:moveTo>
                  <a:lnTo>
                    <a:pt x="71107" y="2277741"/>
                  </a:lnTo>
                </a:path>
                <a:path w="1146175" h="2500630">
                  <a:moveTo>
                    <a:pt x="1141921" y="2138423"/>
                  </a:moveTo>
                  <a:lnTo>
                    <a:pt x="74850" y="2384663"/>
                  </a:lnTo>
                </a:path>
                <a:path w="1146175" h="2500630">
                  <a:moveTo>
                    <a:pt x="1145663" y="2245344"/>
                  </a:moveTo>
                  <a:lnTo>
                    <a:pt x="78592" y="2491584"/>
                  </a:lnTo>
                </a:path>
              </a:pathLst>
            </a:custGeom>
            <a:ln w="5060">
              <a:solidFill>
                <a:srgbClr val="000000"/>
              </a:solidFill>
            </a:ln>
          </p:spPr>
          <p:txBody>
            <a:bodyPr wrap="square" lIns="0" tIns="0" rIns="0" bIns="0" rtlCol="0"/>
            <a:lstStyle/>
            <a:p>
              <a:endParaRPr/>
            </a:p>
          </p:txBody>
        </p:sp>
        <p:sp>
          <p:nvSpPr>
            <p:cNvPr id="5" name="object 5"/>
            <p:cNvSpPr/>
            <p:nvPr/>
          </p:nvSpPr>
          <p:spPr>
            <a:xfrm>
              <a:off x="1755546" y="352361"/>
              <a:ext cx="142875" cy="67310"/>
            </a:xfrm>
            <a:custGeom>
              <a:avLst/>
              <a:gdLst/>
              <a:ahLst/>
              <a:cxnLst/>
              <a:rect l="l" t="t" r="r" b="b"/>
              <a:pathLst>
                <a:path w="142875" h="67309">
                  <a:moveTo>
                    <a:pt x="45554" y="44094"/>
                  </a:moveTo>
                  <a:lnTo>
                    <a:pt x="43764" y="35229"/>
                  </a:lnTo>
                  <a:lnTo>
                    <a:pt x="38874" y="27990"/>
                  </a:lnTo>
                  <a:lnTo>
                    <a:pt x="31635" y="23114"/>
                  </a:lnTo>
                  <a:lnTo>
                    <a:pt x="22771" y="21323"/>
                  </a:lnTo>
                  <a:lnTo>
                    <a:pt x="13906" y="23114"/>
                  </a:lnTo>
                  <a:lnTo>
                    <a:pt x="6667" y="27990"/>
                  </a:lnTo>
                  <a:lnTo>
                    <a:pt x="1790" y="35229"/>
                  </a:lnTo>
                  <a:lnTo>
                    <a:pt x="0" y="44094"/>
                  </a:lnTo>
                  <a:lnTo>
                    <a:pt x="1790" y="52959"/>
                  </a:lnTo>
                  <a:lnTo>
                    <a:pt x="6667" y="60198"/>
                  </a:lnTo>
                  <a:lnTo>
                    <a:pt x="13906" y="65074"/>
                  </a:lnTo>
                  <a:lnTo>
                    <a:pt x="22771" y="66865"/>
                  </a:lnTo>
                  <a:lnTo>
                    <a:pt x="31635" y="65074"/>
                  </a:lnTo>
                  <a:lnTo>
                    <a:pt x="38874" y="60198"/>
                  </a:lnTo>
                  <a:lnTo>
                    <a:pt x="43764" y="52959"/>
                  </a:lnTo>
                  <a:lnTo>
                    <a:pt x="45554" y="44094"/>
                  </a:lnTo>
                  <a:close/>
                </a:path>
                <a:path w="142875" h="67309">
                  <a:moveTo>
                    <a:pt x="142557" y="22783"/>
                  </a:moveTo>
                  <a:lnTo>
                    <a:pt x="140766" y="13906"/>
                  </a:lnTo>
                  <a:lnTo>
                    <a:pt x="135890" y="6667"/>
                  </a:lnTo>
                  <a:lnTo>
                    <a:pt x="128651" y="1790"/>
                  </a:lnTo>
                  <a:lnTo>
                    <a:pt x="119773" y="0"/>
                  </a:lnTo>
                  <a:lnTo>
                    <a:pt x="110909" y="1790"/>
                  </a:lnTo>
                  <a:lnTo>
                    <a:pt x="103670" y="6667"/>
                  </a:lnTo>
                  <a:lnTo>
                    <a:pt x="98793" y="13906"/>
                  </a:lnTo>
                  <a:lnTo>
                    <a:pt x="97002" y="22783"/>
                  </a:lnTo>
                  <a:lnTo>
                    <a:pt x="98793" y="31648"/>
                  </a:lnTo>
                  <a:lnTo>
                    <a:pt x="103670" y="38887"/>
                  </a:lnTo>
                  <a:lnTo>
                    <a:pt x="110909" y="43764"/>
                  </a:lnTo>
                  <a:lnTo>
                    <a:pt x="119773" y="45554"/>
                  </a:lnTo>
                  <a:lnTo>
                    <a:pt x="128651" y="43764"/>
                  </a:lnTo>
                  <a:lnTo>
                    <a:pt x="135890" y="38887"/>
                  </a:lnTo>
                  <a:lnTo>
                    <a:pt x="140766" y="31648"/>
                  </a:lnTo>
                  <a:lnTo>
                    <a:pt x="142557" y="22783"/>
                  </a:lnTo>
                  <a:close/>
                </a:path>
              </a:pathLst>
            </a:custGeom>
            <a:solidFill>
              <a:srgbClr val="000000"/>
            </a:solidFill>
          </p:spPr>
          <p:txBody>
            <a:bodyPr wrap="square" lIns="0" tIns="0" rIns="0" bIns="0" rtlCol="0"/>
            <a:lstStyle/>
            <a:p>
              <a:endParaRPr/>
            </a:p>
          </p:txBody>
        </p:sp>
        <p:sp>
          <p:nvSpPr>
            <p:cNvPr id="6" name="object 6"/>
            <p:cNvSpPr/>
            <p:nvPr/>
          </p:nvSpPr>
          <p:spPr>
            <a:xfrm>
              <a:off x="525151" y="177718"/>
              <a:ext cx="302895" cy="384810"/>
            </a:xfrm>
            <a:custGeom>
              <a:avLst/>
              <a:gdLst/>
              <a:ahLst/>
              <a:cxnLst/>
              <a:rect l="l" t="t" r="r" b="b"/>
              <a:pathLst>
                <a:path w="302894" h="384809">
                  <a:moveTo>
                    <a:pt x="0" y="63830"/>
                  </a:moveTo>
                  <a:lnTo>
                    <a:pt x="291016" y="0"/>
                  </a:lnTo>
                  <a:lnTo>
                    <a:pt x="302357" y="320763"/>
                  </a:lnTo>
                  <a:lnTo>
                    <a:pt x="11341" y="384593"/>
                  </a:lnTo>
                  <a:lnTo>
                    <a:pt x="0" y="63830"/>
                  </a:lnTo>
                  <a:close/>
                </a:path>
              </a:pathLst>
            </a:custGeom>
            <a:ln w="18979">
              <a:solidFill>
                <a:srgbClr val="000000"/>
              </a:solidFill>
            </a:ln>
          </p:spPr>
          <p:txBody>
            <a:bodyPr wrap="square" lIns="0" tIns="0" rIns="0" bIns="0" rtlCol="0"/>
            <a:lstStyle/>
            <a:p>
              <a:endParaRPr/>
            </a:p>
          </p:txBody>
        </p:sp>
        <p:sp>
          <p:nvSpPr>
            <p:cNvPr id="7" name="object 7"/>
            <p:cNvSpPr/>
            <p:nvPr/>
          </p:nvSpPr>
          <p:spPr>
            <a:xfrm>
              <a:off x="525151" y="177718"/>
              <a:ext cx="1447800" cy="384810"/>
            </a:xfrm>
            <a:custGeom>
              <a:avLst/>
              <a:gdLst/>
              <a:ahLst/>
              <a:cxnLst/>
              <a:rect l="l" t="t" r="r" b="b"/>
              <a:pathLst>
                <a:path w="1447800" h="384809">
                  <a:moveTo>
                    <a:pt x="0" y="63830"/>
                  </a:moveTo>
                  <a:lnTo>
                    <a:pt x="1447185" y="176096"/>
                  </a:lnTo>
                </a:path>
                <a:path w="1447800" h="384809">
                  <a:moveTo>
                    <a:pt x="291016" y="0"/>
                  </a:moveTo>
                  <a:lnTo>
                    <a:pt x="1447185" y="176096"/>
                  </a:lnTo>
                </a:path>
                <a:path w="1447800" h="384809">
                  <a:moveTo>
                    <a:pt x="302357" y="320763"/>
                  </a:moveTo>
                  <a:lnTo>
                    <a:pt x="1447185" y="176096"/>
                  </a:lnTo>
                </a:path>
                <a:path w="1447800" h="384809">
                  <a:moveTo>
                    <a:pt x="11341" y="384593"/>
                  </a:moveTo>
                  <a:lnTo>
                    <a:pt x="1447185" y="176096"/>
                  </a:lnTo>
                </a:path>
              </a:pathLst>
            </a:custGeom>
            <a:ln w="5060">
              <a:solidFill>
                <a:srgbClr val="7F7F7F"/>
              </a:solidFill>
            </a:ln>
          </p:spPr>
          <p:txBody>
            <a:bodyPr wrap="square" lIns="0" tIns="0" rIns="0" bIns="0" rtlCol="0"/>
            <a:lstStyle/>
            <a:p>
              <a:endParaRPr/>
            </a:p>
          </p:txBody>
        </p:sp>
        <p:sp>
          <p:nvSpPr>
            <p:cNvPr id="8" name="object 8"/>
            <p:cNvSpPr/>
            <p:nvPr/>
          </p:nvSpPr>
          <p:spPr>
            <a:xfrm>
              <a:off x="1949562" y="331040"/>
              <a:ext cx="45720" cy="45720"/>
            </a:xfrm>
            <a:custGeom>
              <a:avLst/>
              <a:gdLst/>
              <a:ahLst/>
              <a:cxnLst/>
              <a:rect l="l" t="t" r="r" b="b"/>
              <a:pathLst>
                <a:path w="45719" h="45720">
                  <a:moveTo>
                    <a:pt x="22774" y="0"/>
                  </a:moveTo>
                  <a:lnTo>
                    <a:pt x="13909" y="1789"/>
                  </a:lnTo>
                  <a:lnTo>
                    <a:pt x="6670" y="6670"/>
                  </a:lnTo>
                  <a:lnTo>
                    <a:pt x="1789" y="13909"/>
                  </a:lnTo>
                  <a:lnTo>
                    <a:pt x="0" y="22774"/>
                  </a:lnTo>
                  <a:lnTo>
                    <a:pt x="1789" y="31639"/>
                  </a:lnTo>
                  <a:lnTo>
                    <a:pt x="6670" y="38879"/>
                  </a:lnTo>
                  <a:lnTo>
                    <a:pt x="13909" y="43759"/>
                  </a:lnTo>
                  <a:lnTo>
                    <a:pt x="22774" y="45549"/>
                  </a:lnTo>
                  <a:lnTo>
                    <a:pt x="31639" y="43759"/>
                  </a:lnTo>
                  <a:lnTo>
                    <a:pt x="38878" y="38879"/>
                  </a:lnTo>
                  <a:lnTo>
                    <a:pt x="43759" y="31639"/>
                  </a:lnTo>
                  <a:lnTo>
                    <a:pt x="45549" y="22774"/>
                  </a:lnTo>
                  <a:lnTo>
                    <a:pt x="43759" y="13909"/>
                  </a:lnTo>
                  <a:lnTo>
                    <a:pt x="38878" y="6670"/>
                  </a:lnTo>
                  <a:lnTo>
                    <a:pt x="31639" y="1789"/>
                  </a:lnTo>
                  <a:lnTo>
                    <a:pt x="22774" y="0"/>
                  </a:lnTo>
                  <a:close/>
                </a:path>
              </a:pathLst>
            </a:custGeom>
            <a:solidFill>
              <a:srgbClr val="000000"/>
            </a:solidFill>
          </p:spPr>
          <p:txBody>
            <a:bodyPr wrap="square" lIns="0" tIns="0" rIns="0" bIns="0" rtlCol="0"/>
            <a:lstStyle/>
            <a:p>
              <a:endParaRPr/>
            </a:p>
          </p:txBody>
        </p:sp>
        <p:sp>
          <p:nvSpPr>
            <p:cNvPr id="9" name="object 9"/>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3144583" y="186321"/>
              <a:ext cx="63233" cy="63233"/>
            </a:xfrm>
            <a:prstGeom prst="rect">
              <a:avLst/>
            </a:prstGeom>
          </p:spPr>
        </p:pic>
        <p:pic>
          <p:nvPicPr>
            <p:cNvPr id="11" name="object 11"/>
            <p:cNvPicPr/>
            <p:nvPr/>
          </p:nvPicPr>
          <p:blipFill>
            <a:blip r:embed="rId3" cstate="print"/>
            <a:stretch>
              <a:fillRect/>
            </a:stretch>
          </p:blipFill>
          <p:spPr>
            <a:xfrm>
              <a:off x="3144583" y="568439"/>
              <a:ext cx="63233" cy="63233"/>
            </a:xfrm>
            <a:prstGeom prst="rect">
              <a:avLst/>
            </a:prstGeom>
          </p:spPr>
        </p:pic>
      </p:grpSp>
      <p:sp>
        <p:nvSpPr>
          <p:cNvPr id="12" name="object 12"/>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
        <p:nvSpPr>
          <p:cNvPr id="16" name="object 16"/>
          <p:cNvSpPr txBox="1"/>
          <p:nvPr/>
        </p:nvSpPr>
        <p:spPr>
          <a:xfrm>
            <a:off x="5479338" y="3007598"/>
            <a:ext cx="257810" cy="101600"/>
          </a:xfrm>
          <a:prstGeom prst="rect">
            <a:avLst/>
          </a:prstGeom>
        </p:spPr>
        <p:txBody>
          <a:bodyPr vert="horz" wrap="square" lIns="0" tIns="0" rIns="0" bIns="0" rtlCol="0">
            <a:spAutoFit/>
          </a:bodyPr>
          <a:lstStyle/>
          <a:p>
            <a:pPr marL="12700">
              <a:lnSpc>
                <a:spcPts val="670"/>
              </a:lnSpc>
            </a:pPr>
            <a:r>
              <a:rPr sz="600" spc="75" dirty="0">
                <a:solidFill>
                  <a:srgbClr val="ADADE0"/>
                </a:solidFill>
                <a:latin typeface="Calibri"/>
                <a:cs typeface="Calibri"/>
              </a:rPr>
              <a:t>13/68</a:t>
            </a:r>
            <a:endParaRPr sz="600">
              <a:latin typeface="Calibri"/>
              <a:cs typeface="Calibri"/>
            </a:endParaRPr>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1138" y="37945"/>
              <a:ext cx="1146175" cy="2500630"/>
            </a:xfrm>
            <a:custGeom>
              <a:avLst/>
              <a:gdLst/>
              <a:ahLst/>
              <a:cxnLst/>
              <a:rect l="l" t="t" r="r" b="b"/>
              <a:pathLst>
                <a:path w="1146175" h="2500630">
                  <a:moveTo>
                    <a:pt x="2758" y="247791"/>
                  </a:moveTo>
                  <a:lnTo>
                    <a:pt x="70796" y="2500156"/>
                  </a:lnTo>
                </a:path>
                <a:path w="1146175" h="2500630">
                  <a:moveTo>
                    <a:pt x="99960" y="225440"/>
                  </a:moveTo>
                  <a:lnTo>
                    <a:pt x="167998" y="2477805"/>
                  </a:lnTo>
                </a:path>
                <a:path w="1146175" h="2500630">
                  <a:moveTo>
                    <a:pt x="197161" y="203084"/>
                  </a:moveTo>
                  <a:lnTo>
                    <a:pt x="265199" y="2455449"/>
                  </a:lnTo>
                </a:path>
                <a:path w="1146175" h="2500630">
                  <a:moveTo>
                    <a:pt x="294363" y="180728"/>
                  </a:moveTo>
                  <a:lnTo>
                    <a:pt x="362401" y="2433093"/>
                  </a:lnTo>
                </a:path>
                <a:path w="1146175" h="2500630">
                  <a:moveTo>
                    <a:pt x="391564" y="158372"/>
                  </a:moveTo>
                  <a:lnTo>
                    <a:pt x="459602" y="2410737"/>
                  </a:lnTo>
                </a:path>
                <a:path w="1146175" h="2500630">
                  <a:moveTo>
                    <a:pt x="488766" y="136015"/>
                  </a:moveTo>
                  <a:lnTo>
                    <a:pt x="556803" y="2388380"/>
                  </a:lnTo>
                </a:path>
                <a:path w="1146175" h="2500630">
                  <a:moveTo>
                    <a:pt x="585967" y="113659"/>
                  </a:moveTo>
                  <a:lnTo>
                    <a:pt x="654005" y="2366024"/>
                  </a:lnTo>
                </a:path>
                <a:path w="1146175" h="2500630">
                  <a:moveTo>
                    <a:pt x="683168" y="91303"/>
                  </a:moveTo>
                  <a:lnTo>
                    <a:pt x="751206" y="2343668"/>
                  </a:lnTo>
                </a:path>
                <a:path w="1146175" h="2500630">
                  <a:moveTo>
                    <a:pt x="780370" y="68947"/>
                  </a:moveTo>
                  <a:lnTo>
                    <a:pt x="848407" y="2321312"/>
                  </a:lnTo>
                </a:path>
                <a:path w="1146175" h="2500630">
                  <a:moveTo>
                    <a:pt x="877572" y="46591"/>
                  </a:moveTo>
                  <a:lnTo>
                    <a:pt x="945609" y="2298955"/>
                  </a:lnTo>
                </a:path>
                <a:path w="1146175" h="2500630">
                  <a:moveTo>
                    <a:pt x="974773" y="24234"/>
                  </a:moveTo>
                  <a:lnTo>
                    <a:pt x="1042810" y="2276599"/>
                  </a:lnTo>
                </a:path>
                <a:path w="1146175" h="2500630">
                  <a:moveTo>
                    <a:pt x="1071974" y="1878"/>
                  </a:moveTo>
                  <a:lnTo>
                    <a:pt x="1140012" y="2254243"/>
                  </a:lnTo>
                </a:path>
                <a:path w="1146175" h="2500630">
                  <a:moveTo>
                    <a:pt x="1067070" y="0"/>
                  </a:moveTo>
                  <a:lnTo>
                    <a:pt x="0" y="246239"/>
                  </a:lnTo>
                </a:path>
                <a:path w="1146175" h="2500630">
                  <a:moveTo>
                    <a:pt x="1070813" y="106921"/>
                  </a:moveTo>
                  <a:lnTo>
                    <a:pt x="3742" y="353160"/>
                  </a:lnTo>
                </a:path>
                <a:path w="1146175" h="2500630">
                  <a:moveTo>
                    <a:pt x="1074555" y="213842"/>
                  </a:moveTo>
                  <a:lnTo>
                    <a:pt x="7485" y="460082"/>
                  </a:lnTo>
                </a:path>
                <a:path w="1146175" h="2500630">
                  <a:moveTo>
                    <a:pt x="1078298" y="320763"/>
                  </a:moveTo>
                  <a:lnTo>
                    <a:pt x="11227" y="567003"/>
                  </a:lnTo>
                </a:path>
                <a:path w="1146175" h="2500630">
                  <a:moveTo>
                    <a:pt x="1082040" y="427684"/>
                  </a:moveTo>
                  <a:lnTo>
                    <a:pt x="14970" y="673924"/>
                  </a:lnTo>
                </a:path>
                <a:path w="1146175" h="2500630">
                  <a:moveTo>
                    <a:pt x="1085783" y="534606"/>
                  </a:moveTo>
                  <a:lnTo>
                    <a:pt x="18712" y="780845"/>
                  </a:lnTo>
                </a:path>
                <a:path w="1146175" h="2500630">
                  <a:moveTo>
                    <a:pt x="1089525" y="641527"/>
                  </a:moveTo>
                  <a:lnTo>
                    <a:pt x="22454" y="887766"/>
                  </a:lnTo>
                </a:path>
                <a:path w="1146175" h="2500630">
                  <a:moveTo>
                    <a:pt x="1093268" y="748448"/>
                  </a:moveTo>
                  <a:lnTo>
                    <a:pt x="26197" y="994688"/>
                  </a:lnTo>
                </a:path>
                <a:path w="1146175" h="2500630">
                  <a:moveTo>
                    <a:pt x="1097010" y="855369"/>
                  </a:moveTo>
                  <a:lnTo>
                    <a:pt x="29940" y="1101609"/>
                  </a:lnTo>
                </a:path>
                <a:path w="1146175" h="2500630">
                  <a:moveTo>
                    <a:pt x="1100753" y="962290"/>
                  </a:moveTo>
                  <a:lnTo>
                    <a:pt x="33682" y="1208530"/>
                  </a:lnTo>
                </a:path>
                <a:path w="1146175" h="2500630">
                  <a:moveTo>
                    <a:pt x="1104495" y="1069212"/>
                  </a:moveTo>
                  <a:lnTo>
                    <a:pt x="37425" y="1315451"/>
                  </a:lnTo>
                </a:path>
                <a:path w="1146175" h="2500630">
                  <a:moveTo>
                    <a:pt x="1108238" y="1176133"/>
                  </a:moveTo>
                  <a:lnTo>
                    <a:pt x="41167" y="1422372"/>
                  </a:lnTo>
                </a:path>
                <a:path w="1146175" h="2500630">
                  <a:moveTo>
                    <a:pt x="1111981" y="1283054"/>
                  </a:moveTo>
                  <a:lnTo>
                    <a:pt x="44910" y="1529293"/>
                  </a:lnTo>
                </a:path>
                <a:path w="1146175" h="2500630">
                  <a:moveTo>
                    <a:pt x="1115723" y="1389975"/>
                  </a:moveTo>
                  <a:lnTo>
                    <a:pt x="48652" y="1636214"/>
                  </a:lnTo>
                </a:path>
                <a:path w="1146175" h="2500630">
                  <a:moveTo>
                    <a:pt x="1119465" y="1496896"/>
                  </a:moveTo>
                  <a:lnTo>
                    <a:pt x="52395" y="1743135"/>
                  </a:lnTo>
                </a:path>
                <a:path w="1146175" h="2500630">
                  <a:moveTo>
                    <a:pt x="1123208" y="1603817"/>
                  </a:moveTo>
                  <a:lnTo>
                    <a:pt x="56137" y="1850057"/>
                  </a:lnTo>
                </a:path>
                <a:path w="1146175" h="2500630">
                  <a:moveTo>
                    <a:pt x="1126951" y="1710738"/>
                  </a:moveTo>
                  <a:lnTo>
                    <a:pt x="59880" y="1956978"/>
                  </a:lnTo>
                </a:path>
                <a:path w="1146175" h="2500630">
                  <a:moveTo>
                    <a:pt x="1130693" y="1817659"/>
                  </a:moveTo>
                  <a:lnTo>
                    <a:pt x="63622" y="2063899"/>
                  </a:lnTo>
                </a:path>
                <a:path w="1146175" h="2500630">
                  <a:moveTo>
                    <a:pt x="1134436" y="1924581"/>
                  </a:moveTo>
                  <a:lnTo>
                    <a:pt x="67365" y="2170820"/>
                  </a:lnTo>
                </a:path>
                <a:path w="1146175" h="2500630">
                  <a:moveTo>
                    <a:pt x="1138178" y="2031502"/>
                  </a:moveTo>
                  <a:lnTo>
                    <a:pt x="71107" y="2277741"/>
                  </a:lnTo>
                </a:path>
                <a:path w="1146175" h="2500630">
                  <a:moveTo>
                    <a:pt x="1141921" y="2138423"/>
                  </a:moveTo>
                  <a:lnTo>
                    <a:pt x="74850" y="2384663"/>
                  </a:lnTo>
                </a:path>
                <a:path w="1146175" h="2500630">
                  <a:moveTo>
                    <a:pt x="1145663" y="2245344"/>
                  </a:moveTo>
                  <a:lnTo>
                    <a:pt x="78592" y="2491584"/>
                  </a:lnTo>
                </a:path>
              </a:pathLst>
            </a:custGeom>
            <a:ln w="5060">
              <a:solidFill>
                <a:srgbClr val="000000"/>
              </a:solidFill>
            </a:ln>
          </p:spPr>
          <p:txBody>
            <a:bodyPr wrap="square" lIns="0" tIns="0" rIns="0" bIns="0" rtlCol="0"/>
            <a:lstStyle/>
            <a:p>
              <a:endParaRPr/>
            </a:p>
          </p:txBody>
        </p:sp>
        <p:sp>
          <p:nvSpPr>
            <p:cNvPr id="5" name="object 5"/>
            <p:cNvSpPr/>
            <p:nvPr/>
          </p:nvSpPr>
          <p:spPr>
            <a:xfrm>
              <a:off x="1755546" y="331050"/>
              <a:ext cx="240029" cy="88265"/>
            </a:xfrm>
            <a:custGeom>
              <a:avLst/>
              <a:gdLst/>
              <a:ahLst/>
              <a:cxnLst/>
              <a:rect l="l" t="t" r="r" b="b"/>
              <a:pathLst>
                <a:path w="240030" h="88265">
                  <a:moveTo>
                    <a:pt x="45554" y="65405"/>
                  </a:moveTo>
                  <a:lnTo>
                    <a:pt x="43764" y="56540"/>
                  </a:lnTo>
                  <a:lnTo>
                    <a:pt x="38874" y="49301"/>
                  </a:lnTo>
                  <a:lnTo>
                    <a:pt x="31635" y="44424"/>
                  </a:lnTo>
                  <a:lnTo>
                    <a:pt x="22771" y="42633"/>
                  </a:lnTo>
                  <a:lnTo>
                    <a:pt x="13906" y="44424"/>
                  </a:lnTo>
                  <a:lnTo>
                    <a:pt x="6667" y="49301"/>
                  </a:lnTo>
                  <a:lnTo>
                    <a:pt x="1790" y="56540"/>
                  </a:lnTo>
                  <a:lnTo>
                    <a:pt x="0" y="65405"/>
                  </a:lnTo>
                  <a:lnTo>
                    <a:pt x="1790" y="74269"/>
                  </a:lnTo>
                  <a:lnTo>
                    <a:pt x="6667" y="81508"/>
                  </a:lnTo>
                  <a:lnTo>
                    <a:pt x="13906" y="86385"/>
                  </a:lnTo>
                  <a:lnTo>
                    <a:pt x="22771" y="88176"/>
                  </a:lnTo>
                  <a:lnTo>
                    <a:pt x="31635" y="86385"/>
                  </a:lnTo>
                  <a:lnTo>
                    <a:pt x="38874" y="81508"/>
                  </a:lnTo>
                  <a:lnTo>
                    <a:pt x="43764" y="74269"/>
                  </a:lnTo>
                  <a:lnTo>
                    <a:pt x="45554" y="65405"/>
                  </a:lnTo>
                  <a:close/>
                </a:path>
                <a:path w="240030" h="88265">
                  <a:moveTo>
                    <a:pt x="142557" y="44094"/>
                  </a:moveTo>
                  <a:lnTo>
                    <a:pt x="140766" y="35217"/>
                  </a:lnTo>
                  <a:lnTo>
                    <a:pt x="135890" y="27978"/>
                  </a:lnTo>
                  <a:lnTo>
                    <a:pt x="128651" y="23101"/>
                  </a:lnTo>
                  <a:lnTo>
                    <a:pt x="119773" y="21310"/>
                  </a:lnTo>
                  <a:lnTo>
                    <a:pt x="110909" y="23101"/>
                  </a:lnTo>
                  <a:lnTo>
                    <a:pt x="103670" y="27978"/>
                  </a:lnTo>
                  <a:lnTo>
                    <a:pt x="98793" y="35217"/>
                  </a:lnTo>
                  <a:lnTo>
                    <a:pt x="97002" y="44094"/>
                  </a:lnTo>
                  <a:lnTo>
                    <a:pt x="98793" y="52959"/>
                  </a:lnTo>
                  <a:lnTo>
                    <a:pt x="103670" y="60198"/>
                  </a:lnTo>
                  <a:lnTo>
                    <a:pt x="110909" y="65074"/>
                  </a:lnTo>
                  <a:lnTo>
                    <a:pt x="119773" y="66865"/>
                  </a:lnTo>
                  <a:lnTo>
                    <a:pt x="128651" y="65074"/>
                  </a:lnTo>
                  <a:lnTo>
                    <a:pt x="135890" y="60198"/>
                  </a:lnTo>
                  <a:lnTo>
                    <a:pt x="140766" y="52959"/>
                  </a:lnTo>
                  <a:lnTo>
                    <a:pt x="142557" y="44094"/>
                  </a:lnTo>
                  <a:close/>
                </a:path>
                <a:path w="240030" h="88265">
                  <a:moveTo>
                    <a:pt x="239560" y="22771"/>
                  </a:moveTo>
                  <a:lnTo>
                    <a:pt x="237769" y="13906"/>
                  </a:lnTo>
                  <a:lnTo>
                    <a:pt x="232892" y="6667"/>
                  </a:lnTo>
                  <a:lnTo>
                    <a:pt x="225653" y="1790"/>
                  </a:lnTo>
                  <a:lnTo>
                    <a:pt x="216789" y="0"/>
                  </a:lnTo>
                  <a:lnTo>
                    <a:pt x="207924" y="1790"/>
                  </a:lnTo>
                  <a:lnTo>
                    <a:pt x="200685" y="6667"/>
                  </a:lnTo>
                  <a:lnTo>
                    <a:pt x="195795" y="13906"/>
                  </a:lnTo>
                  <a:lnTo>
                    <a:pt x="194005" y="22771"/>
                  </a:lnTo>
                  <a:lnTo>
                    <a:pt x="195795" y="31635"/>
                  </a:lnTo>
                  <a:lnTo>
                    <a:pt x="200685" y="38874"/>
                  </a:lnTo>
                  <a:lnTo>
                    <a:pt x="207924" y="43751"/>
                  </a:lnTo>
                  <a:lnTo>
                    <a:pt x="216789" y="45542"/>
                  </a:lnTo>
                  <a:lnTo>
                    <a:pt x="225653" y="43751"/>
                  </a:lnTo>
                  <a:lnTo>
                    <a:pt x="232892" y="38874"/>
                  </a:lnTo>
                  <a:lnTo>
                    <a:pt x="237769" y="31635"/>
                  </a:lnTo>
                  <a:lnTo>
                    <a:pt x="239560" y="22771"/>
                  </a:lnTo>
                  <a:close/>
                </a:path>
              </a:pathLst>
            </a:custGeom>
            <a:solidFill>
              <a:srgbClr val="000000"/>
            </a:solidFill>
          </p:spPr>
          <p:txBody>
            <a:bodyPr wrap="square" lIns="0" tIns="0" rIns="0" bIns="0" rtlCol="0"/>
            <a:lstStyle/>
            <a:p>
              <a:endParaRPr/>
            </a:p>
          </p:txBody>
        </p:sp>
        <p:sp>
          <p:nvSpPr>
            <p:cNvPr id="6" name="object 6"/>
            <p:cNvSpPr/>
            <p:nvPr/>
          </p:nvSpPr>
          <p:spPr>
            <a:xfrm>
              <a:off x="622154" y="156400"/>
              <a:ext cx="302895" cy="384810"/>
            </a:xfrm>
            <a:custGeom>
              <a:avLst/>
              <a:gdLst/>
              <a:ahLst/>
              <a:cxnLst/>
              <a:rect l="l" t="t" r="r" b="b"/>
              <a:pathLst>
                <a:path w="302894" h="384809">
                  <a:moveTo>
                    <a:pt x="0" y="63830"/>
                  </a:moveTo>
                  <a:lnTo>
                    <a:pt x="291016" y="0"/>
                  </a:lnTo>
                  <a:lnTo>
                    <a:pt x="302357" y="320763"/>
                  </a:lnTo>
                  <a:lnTo>
                    <a:pt x="11341" y="384593"/>
                  </a:lnTo>
                  <a:lnTo>
                    <a:pt x="0" y="63830"/>
                  </a:lnTo>
                  <a:close/>
                </a:path>
              </a:pathLst>
            </a:custGeom>
            <a:ln w="18979">
              <a:solidFill>
                <a:srgbClr val="000000"/>
              </a:solidFill>
            </a:ln>
          </p:spPr>
          <p:txBody>
            <a:bodyPr wrap="square" lIns="0" tIns="0" rIns="0" bIns="0" rtlCol="0"/>
            <a:lstStyle/>
            <a:p>
              <a:endParaRPr/>
            </a:p>
          </p:txBody>
        </p:sp>
        <p:sp>
          <p:nvSpPr>
            <p:cNvPr id="7" name="object 7"/>
            <p:cNvSpPr/>
            <p:nvPr/>
          </p:nvSpPr>
          <p:spPr>
            <a:xfrm>
              <a:off x="622154" y="156400"/>
              <a:ext cx="1447800" cy="384810"/>
            </a:xfrm>
            <a:custGeom>
              <a:avLst/>
              <a:gdLst/>
              <a:ahLst/>
              <a:cxnLst/>
              <a:rect l="l" t="t" r="r" b="b"/>
              <a:pathLst>
                <a:path w="1447800" h="384809">
                  <a:moveTo>
                    <a:pt x="0" y="63830"/>
                  </a:moveTo>
                  <a:lnTo>
                    <a:pt x="1447185" y="176095"/>
                  </a:lnTo>
                </a:path>
                <a:path w="1447800" h="384809">
                  <a:moveTo>
                    <a:pt x="291016" y="0"/>
                  </a:moveTo>
                  <a:lnTo>
                    <a:pt x="1447185" y="176095"/>
                  </a:lnTo>
                </a:path>
                <a:path w="1447800" h="384809">
                  <a:moveTo>
                    <a:pt x="302357" y="320763"/>
                  </a:moveTo>
                  <a:lnTo>
                    <a:pt x="1447185" y="176095"/>
                  </a:lnTo>
                </a:path>
                <a:path w="1447800" h="384809">
                  <a:moveTo>
                    <a:pt x="11341" y="384593"/>
                  </a:moveTo>
                  <a:lnTo>
                    <a:pt x="1447185" y="176095"/>
                  </a:lnTo>
                </a:path>
              </a:pathLst>
            </a:custGeom>
            <a:ln w="5060">
              <a:solidFill>
                <a:srgbClr val="7F7F7F"/>
              </a:solidFill>
            </a:ln>
          </p:spPr>
          <p:txBody>
            <a:bodyPr wrap="square" lIns="0" tIns="0" rIns="0" bIns="0" rtlCol="0"/>
            <a:lstStyle/>
            <a:p>
              <a:endParaRPr/>
            </a:p>
          </p:txBody>
        </p:sp>
        <p:sp>
          <p:nvSpPr>
            <p:cNvPr id="8" name="object 8"/>
            <p:cNvSpPr/>
            <p:nvPr/>
          </p:nvSpPr>
          <p:spPr>
            <a:xfrm>
              <a:off x="2046565" y="309722"/>
              <a:ext cx="45720" cy="45720"/>
            </a:xfrm>
            <a:custGeom>
              <a:avLst/>
              <a:gdLst/>
              <a:ahLst/>
              <a:cxnLst/>
              <a:rect l="l" t="t" r="r" b="b"/>
              <a:pathLst>
                <a:path w="45719" h="45720">
                  <a:moveTo>
                    <a:pt x="22774" y="0"/>
                  </a:moveTo>
                  <a:lnTo>
                    <a:pt x="13909" y="1789"/>
                  </a:lnTo>
                  <a:lnTo>
                    <a:pt x="6670" y="6670"/>
                  </a:lnTo>
                  <a:lnTo>
                    <a:pt x="1789" y="13909"/>
                  </a:lnTo>
                  <a:lnTo>
                    <a:pt x="0" y="22774"/>
                  </a:lnTo>
                  <a:lnTo>
                    <a:pt x="1789" y="31639"/>
                  </a:lnTo>
                  <a:lnTo>
                    <a:pt x="6670" y="38879"/>
                  </a:lnTo>
                  <a:lnTo>
                    <a:pt x="13909" y="43759"/>
                  </a:lnTo>
                  <a:lnTo>
                    <a:pt x="22774" y="45549"/>
                  </a:lnTo>
                  <a:lnTo>
                    <a:pt x="31639" y="43759"/>
                  </a:lnTo>
                  <a:lnTo>
                    <a:pt x="38878" y="38879"/>
                  </a:lnTo>
                  <a:lnTo>
                    <a:pt x="43759" y="31639"/>
                  </a:lnTo>
                  <a:lnTo>
                    <a:pt x="45549" y="22774"/>
                  </a:lnTo>
                  <a:lnTo>
                    <a:pt x="43759" y="13909"/>
                  </a:lnTo>
                  <a:lnTo>
                    <a:pt x="38878" y="6670"/>
                  </a:lnTo>
                  <a:lnTo>
                    <a:pt x="31639" y="1789"/>
                  </a:lnTo>
                  <a:lnTo>
                    <a:pt x="22774" y="0"/>
                  </a:lnTo>
                  <a:close/>
                </a:path>
              </a:pathLst>
            </a:custGeom>
            <a:solidFill>
              <a:srgbClr val="000000"/>
            </a:solidFill>
          </p:spPr>
          <p:txBody>
            <a:bodyPr wrap="square" lIns="0" tIns="0" rIns="0" bIns="0" rtlCol="0"/>
            <a:lstStyle/>
            <a:p>
              <a:endParaRPr/>
            </a:p>
          </p:txBody>
        </p:sp>
        <p:sp>
          <p:nvSpPr>
            <p:cNvPr id="9" name="object 9"/>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3144583" y="186321"/>
              <a:ext cx="63233" cy="63233"/>
            </a:xfrm>
            <a:prstGeom prst="rect">
              <a:avLst/>
            </a:prstGeom>
          </p:spPr>
        </p:pic>
        <p:pic>
          <p:nvPicPr>
            <p:cNvPr id="11" name="object 11"/>
            <p:cNvPicPr/>
            <p:nvPr/>
          </p:nvPicPr>
          <p:blipFill>
            <a:blip r:embed="rId3" cstate="print"/>
            <a:stretch>
              <a:fillRect/>
            </a:stretch>
          </p:blipFill>
          <p:spPr>
            <a:xfrm>
              <a:off x="3144583" y="568439"/>
              <a:ext cx="63233" cy="63233"/>
            </a:xfrm>
            <a:prstGeom prst="rect">
              <a:avLst/>
            </a:prstGeom>
          </p:spPr>
        </p:pic>
      </p:grpSp>
      <p:sp>
        <p:nvSpPr>
          <p:cNvPr id="12" name="object 12"/>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1138" y="37945"/>
              <a:ext cx="1146175" cy="2500630"/>
            </a:xfrm>
            <a:custGeom>
              <a:avLst/>
              <a:gdLst/>
              <a:ahLst/>
              <a:cxnLst/>
              <a:rect l="l" t="t" r="r" b="b"/>
              <a:pathLst>
                <a:path w="1146175" h="2500630">
                  <a:moveTo>
                    <a:pt x="2758" y="247791"/>
                  </a:moveTo>
                  <a:lnTo>
                    <a:pt x="70796" y="2500156"/>
                  </a:lnTo>
                </a:path>
                <a:path w="1146175" h="2500630">
                  <a:moveTo>
                    <a:pt x="99960" y="225440"/>
                  </a:moveTo>
                  <a:lnTo>
                    <a:pt x="167998" y="2477805"/>
                  </a:lnTo>
                </a:path>
                <a:path w="1146175" h="2500630">
                  <a:moveTo>
                    <a:pt x="197161" y="203084"/>
                  </a:moveTo>
                  <a:lnTo>
                    <a:pt x="265199" y="2455449"/>
                  </a:lnTo>
                </a:path>
                <a:path w="1146175" h="2500630">
                  <a:moveTo>
                    <a:pt x="294363" y="180728"/>
                  </a:moveTo>
                  <a:lnTo>
                    <a:pt x="362401" y="2433093"/>
                  </a:lnTo>
                </a:path>
                <a:path w="1146175" h="2500630">
                  <a:moveTo>
                    <a:pt x="391564" y="158372"/>
                  </a:moveTo>
                  <a:lnTo>
                    <a:pt x="459602" y="2410737"/>
                  </a:lnTo>
                </a:path>
                <a:path w="1146175" h="2500630">
                  <a:moveTo>
                    <a:pt x="488766" y="136015"/>
                  </a:moveTo>
                  <a:lnTo>
                    <a:pt x="556803" y="2388380"/>
                  </a:lnTo>
                </a:path>
                <a:path w="1146175" h="2500630">
                  <a:moveTo>
                    <a:pt x="585967" y="113659"/>
                  </a:moveTo>
                  <a:lnTo>
                    <a:pt x="654005" y="2366024"/>
                  </a:lnTo>
                </a:path>
                <a:path w="1146175" h="2500630">
                  <a:moveTo>
                    <a:pt x="683168" y="91303"/>
                  </a:moveTo>
                  <a:lnTo>
                    <a:pt x="751206" y="2343668"/>
                  </a:lnTo>
                </a:path>
                <a:path w="1146175" h="2500630">
                  <a:moveTo>
                    <a:pt x="780370" y="68947"/>
                  </a:moveTo>
                  <a:lnTo>
                    <a:pt x="848407" y="2321312"/>
                  </a:lnTo>
                </a:path>
                <a:path w="1146175" h="2500630">
                  <a:moveTo>
                    <a:pt x="877572" y="46591"/>
                  </a:moveTo>
                  <a:lnTo>
                    <a:pt x="945609" y="2298955"/>
                  </a:lnTo>
                </a:path>
                <a:path w="1146175" h="2500630">
                  <a:moveTo>
                    <a:pt x="974773" y="24234"/>
                  </a:moveTo>
                  <a:lnTo>
                    <a:pt x="1042810" y="2276599"/>
                  </a:lnTo>
                </a:path>
                <a:path w="1146175" h="2500630">
                  <a:moveTo>
                    <a:pt x="1071974" y="1878"/>
                  </a:moveTo>
                  <a:lnTo>
                    <a:pt x="1140012" y="2254243"/>
                  </a:lnTo>
                </a:path>
                <a:path w="1146175" h="2500630">
                  <a:moveTo>
                    <a:pt x="1067070" y="0"/>
                  </a:moveTo>
                  <a:lnTo>
                    <a:pt x="0" y="246239"/>
                  </a:lnTo>
                </a:path>
                <a:path w="1146175" h="2500630">
                  <a:moveTo>
                    <a:pt x="1070813" y="106921"/>
                  </a:moveTo>
                  <a:lnTo>
                    <a:pt x="3742" y="353160"/>
                  </a:lnTo>
                </a:path>
                <a:path w="1146175" h="2500630">
                  <a:moveTo>
                    <a:pt x="1074555" y="213842"/>
                  </a:moveTo>
                  <a:lnTo>
                    <a:pt x="7485" y="460082"/>
                  </a:lnTo>
                </a:path>
                <a:path w="1146175" h="2500630">
                  <a:moveTo>
                    <a:pt x="1078298" y="320763"/>
                  </a:moveTo>
                  <a:lnTo>
                    <a:pt x="11227" y="567003"/>
                  </a:lnTo>
                </a:path>
                <a:path w="1146175" h="2500630">
                  <a:moveTo>
                    <a:pt x="1082040" y="427684"/>
                  </a:moveTo>
                  <a:lnTo>
                    <a:pt x="14970" y="673924"/>
                  </a:lnTo>
                </a:path>
                <a:path w="1146175" h="2500630">
                  <a:moveTo>
                    <a:pt x="1085783" y="534606"/>
                  </a:moveTo>
                  <a:lnTo>
                    <a:pt x="18712" y="780845"/>
                  </a:lnTo>
                </a:path>
                <a:path w="1146175" h="2500630">
                  <a:moveTo>
                    <a:pt x="1089525" y="641527"/>
                  </a:moveTo>
                  <a:lnTo>
                    <a:pt x="22454" y="887766"/>
                  </a:lnTo>
                </a:path>
                <a:path w="1146175" h="2500630">
                  <a:moveTo>
                    <a:pt x="1093268" y="748448"/>
                  </a:moveTo>
                  <a:lnTo>
                    <a:pt x="26197" y="994688"/>
                  </a:lnTo>
                </a:path>
                <a:path w="1146175" h="2500630">
                  <a:moveTo>
                    <a:pt x="1097010" y="855369"/>
                  </a:moveTo>
                  <a:lnTo>
                    <a:pt x="29940" y="1101609"/>
                  </a:lnTo>
                </a:path>
                <a:path w="1146175" h="2500630">
                  <a:moveTo>
                    <a:pt x="1100753" y="962290"/>
                  </a:moveTo>
                  <a:lnTo>
                    <a:pt x="33682" y="1208530"/>
                  </a:lnTo>
                </a:path>
                <a:path w="1146175" h="2500630">
                  <a:moveTo>
                    <a:pt x="1104495" y="1069212"/>
                  </a:moveTo>
                  <a:lnTo>
                    <a:pt x="37425" y="1315451"/>
                  </a:lnTo>
                </a:path>
                <a:path w="1146175" h="2500630">
                  <a:moveTo>
                    <a:pt x="1108238" y="1176133"/>
                  </a:moveTo>
                  <a:lnTo>
                    <a:pt x="41167" y="1422372"/>
                  </a:lnTo>
                </a:path>
                <a:path w="1146175" h="2500630">
                  <a:moveTo>
                    <a:pt x="1111981" y="1283054"/>
                  </a:moveTo>
                  <a:lnTo>
                    <a:pt x="44910" y="1529293"/>
                  </a:lnTo>
                </a:path>
                <a:path w="1146175" h="2500630">
                  <a:moveTo>
                    <a:pt x="1115723" y="1389975"/>
                  </a:moveTo>
                  <a:lnTo>
                    <a:pt x="48652" y="1636214"/>
                  </a:lnTo>
                </a:path>
                <a:path w="1146175" h="2500630">
                  <a:moveTo>
                    <a:pt x="1119465" y="1496896"/>
                  </a:moveTo>
                  <a:lnTo>
                    <a:pt x="52395" y="1743135"/>
                  </a:lnTo>
                </a:path>
                <a:path w="1146175" h="2500630">
                  <a:moveTo>
                    <a:pt x="1123208" y="1603817"/>
                  </a:moveTo>
                  <a:lnTo>
                    <a:pt x="56137" y="1850057"/>
                  </a:lnTo>
                </a:path>
                <a:path w="1146175" h="2500630">
                  <a:moveTo>
                    <a:pt x="1126951" y="1710738"/>
                  </a:moveTo>
                  <a:lnTo>
                    <a:pt x="59880" y="1956978"/>
                  </a:lnTo>
                </a:path>
                <a:path w="1146175" h="2500630">
                  <a:moveTo>
                    <a:pt x="1130693" y="1817659"/>
                  </a:moveTo>
                  <a:lnTo>
                    <a:pt x="63622" y="2063899"/>
                  </a:lnTo>
                </a:path>
                <a:path w="1146175" h="2500630">
                  <a:moveTo>
                    <a:pt x="1134436" y="1924581"/>
                  </a:moveTo>
                  <a:lnTo>
                    <a:pt x="67365" y="2170820"/>
                  </a:lnTo>
                </a:path>
                <a:path w="1146175" h="2500630">
                  <a:moveTo>
                    <a:pt x="1138178" y="2031502"/>
                  </a:moveTo>
                  <a:lnTo>
                    <a:pt x="71107" y="2277741"/>
                  </a:lnTo>
                </a:path>
                <a:path w="1146175" h="2500630">
                  <a:moveTo>
                    <a:pt x="1141921" y="2138423"/>
                  </a:moveTo>
                  <a:lnTo>
                    <a:pt x="74850" y="2384663"/>
                  </a:lnTo>
                </a:path>
                <a:path w="1146175" h="2500630">
                  <a:moveTo>
                    <a:pt x="1145663" y="2245344"/>
                  </a:moveTo>
                  <a:lnTo>
                    <a:pt x="78592" y="2491584"/>
                  </a:lnTo>
                </a:path>
              </a:pathLst>
            </a:custGeom>
            <a:ln w="5060">
              <a:solidFill>
                <a:srgbClr val="000000"/>
              </a:solidFill>
            </a:ln>
          </p:spPr>
          <p:txBody>
            <a:bodyPr wrap="square" lIns="0" tIns="0" rIns="0" bIns="0" rtlCol="0"/>
            <a:lstStyle/>
            <a:p>
              <a:endParaRPr/>
            </a:p>
          </p:txBody>
        </p:sp>
        <p:sp>
          <p:nvSpPr>
            <p:cNvPr id="5" name="object 5"/>
            <p:cNvSpPr/>
            <p:nvPr/>
          </p:nvSpPr>
          <p:spPr>
            <a:xfrm>
              <a:off x="1755546" y="309727"/>
              <a:ext cx="337185" cy="109855"/>
            </a:xfrm>
            <a:custGeom>
              <a:avLst/>
              <a:gdLst/>
              <a:ahLst/>
              <a:cxnLst/>
              <a:rect l="l" t="t" r="r" b="b"/>
              <a:pathLst>
                <a:path w="337185" h="109854">
                  <a:moveTo>
                    <a:pt x="45554" y="86728"/>
                  </a:moveTo>
                  <a:lnTo>
                    <a:pt x="43764" y="77863"/>
                  </a:lnTo>
                  <a:lnTo>
                    <a:pt x="38874" y="70624"/>
                  </a:lnTo>
                  <a:lnTo>
                    <a:pt x="31635" y="65747"/>
                  </a:lnTo>
                  <a:lnTo>
                    <a:pt x="22771" y="63957"/>
                  </a:lnTo>
                  <a:lnTo>
                    <a:pt x="13906" y="65747"/>
                  </a:lnTo>
                  <a:lnTo>
                    <a:pt x="6667" y="70624"/>
                  </a:lnTo>
                  <a:lnTo>
                    <a:pt x="1790" y="77863"/>
                  </a:lnTo>
                  <a:lnTo>
                    <a:pt x="0" y="86728"/>
                  </a:lnTo>
                  <a:lnTo>
                    <a:pt x="1790" y="95592"/>
                  </a:lnTo>
                  <a:lnTo>
                    <a:pt x="6667" y="102831"/>
                  </a:lnTo>
                  <a:lnTo>
                    <a:pt x="13906" y="107708"/>
                  </a:lnTo>
                  <a:lnTo>
                    <a:pt x="22771" y="109499"/>
                  </a:lnTo>
                  <a:lnTo>
                    <a:pt x="31635" y="107708"/>
                  </a:lnTo>
                  <a:lnTo>
                    <a:pt x="38874" y="102831"/>
                  </a:lnTo>
                  <a:lnTo>
                    <a:pt x="43764" y="95592"/>
                  </a:lnTo>
                  <a:lnTo>
                    <a:pt x="45554" y="86728"/>
                  </a:lnTo>
                  <a:close/>
                </a:path>
                <a:path w="337185" h="109854">
                  <a:moveTo>
                    <a:pt x="142557" y="65417"/>
                  </a:moveTo>
                  <a:lnTo>
                    <a:pt x="140766" y="56540"/>
                  </a:lnTo>
                  <a:lnTo>
                    <a:pt x="135890" y="49301"/>
                  </a:lnTo>
                  <a:lnTo>
                    <a:pt x="128651" y="44424"/>
                  </a:lnTo>
                  <a:lnTo>
                    <a:pt x="119773" y="42633"/>
                  </a:lnTo>
                  <a:lnTo>
                    <a:pt x="110909" y="44424"/>
                  </a:lnTo>
                  <a:lnTo>
                    <a:pt x="103670" y="49301"/>
                  </a:lnTo>
                  <a:lnTo>
                    <a:pt x="98793" y="56540"/>
                  </a:lnTo>
                  <a:lnTo>
                    <a:pt x="97002" y="65417"/>
                  </a:lnTo>
                  <a:lnTo>
                    <a:pt x="98793" y="74282"/>
                  </a:lnTo>
                  <a:lnTo>
                    <a:pt x="103670" y="81521"/>
                  </a:lnTo>
                  <a:lnTo>
                    <a:pt x="110909" y="86398"/>
                  </a:lnTo>
                  <a:lnTo>
                    <a:pt x="119773" y="88188"/>
                  </a:lnTo>
                  <a:lnTo>
                    <a:pt x="128651" y="86398"/>
                  </a:lnTo>
                  <a:lnTo>
                    <a:pt x="135890" y="81521"/>
                  </a:lnTo>
                  <a:lnTo>
                    <a:pt x="140766" y="74282"/>
                  </a:lnTo>
                  <a:lnTo>
                    <a:pt x="142557" y="65417"/>
                  </a:lnTo>
                  <a:close/>
                </a:path>
                <a:path w="337185" h="109854">
                  <a:moveTo>
                    <a:pt x="239560" y="44094"/>
                  </a:moveTo>
                  <a:lnTo>
                    <a:pt x="237769" y="35229"/>
                  </a:lnTo>
                  <a:lnTo>
                    <a:pt x="232892" y="27990"/>
                  </a:lnTo>
                  <a:lnTo>
                    <a:pt x="225653" y="23114"/>
                  </a:lnTo>
                  <a:lnTo>
                    <a:pt x="216789" y="21323"/>
                  </a:lnTo>
                  <a:lnTo>
                    <a:pt x="207924" y="23114"/>
                  </a:lnTo>
                  <a:lnTo>
                    <a:pt x="200685" y="27990"/>
                  </a:lnTo>
                  <a:lnTo>
                    <a:pt x="195795" y="35229"/>
                  </a:lnTo>
                  <a:lnTo>
                    <a:pt x="194005" y="44094"/>
                  </a:lnTo>
                  <a:lnTo>
                    <a:pt x="195795" y="52959"/>
                  </a:lnTo>
                  <a:lnTo>
                    <a:pt x="200685" y="60198"/>
                  </a:lnTo>
                  <a:lnTo>
                    <a:pt x="207924" y="65074"/>
                  </a:lnTo>
                  <a:lnTo>
                    <a:pt x="216789" y="66865"/>
                  </a:lnTo>
                  <a:lnTo>
                    <a:pt x="225653" y="65074"/>
                  </a:lnTo>
                  <a:lnTo>
                    <a:pt x="232892" y="60198"/>
                  </a:lnTo>
                  <a:lnTo>
                    <a:pt x="237769" y="52959"/>
                  </a:lnTo>
                  <a:lnTo>
                    <a:pt x="239560" y="44094"/>
                  </a:lnTo>
                  <a:close/>
                </a:path>
                <a:path w="337185" h="109854">
                  <a:moveTo>
                    <a:pt x="336562" y="22771"/>
                  </a:moveTo>
                  <a:lnTo>
                    <a:pt x="334772" y="13906"/>
                  </a:lnTo>
                  <a:lnTo>
                    <a:pt x="329895" y="6667"/>
                  </a:lnTo>
                  <a:lnTo>
                    <a:pt x="322656" y="1790"/>
                  </a:lnTo>
                  <a:lnTo>
                    <a:pt x="313791" y="0"/>
                  </a:lnTo>
                  <a:lnTo>
                    <a:pt x="304927" y="1790"/>
                  </a:lnTo>
                  <a:lnTo>
                    <a:pt x="297688" y="6667"/>
                  </a:lnTo>
                  <a:lnTo>
                    <a:pt x="292798" y="13906"/>
                  </a:lnTo>
                  <a:lnTo>
                    <a:pt x="291007" y="22771"/>
                  </a:lnTo>
                  <a:lnTo>
                    <a:pt x="292798" y="31635"/>
                  </a:lnTo>
                  <a:lnTo>
                    <a:pt x="297688" y="38874"/>
                  </a:lnTo>
                  <a:lnTo>
                    <a:pt x="304927" y="43764"/>
                  </a:lnTo>
                  <a:lnTo>
                    <a:pt x="313791" y="45554"/>
                  </a:lnTo>
                  <a:lnTo>
                    <a:pt x="322656" y="43764"/>
                  </a:lnTo>
                  <a:lnTo>
                    <a:pt x="329895" y="38874"/>
                  </a:lnTo>
                  <a:lnTo>
                    <a:pt x="334772" y="31635"/>
                  </a:lnTo>
                  <a:lnTo>
                    <a:pt x="336562" y="22771"/>
                  </a:lnTo>
                  <a:close/>
                </a:path>
              </a:pathLst>
            </a:custGeom>
            <a:solidFill>
              <a:srgbClr val="000000"/>
            </a:solidFill>
          </p:spPr>
          <p:txBody>
            <a:bodyPr wrap="square" lIns="0" tIns="0" rIns="0" bIns="0" rtlCol="0"/>
            <a:lstStyle/>
            <a:p>
              <a:endParaRPr/>
            </a:p>
          </p:txBody>
        </p:sp>
        <p:sp>
          <p:nvSpPr>
            <p:cNvPr id="6" name="object 6"/>
            <p:cNvSpPr/>
            <p:nvPr/>
          </p:nvSpPr>
          <p:spPr>
            <a:xfrm>
              <a:off x="719158" y="135082"/>
              <a:ext cx="302895" cy="384810"/>
            </a:xfrm>
            <a:custGeom>
              <a:avLst/>
              <a:gdLst/>
              <a:ahLst/>
              <a:cxnLst/>
              <a:rect l="l" t="t" r="r" b="b"/>
              <a:pathLst>
                <a:path w="302894" h="384809">
                  <a:moveTo>
                    <a:pt x="0" y="63830"/>
                  </a:moveTo>
                  <a:lnTo>
                    <a:pt x="291015" y="0"/>
                  </a:lnTo>
                  <a:lnTo>
                    <a:pt x="302356" y="320763"/>
                  </a:lnTo>
                  <a:lnTo>
                    <a:pt x="11340" y="384594"/>
                  </a:lnTo>
                  <a:lnTo>
                    <a:pt x="0" y="63830"/>
                  </a:lnTo>
                  <a:close/>
                </a:path>
              </a:pathLst>
            </a:custGeom>
            <a:ln w="18979">
              <a:solidFill>
                <a:srgbClr val="000000"/>
              </a:solidFill>
            </a:ln>
          </p:spPr>
          <p:txBody>
            <a:bodyPr wrap="square" lIns="0" tIns="0" rIns="0" bIns="0" rtlCol="0"/>
            <a:lstStyle/>
            <a:p>
              <a:endParaRPr/>
            </a:p>
          </p:txBody>
        </p:sp>
        <p:sp>
          <p:nvSpPr>
            <p:cNvPr id="7" name="object 7"/>
            <p:cNvSpPr/>
            <p:nvPr/>
          </p:nvSpPr>
          <p:spPr>
            <a:xfrm>
              <a:off x="719158" y="135082"/>
              <a:ext cx="1447800" cy="384810"/>
            </a:xfrm>
            <a:custGeom>
              <a:avLst/>
              <a:gdLst/>
              <a:ahLst/>
              <a:cxnLst/>
              <a:rect l="l" t="t" r="r" b="b"/>
              <a:pathLst>
                <a:path w="1447800" h="384809">
                  <a:moveTo>
                    <a:pt x="0" y="63830"/>
                  </a:moveTo>
                  <a:lnTo>
                    <a:pt x="1447185" y="176095"/>
                  </a:lnTo>
                </a:path>
                <a:path w="1447800" h="384809">
                  <a:moveTo>
                    <a:pt x="291015" y="0"/>
                  </a:moveTo>
                  <a:lnTo>
                    <a:pt x="1447185" y="176095"/>
                  </a:lnTo>
                </a:path>
                <a:path w="1447800" h="384809">
                  <a:moveTo>
                    <a:pt x="302356" y="320763"/>
                  </a:moveTo>
                  <a:lnTo>
                    <a:pt x="1447185" y="176095"/>
                  </a:lnTo>
                </a:path>
                <a:path w="1447800" h="384809">
                  <a:moveTo>
                    <a:pt x="11340" y="384594"/>
                  </a:moveTo>
                  <a:lnTo>
                    <a:pt x="1447185" y="176095"/>
                  </a:lnTo>
                </a:path>
              </a:pathLst>
            </a:custGeom>
            <a:ln w="5060">
              <a:solidFill>
                <a:srgbClr val="7F7F7F"/>
              </a:solidFill>
            </a:ln>
          </p:spPr>
          <p:txBody>
            <a:bodyPr wrap="square" lIns="0" tIns="0" rIns="0" bIns="0" rtlCol="0"/>
            <a:lstStyle/>
            <a:p>
              <a:endParaRPr/>
            </a:p>
          </p:txBody>
        </p:sp>
        <p:sp>
          <p:nvSpPr>
            <p:cNvPr id="8" name="object 8"/>
            <p:cNvSpPr/>
            <p:nvPr/>
          </p:nvSpPr>
          <p:spPr>
            <a:xfrm>
              <a:off x="2143569" y="288404"/>
              <a:ext cx="45720" cy="45720"/>
            </a:xfrm>
            <a:custGeom>
              <a:avLst/>
              <a:gdLst/>
              <a:ahLst/>
              <a:cxnLst/>
              <a:rect l="l" t="t" r="r" b="b"/>
              <a:pathLst>
                <a:path w="45719" h="45720">
                  <a:moveTo>
                    <a:pt x="22774" y="0"/>
                  </a:moveTo>
                  <a:lnTo>
                    <a:pt x="13909" y="1789"/>
                  </a:lnTo>
                  <a:lnTo>
                    <a:pt x="6670" y="6670"/>
                  </a:lnTo>
                  <a:lnTo>
                    <a:pt x="1789" y="13909"/>
                  </a:lnTo>
                  <a:lnTo>
                    <a:pt x="0" y="22774"/>
                  </a:lnTo>
                  <a:lnTo>
                    <a:pt x="1789" y="31639"/>
                  </a:lnTo>
                  <a:lnTo>
                    <a:pt x="6670" y="38878"/>
                  </a:lnTo>
                  <a:lnTo>
                    <a:pt x="13909" y="43759"/>
                  </a:lnTo>
                  <a:lnTo>
                    <a:pt x="22774" y="45549"/>
                  </a:lnTo>
                  <a:lnTo>
                    <a:pt x="31639" y="43759"/>
                  </a:lnTo>
                  <a:lnTo>
                    <a:pt x="38878" y="38878"/>
                  </a:lnTo>
                  <a:lnTo>
                    <a:pt x="43759" y="31639"/>
                  </a:lnTo>
                  <a:lnTo>
                    <a:pt x="45549" y="22774"/>
                  </a:lnTo>
                  <a:lnTo>
                    <a:pt x="43759" y="13909"/>
                  </a:lnTo>
                  <a:lnTo>
                    <a:pt x="38878" y="6670"/>
                  </a:lnTo>
                  <a:lnTo>
                    <a:pt x="31639" y="1789"/>
                  </a:lnTo>
                  <a:lnTo>
                    <a:pt x="22774" y="0"/>
                  </a:lnTo>
                  <a:close/>
                </a:path>
              </a:pathLst>
            </a:custGeom>
            <a:solidFill>
              <a:srgbClr val="000000"/>
            </a:solidFill>
          </p:spPr>
          <p:txBody>
            <a:bodyPr wrap="square" lIns="0" tIns="0" rIns="0" bIns="0" rtlCol="0"/>
            <a:lstStyle/>
            <a:p>
              <a:endParaRPr/>
            </a:p>
          </p:txBody>
        </p:sp>
        <p:sp>
          <p:nvSpPr>
            <p:cNvPr id="9" name="object 9"/>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3144583" y="186321"/>
              <a:ext cx="63233" cy="63233"/>
            </a:xfrm>
            <a:prstGeom prst="rect">
              <a:avLst/>
            </a:prstGeom>
          </p:spPr>
        </p:pic>
        <p:pic>
          <p:nvPicPr>
            <p:cNvPr id="11" name="object 11"/>
            <p:cNvPicPr/>
            <p:nvPr/>
          </p:nvPicPr>
          <p:blipFill>
            <a:blip r:embed="rId3" cstate="print"/>
            <a:stretch>
              <a:fillRect/>
            </a:stretch>
          </p:blipFill>
          <p:spPr>
            <a:xfrm>
              <a:off x="3144583" y="568439"/>
              <a:ext cx="63233" cy="63233"/>
            </a:xfrm>
            <a:prstGeom prst="rect">
              <a:avLst/>
            </a:prstGeom>
          </p:spPr>
        </p:pic>
      </p:grpSp>
      <p:sp>
        <p:nvSpPr>
          <p:cNvPr id="12" name="object 12"/>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all4desktop.com/data_images/original/4244361-bir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5413" y="2117924"/>
            <a:ext cx="1175683" cy="84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upload.wikimedia.org/wikipedia/commons/5/5e/Silverbird_in_Murchison_Falls_National_Park,_Ugand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5413" y="1220020"/>
            <a:ext cx="1175683" cy="783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794299" y="-67525"/>
            <a:ext cx="144145" cy="14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TW" altLang="en-US" sz="851"/>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2508" y="1357409"/>
            <a:ext cx="1017273" cy="60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雲朵形圖說文字 9"/>
          <p:cNvSpPr/>
          <p:nvPr/>
        </p:nvSpPr>
        <p:spPr>
          <a:xfrm>
            <a:off x="3120890" y="1085410"/>
            <a:ext cx="1562321" cy="512991"/>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1135" dirty="0"/>
              <a:t>“upper-left beak”</a:t>
            </a:r>
            <a:r>
              <a:rPr lang="zh-TW" altLang="en-US" sz="1135" dirty="0"/>
              <a:t> </a:t>
            </a:r>
            <a:r>
              <a:rPr lang="en-US" altLang="zh-TW" sz="1135" dirty="0"/>
              <a:t>detector</a:t>
            </a:r>
            <a:endParaRPr lang="zh-TW" altLang="en-US" sz="1135" dirty="0"/>
          </a:p>
        </p:txBody>
      </p:sp>
      <p:sp>
        <p:nvSpPr>
          <p:cNvPr id="11" name="矩形 11"/>
          <p:cNvSpPr/>
          <p:nvPr/>
        </p:nvSpPr>
        <p:spPr>
          <a:xfrm>
            <a:off x="1330339" y="1244044"/>
            <a:ext cx="192193" cy="1794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851"/>
          </a:p>
        </p:txBody>
      </p:sp>
      <p:sp>
        <p:nvSpPr>
          <p:cNvPr id="12" name="矩形 12"/>
          <p:cNvSpPr/>
          <p:nvPr/>
        </p:nvSpPr>
        <p:spPr>
          <a:xfrm>
            <a:off x="1573583" y="2362670"/>
            <a:ext cx="192193" cy="1794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851"/>
          </a:p>
        </p:txBody>
      </p:sp>
      <p:pic>
        <p:nvPicPr>
          <p:cNvPr id="13" name="圖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57973" y="2201258"/>
            <a:ext cx="1085592"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雲朵形圖說文字 30"/>
          <p:cNvSpPr/>
          <p:nvPr/>
        </p:nvSpPr>
        <p:spPr>
          <a:xfrm>
            <a:off x="3120922" y="2608317"/>
            <a:ext cx="1562357" cy="450078"/>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1135">
                <a:solidFill>
                  <a:srgbClr val="000000"/>
                </a:solidFill>
              </a:rPr>
              <a:t>“middle beak”</a:t>
            </a:r>
            <a:r>
              <a:rPr lang="zh-TW" altLang="en-US" sz="1135">
                <a:solidFill>
                  <a:srgbClr val="000000"/>
                </a:solidFill>
              </a:rPr>
              <a:t> </a:t>
            </a:r>
            <a:r>
              <a:rPr lang="en-US" altLang="zh-TW" sz="1135">
                <a:solidFill>
                  <a:srgbClr val="000000"/>
                </a:solidFill>
              </a:rPr>
              <a:t>detector</a:t>
            </a:r>
            <a:endParaRPr lang="zh-TW" altLang="en-US" sz="1135">
              <a:solidFill>
                <a:srgbClr val="000000"/>
              </a:solidFill>
            </a:endParaRPr>
          </a:p>
        </p:txBody>
      </p:sp>
      <p:sp>
        <p:nvSpPr>
          <p:cNvPr id="15" name="矩形 5"/>
          <p:cNvSpPr>
            <a:spLocks noChangeArrowheads="1"/>
          </p:cNvSpPr>
          <p:nvPr/>
        </p:nvSpPr>
        <p:spPr bwMode="auto">
          <a:xfrm>
            <a:off x="2918936" y="1910716"/>
            <a:ext cx="1729740" cy="79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1135"/>
              <a:t>They can be compressed</a:t>
            </a:r>
          </a:p>
          <a:p>
            <a:pPr eaLnBrk="1" hangingPunct="1"/>
            <a:r>
              <a:rPr lang="en-US" altLang="zh-TW" sz="1135"/>
              <a:t> to the same parameters.</a:t>
            </a:r>
            <a:endParaRPr lang="zh-TW" altLang="en-US" sz="1135"/>
          </a:p>
        </p:txBody>
      </p:sp>
      <p:cxnSp>
        <p:nvCxnSpPr>
          <p:cNvPr id="17" name="直線單箭頭接點 7"/>
          <p:cNvCxnSpPr/>
          <p:nvPr/>
        </p:nvCxnSpPr>
        <p:spPr>
          <a:xfrm>
            <a:off x="2822840" y="1783087"/>
            <a:ext cx="0" cy="633638"/>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9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1138" y="37945"/>
              <a:ext cx="1146175" cy="2500630"/>
            </a:xfrm>
            <a:custGeom>
              <a:avLst/>
              <a:gdLst/>
              <a:ahLst/>
              <a:cxnLst/>
              <a:rect l="l" t="t" r="r" b="b"/>
              <a:pathLst>
                <a:path w="1146175" h="2500630">
                  <a:moveTo>
                    <a:pt x="2758" y="247791"/>
                  </a:moveTo>
                  <a:lnTo>
                    <a:pt x="70796" y="2500156"/>
                  </a:lnTo>
                </a:path>
                <a:path w="1146175" h="2500630">
                  <a:moveTo>
                    <a:pt x="99960" y="225440"/>
                  </a:moveTo>
                  <a:lnTo>
                    <a:pt x="167998" y="2477805"/>
                  </a:lnTo>
                </a:path>
                <a:path w="1146175" h="2500630">
                  <a:moveTo>
                    <a:pt x="197161" y="203084"/>
                  </a:moveTo>
                  <a:lnTo>
                    <a:pt x="265199" y="2455449"/>
                  </a:lnTo>
                </a:path>
                <a:path w="1146175" h="2500630">
                  <a:moveTo>
                    <a:pt x="294363" y="180728"/>
                  </a:moveTo>
                  <a:lnTo>
                    <a:pt x="362401" y="2433093"/>
                  </a:lnTo>
                </a:path>
                <a:path w="1146175" h="2500630">
                  <a:moveTo>
                    <a:pt x="391564" y="158372"/>
                  </a:moveTo>
                  <a:lnTo>
                    <a:pt x="459602" y="2410737"/>
                  </a:lnTo>
                </a:path>
                <a:path w="1146175" h="2500630">
                  <a:moveTo>
                    <a:pt x="488766" y="136015"/>
                  </a:moveTo>
                  <a:lnTo>
                    <a:pt x="556803" y="2388380"/>
                  </a:lnTo>
                </a:path>
                <a:path w="1146175" h="2500630">
                  <a:moveTo>
                    <a:pt x="585967" y="113659"/>
                  </a:moveTo>
                  <a:lnTo>
                    <a:pt x="654005" y="2366024"/>
                  </a:lnTo>
                </a:path>
                <a:path w="1146175" h="2500630">
                  <a:moveTo>
                    <a:pt x="683168" y="91303"/>
                  </a:moveTo>
                  <a:lnTo>
                    <a:pt x="751206" y="2343668"/>
                  </a:lnTo>
                </a:path>
                <a:path w="1146175" h="2500630">
                  <a:moveTo>
                    <a:pt x="780370" y="68947"/>
                  </a:moveTo>
                  <a:lnTo>
                    <a:pt x="848407" y="2321312"/>
                  </a:lnTo>
                </a:path>
                <a:path w="1146175" h="2500630">
                  <a:moveTo>
                    <a:pt x="877572" y="46591"/>
                  </a:moveTo>
                  <a:lnTo>
                    <a:pt x="945609" y="2298955"/>
                  </a:lnTo>
                </a:path>
                <a:path w="1146175" h="2500630">
                  <a:moveTo>
                    <a:pt x="974773" y="24234"/>
                  </a:moveTo>
                  <a:lnTo>
                    <a:pt x="1042810" y="2276599"/>
                  </a:lnTo>
                </a:path>
                <a:path w="1146175" h="2500630">
                  <a:moveTo>
                    <a:pt x="1071974" y="1878"/>
                  </a:moveTo>
                  <a:lnTo>
                    <a:pt x="1140012" y="2254243"/>
                  </a:lnTo>
                </a:path>
                <a:path w="1146175" h="2500630">
                  <a:moveTo>
                    <a:pt x="1067070" y="0"/>
                  </a:moveTo>
                  <a:lnTo>
                    <a:pt x="0" y="246239"/>
                  </a:lnTo>
                </a:path>
                <a:path w="1146175" h="2500630">
                  <a:moveTo>
                    <a:pt x="1070813" y="106921"/>
                  </a:moveTo>
                  <a:lnTo>
                    <a:pt x="3742" y="353160"/>
                  </a:lnTo>
                </a:path>
                <a:path w="1146175" h="2500630">
                  <a:moveTo>
                    <a:pt x="1074555" y="213842"/>
                  </a:moveTo>
                  <a:lnTo>
                    <a:pt x="7485" y="460082"/>
                  </a:lnTo>
                </a:path>
                <a:path w="1146175" h="2500630">
                  <a:moveTo>
                    <a:pt x="1078298" y="320763"/>
                  </a:moveTo>
                  <a:lnTo>
                    <a:pt x="11227" y="567003"/>
                  </a:lnTo>
                </a:path>
                <a:path w="1146175" h="2500630">
                  <a:moveTo>
                    <a:pt x="1082040" y="427684"/>
                  </a:moveTo>
                  <a:lnTo>
                    <a:pt x="14970" y="673924"/>
                  </a:lnTo>
                </a:path>
                <a:path w="1146175" h="2500630">
                  <a:moveTo>
                    <a:pt x="1085783" y="534606"/>
                  </a:moveTo>
                  <a:lnTo>
                    <a:pt x="18712" y="780845"/>
                  </a:lnTo>
                </a:path>
                <a:path w="1146175" h="2500630">
                  <a:moveTo>
                    <a:pt x="1089525" y="641527"/>
                  </a:moveTo>
                  <a:lnTo>
                    <a:pt x="22454" y="887766"/>
                  </a:lnTo>
                </a:path>
                <a:path w="1146175" h="2500630">
                  <a:moveTo>
                    <a:pt x="1093268" y="748448"/>
                  </a:moveTo>
                  <a:lnTo>
                    <a:pt x="26197" y="994688"/>
                  </a:lnTo>
                </a:path>
                <a:path w="1146175" h="2500630">
                  <a:moveTo>
                    <a:pt x="1097010" y="855369"/>
                  </a:moveTo>
                  <a:lnTo>
                    <a:pt x="29940" y="1101609"/>
                  </a:lnTo>
                </a:path>
                <a:path w="1146175" h="2500630">
                  <a:moveTo>
                    <a:pt x="1100753" y="962290"/>
                  </a:moveTo>
                  <a:lnTo>
                    <a:pt x="33682" y="1208530"/>
                  </a:lnTo>
                </a:path>
                <a:path w="1146175" h="2500630">
                  <a:moveTo>
                    <a:pt x="1104495" y="1069212"/>
                  </a:moveTo>
                  <a:lnTo>
                    <a:pt x="37425" y="1315451"/>
                  </a:lnTo>
                </a:path>
                <a:path w="1146175" h="2500630">
                  <a:moveTo>
                    <a:pt x="1108238" y="1176133"/>
                  </a:moveTo>
                  <a:lnTo>
                    <a:pt x="41167" y="1422372"/>
                  </a:lnTo>
                </a:path>
                <a:path w="1146175" h="2500630">
                  <a:moveTo>
                    <a:pt x="1111981" y="1283054"/>
                  </a:moveTo>
                  <a:lnTo>
                    <a:pt x="44910" y="1529293"/>
                  </a:lnTo>
                </a:path>
                <a:path w="1146175" h="2500630">
                  <a:moveTo>
                    <a:pt x="1115723" y="1389975"/>
                  </a:moveTo>
                  <a:lnTo>
                    <a:pt x="48652" y="1636214"/>
                  </a:lnTo>
                </a:path>
                <a:path w="1146175" h="2500630">
                  <a:moveTo>
                    <a:pt x="1119465" y="1496896"/>
                  </a:moveTo>
                  <a:lnTo>
                    <a:pt x="52395" y="1743135"/>
                  </a:lnTo>
                </a:path>
                <a:path w="1146175" h="2500630">
                  <a:moveTo>
                    <a:pt x="1123208" y="1603817"/>
                  </a:moveTo>
                  <a:lnTo>
                    <a:pt x="56137" y="1850057"/>
                  </a:lnTo>
                </a:path>
                <a:path w="1146175" h="2500630">
                  <a:moveTo>
                    <a:pt x="1126951" y="1710738"/>
                  </a:moveTo>
                  <a:lnTo>
                    <a:pt x="59880" y="1956978"/>
                  </a:lnTo>
                </a:path>
                <a:path w="1146175" h="2500630">
                  <a:moveTo>
                    <a:pt x="1130693" y="1817659"/>
                  </a:moveTo>
                  <a:lnTo>
                    <a:pt x="63622" y="2063899"/>
                  </a:lnTo>
                </a:path>
                <a:path w="1146175" h="2500630">
                  <a:moveTo>
                    <a:pt x="1134436" y="1924581"/>
                  </a:moveTo>
                  <a:lnTo>
                    <a:pt x="67365" y="2170820"/>
                  </a:lnTo>
                </a:path>
                <a:path w="1146175" h="2500630">
                  <a:moveTo>
                    <a:pt x="1138178" y="2031502"/>
                  </a:moveTo>
                  <a:lnTo>
                    <a:pt x="71107" y="2277741"/>
                  </a:lnTo>
                </a:path>
                <a:path w="1146175" h="2500630">
                  <a:moveTo>
                    <a:pt x="1141921" y="2138423"/>
                  </a:moveTo>
                  <a:lnTo>
                    <a:pt x="74850" y="2384663"/>
                  </a:lnTo>
                </a:path>
                <a:path w="1146175" h="2500630">
                  <a:moveTo>
                    <a:pt x="1145663" y="2245344"/>
                  </a:moveTo>
                  <a:lnTo>
                    <a:pt x="78592" y="2491584"/>
                  </a:lnTo>
                </a:path>
              </a:pathLst>
            </a:custGeom>
            <a:ln w="5060">
              <a:solidFill>
                <a:srgbClr val="000000"/>
              </a:solidFill>
            </a:ln>
          </p:spPr>
          <p:txBody>
            <a:bodyPr wrap="square" lIns="0" tIns="0" rIns="0" bIns="0" rtlCol="0"/>
            <a:lstStyle/>
            <a:p>
              <a:endParaRPr/>
            </a:p>
          </p:txBody>
        </p:sp>
        <p:sp>
          <p:nvSpPr>
            <p:cNvPr id="5" name="object 5"/>
            <p:cNvSpPr/>
            <p:nvPr/>
          </p:nvSpPr>
          <p:spPr>
            <a:xfrm>
              <a:off x="1755546" y="288404"/>
              <a:ext cx="433705" cy="131445"/>
            </a:xfrm>
            <a:custGeom>
              <a:avLst/>
              <a:gdLst/>
              <a:ahLst/>
              <a:cxnLst/>
              <a:rect l="l" t="t" r="r" b="b"/>
              <a:pathLst>
                <a:path w="433705" h="131445">
                  <a:moveTo>
                    <a:pt x="45554" y="108051"/>
                  </a:moveTo>
                  <a:lnTo>
                    <a:pt x="43764" y="99187"/>
                  </a:lnTo>
                  <a:lnTo>
                    <a:pt x="38874" y="91948"/>
                  </a:lnTo>
                  <a:lnTo>
                    <a:pt x="31635" y="87071"/>
                  </a:lnTo>
                  <a:lnTo>
                    <a:pt x="22771" y="85280"/>
                  </a:lnTo>
                  <a:lnTo>
                    <a:pt x="13906" y="87071"/>
                  </a:lnTo>
                  <a:lnTo>
                    <a:pt x="6667" y="91948"/>
                  </a:lnTo>
                  <a:lnTo>
                    <a:pt x="1790" y="99187"/>
                  </a:lnTo>
                  <a:lnTo>
                    <a:pt x="0" y="108051"/>
                  </a:lnTo>
                  <a:lnTo>
                    <a:pt x="1790" y="116916"/>
                  </a:lnTo>
                  <a:lnTo>
                    <a:pt x="6667" y="124155"/>
                  </a:lnTo>
                  <a:lnTo>
                    <a:pt x="13906" y="129032"/>
                  </a:lnTo>
                  <a:lnTo>
                    <a:pt x="22771" y="130822"/>
                  </a:lnTo>
                  <a:lnTo>
                    <a:pt x="31635" y="129032"/>
                  </a:lnTo>
                  <a:lnTo>
                    <a:pt x="38874" y="124155"/>
                  </a:lnTo>
                  <a:lnTo>
                    <a:pt x="43764" y="116916"/>
                  </a:lnTo>
                  <a:lnTo>
                    <a:pt x="45554" y="108051"/>
                  </a:lnTo>
                  <a:close/>
                </a:path>
                <a:path w="433705" h="131445">
                  <a:moveTo>
                    <a:pt x="142557" y="86741"/>
                  </a:moveTo>
                  <a:lnTo>
                    <a:pt x="140766" y="77863"/>
                  </a:lnTo>
                  <a:lnTo>
                    <a:pt x="135890" y="70624"/>
                  </a:lnTo>
                  <a:lnTo>
                    <a:pt x="128651" y="65747"/>
                  </a:lnTo>
                  <a:lnTo>
                    <a:pt x="119773" y="63957"/>
                  </a:lnTo>
                  <a:lnTo>
                    <a:pt x="110909" y="65747"/>
                  </a:lnTo>
                  <a:lnTo>
                    <a:pt x="103670" y="70624"/>
                  </a:lnTo>
                  <a:lnTo>
                    <a:pt x="98793" y="77863"/>
                  </a:lnTo>
                  <a:lnTo>
                    <a:pt x="97002" y="86741"/>
                  </a:lnTo>
                  <a:lnTo>
                    <a:pt x="98793" y="95605"/>
                  </a:lnTo>
                  <a:lnTo>
                    <a:pt x="103670" y="102844"/>
                  </a:lnTo>
                  <a:lnTo>
                    <a:pt x="110909" y="107721"/>
                  </a:lnTo>
                  <a:lnTo>
                    <a:pt x="119773" y="109512"/>
                  </a:lnTo>
                  <a:lnTo>
                    <a:pt x="128651" y="107721"/>
                  </a:lnTo>
                  <a:lnTo>
                    <a:pt x="135890" y="102844"/>
                  </a:lnTo>
                  <a:lnTo>
                    <a:pt x="140766" y="95605"/>
                  </a:lnTo>
                  <a:lnTo>
                    <a:pt x="142557" y="86741"/>
                  </a:lnTo>
                  <a:close/>
                </a:path>
                <a:path w="433705" h="131445">
                  <a:moveTo>
                    <a:pt x="239560" y="65417"/>
                  </a:moveTo>
                  <a:lnTo>
                    <a:pt x="237769" y="56553"/>
                  </a:lnTo>
                  <a:lnTo>
                    <a:pt x="232892" y="49314"/>
                  </a:lnTo>
                  <a:lnTo>
                    <a:pt x="225653" y="44437"/>
                  </a:lnTo>
                  <a:lnTo>
                    <a:pt x="216789" y="42646"/>
                  </a:lnTo>
                  <a:lnTo>
                    <a:pt x="207924" y="44437"/>
                  </a:lnTo>
                  <a:lnTo>
                    <a:pt x="200685" y="49314"/>
                  </a:lnTo>
                  <a:lnTo>
                    <a:pt x="195795" y="56553"/>
                  </a:lnTo>
                  <a:lnTo>
                    <a:pt x="194005" y="65417"/>
                  </a:lnTo>
                  <a:lnTo>
                    <a:pt x="195795" y="74282"/>
                  </a:lnTo>
                  <a:lnTo>
                    <a:pt x="200685" y="81521"/>
                  </a:lnTo>
                  <a:lnTo>
                    <a:pt x="207924" y="86398"/>
                  </a:lnTo>
                  <a:lnTo>
                    <a:pt x="216789" y="88188"/>
                  </a:lnTo>
                  <a:lnTo>
                    <a:pt x="225653" y="86398"/>
                  </a:lnTo>
                  <a:lnTo>
                    <a:pt x="232892" y="81521"/>
                  </a:lnTo>
                  <a:lnTo>
                    <a:pt x="237769" y="74282"/>
                  </a:lnTo>
                  <a:lnTo>
                    <a:pt x="239560" y="65417"/>
                  </a:lnTo>
                  <a:close/>
                </a:path>
                <a:path w="433705" h="131445">
                  <a:moveTo>
                    <a:pt x="336562" y="44094"/>
                  </a:moveTo>
                  <a:lnTo>
                    <a:pt x="334772" y="35229"/>
                  </a:lnTo>
                  <a:lnTo>
                    <a:pt x="329895" y="27990"/>
                  </a:lnTo>
                  <a:lnTo>
                    <a:pt x="322656" y="23114"/>
                  </a:lnTo>
                  <a:lnTo>
                    <a:pt x="313791" y="21323"/>
                  </a:lnTo>
                  <a:lnTo>
                    <a:pt x="304927" y="23114"/>
                  </a:lnTo>
                  <a:lnTo>
                    <a:pt x="297688" y="27990"/>
                  </a:lnTo>
                  <a:lnTo>
                    <a:pt x="292798" y="35229"/>
                  </a:lnTo>
                  <a:lnTo>
                    <a:pt x="291007" y="44094"/>
                  </a:lnTo>
                  <a:lnTo>
                    <a:pt x="292798" y="52959"/>
                  </a:lnTo>
                  <a:lnTo>
                    <a:pt x="297688" y="60198"/>
                  </a:lnTo>
                  <a:lnTo>
                    <a:pt x="304927" y="65087"/>
                  </a:lnTo>
                  <a:lnTo>
                    <a:pt x="313791" y="66878"/>
                  </a:lnTo>
                  <a:lnTo>
                    <a:pt x="322656" y="65087"/>
                  </a:lnTo>
                  <a:lnTo>
                    <a:pt x="329895" y="60198"/>
                  </a:lnTo>
                  <a:lnTo>
                    <a:pt x="334772" y="52959"/>
                  </a:lnTo>
                  <a:lnTo>
                    <a:pt x="336562" y="44094"/>
                  </a:lnTo>
                  <a:close/>
                </a:path>
                <a:path w="433705" h="131445">
                  <a:moveTo>
                    <a:pt x="433565" y="22783"/>
                  </a:moveTo>
                  <a:lnTo>
                    <a:pt x="431774" y="13919"/>
                  </a:lnTo>
                  <a:lnTo>
                    <a:pt x="426897" y="6680"/>
                  </a:lnTo>
                  <a:lnTo>
                    <a:pt x="419658" y="1790"/>
                  </a:lnTo>
                  <a:lnTo>
                    <a:pt x="410794" y="0"/>
                  </a:lnTo>
                  <a:lnTo>
                    <a:pt x="401929" y="1790"/>
                  </a:lnTo>
                  <a:lnTo>
                    <a:pt x="394690" y="6680"/>
                  </a:lnTo>
                  <a:lnTo>
                    <a:pt x="389801" y="13919"/>
                  </a:lnTo>
                  <a:lnTo>
                    <a:pt x="388010" y="22783"/>
                  </a:lnTo>
                  <a:lnTo>
                    <a:pt x="389801" y="31648"/>
                  </a:lnTo>
                  <a:lnTo>
                    <a:pt x="394690" y="38887"/>
                  </a:lnTo>
                  <a:lnTo>
                    <a:pt x="401929" y="43764"/>
                  </a:lnTo>
                  <a:lnTo>
                    <a:pt x="410794" y="45554"/>
                  </a:lnTo>
                  <a:lnTo>
                    <a:pt x="419658" y="43764"/>
                  </a:lnTo>
                  <a:lnTo>
                    <a:pt x="426897" y="38887"/>
                  </a:lnTo>
                  <a:lnTo>
                    <a:pt x="431774" y="31648"/>
                  </a:lnTo>
                  <a:lnTo>
                    <a:pt x="433565" y="22783"/>
                  </a:lnTo>
                  <a:close/>
                </a:path>
              </a:pathLst>
            </a:custGeom>
            <a:solidFill>
              <a:srgbClr val="000000"/>
            </a:solidFill>
          </p:spPr>
          <p:txBody>
            <a:bodyPr wrap="square" lIns="0" tIns="0" rIns="0" bIns="0" rtlCol="0"/>
            <a:lstStyle/>
            <a:p>
              <a:endParaRPr/>
            </a:p>
          </p:txBody>
        </p:sp>
        <p:sp>
          <p:nvSpPr>
            <p:cNvPr id="6" name="object 6"/>
            <p:cNvSpPr/>
            <p:nvPr/>
          </p:nvSpPr>
          <p:spPr>
            <a:xfrm>
              <a:off x="816162" y="113765"/>
              <a:ext cx="302895" cy="384810"/>
            </a:xfrm>
            <a:custGeom>
              <a:avLst/>
              <a:gdLst/>
              <a:ahLst/>
              <a:cxnLst/>
              <a:rect l="l" t="t" r="r" b="b"/>
              <a:pathLst>
                <a:path w="302894" h="384809">
                  <a:moveTo>
                    <a:pt x="0" y="63830"/>
                  </a:moveTo>
                  <a:lnTo>
                    <a:pt x="291015" y="0"/>
                  </a:lnTo>
                  <a:lnTo>
                    <a:pt x="302357" y="320763"/>
                  </a:lnTo>
                  <a:lnTo>
                    <a:pt x="11341" y="384594"/>
                  </a:lnTo>
                  <a:lnTo>
                    <a:pt x="0" y="63830"/>
                  </a:lnTo>
                  <a:close/>
                </a:path>
              </a:pathLst>
            </a:custGeom>
            <a:ln w="18979">
              <a:solidFill>
                <a:srgbClr val="000000"/>
              </a:solidFill>
            </a:ln>
          </p:spPr>
          <p:txBody>
            <a:bodyPr wrap="square" lIns="0" tIns="0" rIns="0" bIns="0" rtlCol="0"/>
            <a:lstStyle/>
            <a:p>
              <a:endParaRPr/>
            </a:p>
          </p:txBody>
        </p:sp>
        <p:sp>
          <p:nvSpPr>
            <p:cNvPr id="7" name="object 7"/>
            <p:cNvSpPr/>
            <p:nvPr/>
          </p:nvSpPr>
          <p:spPr>
            <a:xfrm>
              <a:off x="816162" y="113765"/>
              <a:ext cx="1447800" cy="384810"/>
            </a:xfrm>
            <a:custGeom>
              <a:avLst/>
              <a:gdLst/>
              <a:ahLst/>
              <a:cxnLst/>
              <a:rect l="l" t="t" r="r" b="b"/>
              <a:pathLst>
                <a:path w="1447800" h="384809">
                  <a:moveTo>
                    <a:pt x="0" y="63830"/>
                  </a:moveTo>
                  <a:lnTo>
                    <a:pt x="1447185" y="176095"/>
                  </a:lnTo>
                </a:path>
                <a:path w="1447800" h="384809">
                  <a:moveTo>
                    <a:pt x="291015" y="0"/>
                  </a:moveTo>
                  <a:lnTo>
                    <a:pt x="1447185" y="176095"/>
                  </a:lnTo>
                </a:path>
                <a:path w="1447800" h="384809">
                  <a:moveTo>
                    <a:pt x="302357" y="320763"/>
                  </a:moveTo>
                  <a:lnTo>
                    <a:pt x="1447185" y="176095"/>
                  </a:lnTo>
                </a:path>
                <a:path w="1447800" h="384809">
                  <a:moveTo>
                    <a:pt x="11341" y="384594"/>
                  </a:moveTo>
                  <a:lnTo>
                    <a:pt x="1447185" y="176095"/>
                  </a:lnTo>
                </a:path>
              </a:pathLst>
            </a:custGeom>
            <a:ln w="5060">
              <a:solidFill>
                <a:srgbClr val="7F7F7F"/>
              </a:solidFill>
            </a:ln>
          </p:spPr>
          <p:txBody>
            <a:bodyPr wrap="square" lIns="0" tIns="0" rIns="0" bIns="0" rtlCol="0"/>
            <a:lstStyle/>
            <a:p>
              <a:endParaRPr/>
            </a:p>
          </p:txBody>
        </p:sp>
        <p:sp>
          <p:nvSpPr>
            <p:cNvPr id="8" name="object 8"/>
            <p:cNvSpPr/>
            <p:nvPr/>
          </p:nvSpPr>
          <p:spPr>
            <a:xfrm>
              <a:off x="2240573" y="267086"/>
              <a:ext cx="45720" cy="45720"/>
            </a:xfrm>
            <a:custGeom>
              <a:avLst/>
              <a:gdLst/>
              <a:ahLst/>
              <a:cxnLst/>
              <a:rect l="l" t="t" r="r" b="b"/>
              <a:pathLst>
                <a:path w="45719" h="45720">
                  <a:moveTo>
                    <a:pt x="22774" y="0"/>
                  </a:moveTo>
                  <a:lnTo>
                    <a:pt x="13909" y="1789"/>
                  </a:lnTo>
                  <a:lnTo>
                    <a:pt x="6670" y="6670"/>
                  </a:lnTo>
                  <a:lnTo>
                    <a:pt x="1789" y="13909"/>
                  </a:lnTo>
                  <a:lnTo>
                    <a:pt x="0" y="22774"/>
                  </a:lnTo>
                  <a:lnTo>
                    <a:pt x="1789" y="31639"/>
                  </a:lnTo>
                  <a:lnTo>
                    <a:pt x="6670" y="38878"/>
                  </a:lnTo>
                  <a:lnTo>
                    <a:pt x="13909" y="43759"/>
                  </a:lnTo>
                  <a:lnTo>
                    <a:pt x="22774" y="45549"/>
                  </a:lnTo>
                  <a:lnTo>
                    <a:pt x="31639" y="43759"/>
                  </a:lnTo>
                  <a:lnTo>
                    <a:pt x="38878" y="38878"/>
                  </a:lnTo>
                  <a:lnTo>
                    <a:pt x="43759" y="31639"/>
                  </a:lnTo>
                  <a:lnTo>
                    <a:pt x="45549" y="22774"/>
                  </a:lnTo>
                  <a:lnTo>
                    <a:pt x="43759" y="13909"/>
                  </a:lnTo>
                  <a:lnTo>
                    <a:pt x="38878" y="6670"/>
                  </a:lnTo>
                  <a:lnTo>
                    <a:pt x="31639" y="1789"/>
                  </a:lnTo>
                  <a:lnTo>
                    <a:pt x="22774" y="0"/>
                  </a:lnTo>
                  <a:close/>
                </a:path>
              </a:pathLst>
            </a:custGeom>
            <a:solidFill>
              <a:srgbClr val="000000"/>
            </a:solidFill>
          </p:spPr>
          <p:txBody>
            <a:bodyPr wrap="square" lIns="0" tIns="0" rIns="0" bIns="0" rtlCol="0"/>
            <a:lstStyle/>
            <a:p>
              <a:endParaRPr/>
            </a:p>
          </p:txBody>
        </p:sp>
        <p:sp>
          <p:nvSpPr>
            <p:cNvPr id="9" name="object 9"/>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3144583" y="186321"/>
              <a:ext cx="63233" cy="63233"/>
            </a:xfrm>
            <a:prstGeom prst="rect">
              <a:avLst/>
            </a:prstGeom>
          </p:spPr>
        </p:pic>
        <p:pic>
          <p:nvPicPr>
            <p:cNvPr id="11" name="object 11"/>
            <p:cNvPicPr/>
            <p:nvPr/>
          </p:nvPicPr>
          <p:blipFill>
            <a:blip r:embed="rId3" cstate="print"/>
            <a:stretch>
              <a:fillRect/>
            </a:stretch>
          </p:blipFill>
          <p:spPr>
            <a:xfrm>
              <a:off x="3144583" y="568439"/>
              <a:ext cx="63233" cy="63233"/>
            </a:xfrm>
            <a:prstGeom prst="rect">
              <a:avLst/>
            </a:prstGeom>
          </p:spPr>
        </p:pic>
      </p:grpSp>
      <p:sp>
        <p:nvSpPr>
          <p:cNvPr id="12" name="object 12"/>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08643"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08643"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08643"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12400"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12400" cy="2503604"/>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12400"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12400"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12400"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12400"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4395" y="100849"/>
            <a:ext cx="2268854" cy="169277"/>
          </a:xfrm>
        </p:spPr>
        <p:txBody>
          <a:bodyPr/>
          <a:lstStyle/>
          <a:p>
            <a:endParaRPr lang="en-IN"/>
          </a:p>
        </p:txBody>
      </p:sp>
      <p:pic>
        <p:nvPicPr>
          <p:cNvPr id="4" name="Picture 3"/>
          <p:cNvPicPr>
            <a:picLocks noChangeAspect="1"/>
          </p:cNvPicPr>
          <p:nvPr/>
        </p:nvPicPr>
        <p:blipFill>
          <a:blip r:embed="rId2"/>
          <a:stretch>
            <a:fillRect/>
          </a:stretch>
        </p:blipFill>
        <p:spPr>
          <a:xfrm>
            <a:off x="0" y="794"/>
            <a:ext cx="5861897" cy="2786803"/>
          </a:xfrm>
          <a:prstGeom prst="rect">
            <a:avLst/>
          </a:prstGeom>
        </p:spPr>
      </p:pic>
    </p:spTree>
    <p:extLst>
      <p:ext uri="{BB962C8B-B14F-4D97-AF65-F5344CB8AC3E}">
        <p14:creationId xmlns:p14="http://schemas.microsoft.com/office/powerpoint/2010/main" val="1811520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12400"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
        <p:nvSpPr>
          <p:cNvPr id="13" name="object 13"/>
          <p:cNvSpPr txBox="1"/>
          <p:nvPr/>
        </p:nvSpPr>
        <p:spPr>
          <a:xfrm>
            <a:off x="5479338" y="3007598"/>
            <a:ext cx="257810" cy="101600"/>
          </a:xfrm>
          <a:prstGeom prst="rect">
            <a:avLst/>
          </a:prstGeom>
        </p:spPr>
        <p:txBody>
          <a:bodyPr vert="horz" wrap="square" lIns="0" tIns="0" rIns="0" bIns="0" rtlCol="0">
            <a:spAutoFit/>
          </a:bodyPr>
          <a:lstStyle/>
          <a:p>
            <a:pPr marL="12700">
              <a:lnSpc>
                <a:spcPts val="670"/>
              </a:lnSpc>
            </a:pPr>
            <a:r>
              <a:rPr sz="600" spc="75" dirty="0">
                <a:solidFill>
                  <a:srgbClr val="ADADE0"/>
                </a:solidFill>
                <a:latin typeface="Calibri"/>
                <a:cs typeface="Calibri"/>
              </a:rPr>
              <a:t>13/68</a:t>
            </a:r>
            <a:endParaRPr sz="600">
              <a:latin typeface="Calibri"/>
              <a:cs typeface="Calibri"/>
            </a:endParaRPr>
          </a:p>
        </p:txBody>
      </p:sp>
    </p:spTree>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12400"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12400"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grpSp>
      <p:sp>
        <p:nvSpPr>
          <p:cNvPr id="9" name="object 9"/>
          <p:cNvSpPr txBox="1"/>
          <p:nvPr/>
        </p:nvSpPr>
        <p:spPr>
          <a:xfrm>
            <a:off x="3264395" y="100849"/>
            <a:ext cx="2268855" cy="74612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p:txBody>
      </p:sp>
    </p:spTree>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3897" y="39824"/>
              <a:ext cx="1137285" cy="2498725"/>
            </a:xfrm>
            <a:custGeom>
              <a:avLst/>
              <a:gdLst/>
              <a:ahLst/>
              <a:cxnLst/>
              <a:rect l="l" t="t" r="r" b="b"/>
              <a:pathLst>
                <a:path w="1137285" h="2498725">
                  <a:moveTo>
                    <a:pt x="0" y="245913"/>
                  </a:moveTo>
                  <a:lnTo>
                    <a:pt x="68037" y="2498278"/>
                  </a:lnTo>
                </a:path>
                <a:path w="1137285" h="2498725">
                  <a:moveTo>
                    <a:pt x="97201" y="223562"/>
                  </a:moveTo>
                  <a:lnTo>
                    <a:pt x="165239" y="2475927"/>
                  </a:lnTo>
                </a:path>
                <a:path w="1137285" h="2498725">
                  <a:moveTo>
                    <a:pt x="194402" y="201205"/>
                  </a:moveTo>
                  <a:lnTo>
                    <a:pt x="262440" y="2453570"/>
                  </a:lnTo>
                </a:path>
                <a:path w="1137285" h="2498725">
                  <a:moveTo>
                    <a:pt x="291604" y="178849"/>
                  </a:moveTo>
                  <a:lnTo>
                    <a:pt x="359642" y="2431214"/>
                  </a:lnTo>
                </a:path>
                <a:path w="1137285" h="2498725">
                  <a:moveTo>
                    <a:pt x="388806" y="156493"/>
                  </a:moveTo>
                  <a:lnTo>
                    <a:pt x="456843" y="2408858"/>
                  </a:lnTo>
                </a:path>
                <a:path w="1137285" h="2498725">
                  <a:moveTo>
                    <a:pt x="486007" y="134137"/>
                  </a:moveTo>
                  <a:lnTo>
                    <a:pt x="554045" y="2386502"/>
                  </a:lnTo>
                </a:path>
                <a:path w="1137285" h="2498725">
                  <a:moveTo>
                    <a:pt x="583208" y="111781"/>
                  </a:moveTo>
                  <a:lnTo>
                    <a:pt x="651246" y="2364146"/>
                  </a:lnTo>
                </a:path>
                <a:path w="1137285" h="2498725">
                  <a:moveTo>
                    <a:pt x="680410" y="89425"/>
                  </a:moveTo>
                  <a:lnTo>
                    <a:pt x="748447" y="2341789"/>
                  </a:lnTo>
                </a:path>
                <a:path w="1137285" h="2498725">
                  <a:moveTo>
                    <a:pt x="777611" y="67068"/>
                  </a:moveTo>
                  <a:lnTo>
                    <a:pt x="845649" y="2319433"/>
                  </a:lnTo>
                </a:path>
                <a:path w="1137285" h="2498725">
                  <a:moveTo>
                    <a:pt x="874813" y="44712"/>
                  </a:moveTo>
                  <a:lnTo>
                    <a:pt x="942851" y="2297077"/>
                  </a:lnTo>
                </a:path>
                <a:path w="1137285" h="2498725">
                  <a:moveTo>
                    <a:pt x="972014" y="22356"/>
                  </a:moveTo>
                  <a:lnTo>
                    <a:pt x="1040052" y="2274721"/>
                  </a:lnTo>
                </a:path>
                <a:path w="1137285" h="2498725">
                  <a:moveTo>
                    <a:pt x="1069216" y="0"/>
                  </a:moveTo>
                  <a:lnTo>
                    <a:pt x="1137254" y="2252365"/>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28608" y="35415"/>
              <a:ext cx="2316158" cy="2496645"/>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pic>
          <p:nvPicPr>
            <p:cNvPr id="9" name="object 9"/>
            <p:cNvPicPr/>
            <p:nvPr/>
          </p:nvPicPr>
          <p:blipFill>
            <a:blip r:embed="rId5" cstate="print"/>
            <a:stretch>
              <a:fillRect/>
            </a:stretch>
          </p:blipFill>
          <p:spPr>
            <a:xfrm>
              <a:off x="3144583" y="950544"/>
              <a:ext cx="63233" cy="63233"/>
            </a:xfrm>
            <a:prstGeom prst="rect">
              <a:avLst/>
            </a:prstGeom>
          </p:spPr>
        </p:pic>
      </p:grpSp>
      <p:sp>
        <p:nvSpPr>
          <p:cNvPr id="10" name="object 10"/>
          <p:cNvSpPr txBox="1"/>
          <p:nvPr/>
        </p:nvSpPr>
        <p:spPr>
          <a:xfrm>
            <a:off x="3264395" y="100849"/>
            <a:ext cx="2268855" cy="112839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a:p>
            <a:pPr marL="12700" marR="5080">
              <a:lnSpc>
                <a:spcPct val="102600"/>
              </a:lnSpc>
              <a:spcBef>
                <a:spcPts val="300"/>
              </a:spcBef>
            </a:pPr>
            <a:r>
              <a:rPr sz="1100" spc="70" dirty="0">
                <a:latin typeface="Calibri"/>
                <a:cs typeface="Calibri"/>
              </a:rPr>
              <a:t>The</a:t>
            </a:r>
            <a:r>
              <a:rPr sz="1100" spc="195" dirty="0">
                <a:latin typeface="Calibri"/>
                <a:cs typeface="Calibri"/>
              </a:rPr>
              <a:t> </a:t>
            </a:r>
            <a:r>
              <a:rPr sz="1100" spc="20" dirty="0">
                <a:latin typeface="Calibri"/>
                <a:cs typeface="Calibri"/>
              </a:rPr>
              <a:t>resulting</a:t>
            </a:r>
            <a:r>
              <a:rPr sz="1100" spc="204" dirty="0">
                <a:latin typeface="Calibri"/>
                <a:cs typeface="Calibri"/>
              </a:rPr>
              <a:t> </a:t>
            </a:r>
            <a:r>
              <a:rPr sz="1100" spc="25" dirty="0">
                <a:latin typeface="Calibri"/>
                <a:cs typeface="Calibri"/>
              </a:rPr>
              <a:t>output</a:t>
            </a:r>
            <a:r>
              <a:rPr sz="1100" spc="195" dirty="0">
                <a:latin typeface="Calibri"/>
                <a:cs typeface="Calibri"/>
              </a:rPr>
              <a:t> </a:t>
            </a:r>
            <a:r>
              <a:rPr sz="1100" spc="20" dirty="0">
                <a:latin typeface="Calibri"/>
                <a:cs typeface="Calibri"/>
              </a:rPr>
              <a:t>is</a:t>
            </a:r>
            <a:r>
              <a:rPr sz="1100" spc="204" dirty="0">
                <a:latin typeface="Calibri"/>
                <a:cs typeface="Calibri"/>
              </a:rPr>
              <a:t> </a:t>
            </a:r>
            <a:r>
              <a:rPr sz="1100" spc="15" dirty="0">
                <a:latin typeface="Calibri"/>
                <a:cs typeface="Calibri"/>
              </a:rPr>
              <a:t>called</a:t>
            </a:r>
            <a:r>
              <a:rPr sz="1100" spc="195" dirty="0">
                <a:latin typeface="Calibri"/>
                <a:cs typeface="Calibri"/>
              </a:rPr>
              <a:t> </a:t>
            </a:r>
            <a:r>
              <a:rPr sz="1100" spc="15" dirty="0">
                <a:latin typeface="Calibri"/>
                <a:cs typeface="Calibri"/>
              </a:rPr>
              <a:t>a</a:t>
            </a:r>
            <a:r>
              <a:rPr sz="1100" spc="200" dirty="0">
                <a:latin typeface="Calibri"/>
                <a:cs typeface="Calibri"/>
              </a:rPr>
              <a:t> </a:t>
            </a:r>
            <a:r>
              <a:rPr sz="1100" spc="-10" dirty="0">
                <a:latin typeface="Calibri"/>
                <a:cs typeface="Calibri"/>
              </a:rPr>
              <a:t>fea- </a:t>
            </a:r>
            <a:r>
              <a:rPr sz="1100" spc="-235" dirty="0">
                <a:latin typeface="Calibri"/>
                <a:cs typeface="Calibri"/>
              </a:rPr>
              <a:t> </a:t>
            </a:r>
            <a:r>
              <a:rPr sz="1100" spc="15" dirty="0">
                <a:latin typeface="Calibri"/>
                <a:cs typeface="Calibri"/>
              </a:rPr>
              <a:t>ture</a:t>
            </a:r>
            <a:r>
              <a:rPr sz="1100" spc="110" dirty="0">
                <a:latin typeface="Calibri"/>
                <a:cs typeface="Calibri"/>
              </a:rPr>
              <a:t> </a:t>
            </a:r>
            <a:r>
              <a:rPr sz="1100" spc="25" dirty="0">
                <a:latin typeface="Calibri"/>
                <a:cs typeface="Calibri"/>
              </a:rPr>
              <a:t>map.</a:t>
            </a:r>
            <a:endParaRPr sz="1100">
              <a:latin typeface="Calibri"/>
              <a:cs typeface="Calibri"/>
            </a:endParaRPr>
          </a:p>
        </p:txBody>
      </p:sp>
    </p:spTree>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760085" cy="2540635"/>
            <a:chOff x="0" y="0"/>
            <a:chExt cx="5760085" cy="2540635"/>
          </a:xfrm>
        </p:grpSpPr>
        <p:pic>
          <p:nvPicPr>
            <p:cNvPr id="3" name="object 3"/>
            <p:cNvPicPr/>
            <p:nvPr/>
          </p:nvPicPr>
          <p:blipFill>
            <a:blip r:embed="rId2" cstate="print"/>
            <a:stretch>
              <a:fillRect/>
            </a:stretch>
          </p:blipFill>
          <p:spPr>
            <a:xfrm>
              <a:off x="337213" y="38991"/>
              <a:ext cx="1133867" cy="2499200"/>
            </a:xfrm>
            <a:prstGeom prst="rect">
              <a:avLst/>
            </a:prstGeom>
          </p:spPr>
        </p:pic>
        <p:sp>
          <p:nvSpPr>
            <p:cNvPr id="4" name="object 4"/>
            <p:cNvSpPr/>
            <p:nvPr/>
          </p:nvSpPr>
          <p:spPr>
            <a:xfrm>
              <a:off x="331138" y="37945"/>
              <a:ext cx="1146175" cy="2500630"/>
            </a:xfrm>
            <a:custGeom>
              <a:avLst/>
              <a:gdLst/>
              <a:ahLst/>
              <a:cxnLst/>
              <a:rect l="l" t="t" r="r" b="b"/>
              <a:pathLst>
                <a:path w="1146175" h="2500630">
                  <a:moveTo>
                    <a:pt x="2758" y="247791"/>
                  </a:moveTo>
                  <a:lnTo>
                    <a:pt x="70796" y="2500156"/>
                  </a:lnTo>
                </a:path>
                <a:path w="1146175" h="2500630">
                  <a:moveTo>
                    <a:pt x="99960" y="225440"/>
                  </a:moveTo>
                  <a:lnTo>
                    <a:pt x="167998" y="2477805"/>
                  </a:lnTo>
                </a:path>
                <a:path w="1146175" h="2500630">
                  <a:moveTo>
                    <a:pt x="197161" y="203084"/>
                  </a:moveTo>
                  <a:lnTo>
                    <a:pt x="265199" y="2455449"/>
                  </a:lnTo>
                </a:path>
                <a:path w="1146175" h="2500630">
                  <a:moveTo>
                    <a:pt x="294363" y="180728"/>
                  </a:moveTo>
                  <a:lnTo>
                    <a:pt x="362401" y="2433093"/>
                  </a:lnTo>
                </a:path>
                <a:path w="1146175" h="2500630">
                  <a:moveTo>
                    <a:pt x="391564" y="158372"/>
                  </a:moveTo>
                  <a:lnTo>
                    <a:pt x="459602" y="2410737"/>
                  </a:lnTo>
                </a:path>
                <a:path w="1146175" h="2500630">
                  <a:moveTo>
                    <a:pt x="488766" y="136015"/>
                  </a:moveTo>
                  <a:lnTo>
                    <a:pt x="556803" y="2388380"/>
                  </a:lnTo>
                </a:path>
                <a:path w="1146175" h="2500630">
                  <a:moveTo>
                    <a:pt x="585967" y="113659"/>
                  </a:moveTo>
                  <a:lnTo>
                    <a:pt x="654005" y="2366024"/>
                  </a:lnTo>
                </a:path>
                <a:path w="1146175" h="2500630">
                  <a:moveTo>
                    <a:pt x="683168" y="91303"/>
                  </a:moveTo>
                  <a:lnTo>
                    <a:pt x="751206" y="2343668"/>
                  </a:lnTo>
                </a:path>
                <a:path w="1146175" h="2500630">
                  <a:moveTo>
                    <a:pt x="780370" y="68947"/>
                  </a:moveTo>
                  <a:lnTo>
                    <a:pt x="848407" y="2321312"/>
                  </a:lnTo>
                </a:path>
                <a:path w="1146175" h="2500630">
                  <a:moveTo>
                    <a:pt x="877572" y="46591"/>
                  </a:moveTo>
                  <a:lnTo>
                    <a:pt x="945609" y="2298955"/>
                  </a:lnTo>
                </a:path>
                <a:path w="1146175" h="2500630">
                  <a:moveTo>
                    <a:pt x="974773" y="24234"/>
                  </a:moveTo>
                  <a:lnTo>
                    <a:pt x="1042810" y="2276599"/>
                  </a:lnTo>
                </a:path>
                <a:path w="1146175" h="2500630">
                  <a:moveTo>
                    <a:pt x="1071974" y="1878"/>
                  </a:moveTo>
                  <a:lnTo>
                    <a:pt x="1140012" y="2254243"/>
                  </a:lnTo>
                </a:path>
                <a:path w="1146175" h="2500630">
                  <a:moveTo>
                    <a:pt x="1067070" y="0"/>
                  </a:moveTo>
                  <a:lnTo>
                    <a:pt x="0" y="246239"/>
                  </a:lnTo>
                </a:path>
                <a:path w="1146175" h="2500630">
                  <a:moveTo>
                    <a:pt x="1070813" y="106921"/>
                  </a:moveTo>
                  <a:lnTo>
                    <a:pt x="3742" y="353160"/>
                  </a:lnTo>
                </a:path>
                <a:path w="1146175" h="2500630">
                  <a:moveTo>
                    <a:pt x="1074555" y="213842"/>
                  </a:moveTo>
                  <a:lnTo>
                    <a:pt x="7485" y="460082"/>
                  </a:lnTo>
                </a:path>
                <a:path w="1146175" h="2500630">
                  <a:moveTo>
                    <a:pt x="1078298" y="320763"/>
                  </a:moveTo>
                  <a:lnTo>
                    <a:pt x="11227" y="567003"/>
                  </a:lnTo>
                </a:path>
                <a:path w="1146175" h="2500630">
                  <a:moveTo>
                    <a:pt x="1082040" y="427684"/>
                  </a:moveTo>
                  <a:lnTo>
                    <a:pt x="14970" y="673924"/>
                  </a:lnTo>
                </a:path>
                <a:path w="1146175" h="2500630">
                  <a:moveTo>
                    <a:pt x="1085783" y="534606"/>
                  </a:moveTo>
                  <a:lnTo>
                    <a:pt x="18712" y="780845"/>
                  </a:lnTo>
                </a:path>
                <a:path w="1146175" h="2500630">
                  <a:moveTo>
                    <a:pt x="1089525" y="641527"/>
                  </a:moveTo>
                  <a:lnTo>
                    <a:pt x="22454" y="887766"/>
                  </a:lnTo>
                </a:path>
                <a:path w="1146175" h="2500630">
                  <a:moveTo>
                    <a:pt x="1093268" y="748448"/>
                  </a:moveTo>
                  <a:lnTo>
                    <a:pt x="26197" y="994688"/>
                  </a:lnTo>
                </a:path>
                <a:path w="1146175" h="2500630">
                  <a:moveTo>
                    <a:pt x="1097010" y="855369"/>
                  </a:moveTo>
                  <a:lnTo>
                    <a:pt x="29940" y="1101609"/>
                  </a:lnTo>
                </a:path>
                <a:path w="1146175" h="2500630">
                  <a:moveTo>
                    <a:pt x="1100753" y="962290"/>
                  </a:moveTo>
                  <a:lnTo>
                    <a:pt x="33682" y="1208530"/>
                  </a:lnTo>
                </a:path>
                <a:path w="1146175" h="2500630">
                  <a:moveTo>
                    <a:pt x="1104495" y="1069212"/>
                  </a:moveTo>
                  <a:lnTo>
                    <a:pt x="37425" y="1315451"/>
                  </a:lnTo>
                </a:path>
                <a:path w="1146175" h="2500630">
                  <a:moveTo>
                    <a:pt x="1108238" y="1176133"/>
                  </a:moveTo>
                  <a:lnTo>
                    <a:pt x="41167" y="1422372"/>
                  </a:lnTo>
                </a:path>
                <a:path w="1146175" h="2500630">
                  <a:moveTo>
                    <a:pt x="1111981" y="1283054"/>
                  </a:moveTo>
                  <a:lnTo>
                    <a:pt x="44910" y="1529293"/>
                  </a:lnTo>
                </a:path>
                <a:path w="1146175" h="2500630">
                  <a:moveTo>
                    <a:pt x="1115723" y="1389975"/>
                  </a:moveTo>
                  <a:lnTo>
                    <a:pt x="48652" y="1636214"/>
                  </a:lnTo>
                </a:path>
                <a:path w="1146175" h="2500630">
                  <a:moveTo>
                    <a:pt x="1119465" y="1496896"/>
                  </a:moveTo>
                  <a:lnTo>
                    <a:pt x="52395" y="1743135"/>
                  </a:lnTo>
                </a:path>
                <a:path w="1146175" h="2500630">
                  <a:moveTo>
                    <a:pt x="1123208" y="1603817"/>
                  </a:moveTo>
                  <a:lnTo>
                    <a:pt x="56137" y="1850057"/>
                  </a:lnTo>
                </a:path>
                <a:path w="1146175" h="2500630">
                  <a:moveTo>
                    <a:pt x="1126951" y="1710738"/>
                  </a:moveTo>
                  <a:lnTo>
                    <a:pt x="59880" y="1956978"/>
                  </a:lnTo>
                </a:path>
                <a:path w="1146175" h="2500630">
                  <a:moveTo>
                    <a:pt x="1130693" y="1817659"/>
                  </a:moveTo>
                  <a:lnTo>
                    <a:pt x="63622" y="2063899"/>
                  </a:lnTo>
                </a:path>
                <a:path w="1146175" h="2500630">
                  <a:moveTo>
                    <a:pt x="1134436" y="1924581"/>
                  </a:moveTo>
                  <a:lnTo>
                    <a:pt x="67365" y="2170820"/>
                  </a:lnTo>
                </a:path>
                <a:path w="1146175" h="2500630">
                  <a:moveTo>
                    <a:pt x="1138178" y="2031502"/>
                  </a:moveTo>
                  <a:lnTo>
                    <a:pt x="71107" y="2277741"/>
                  </a:lnTo>
                </a:path>
                <a:path w="1146175" h="2500630">
                  <a:moveTo>
                    <a:pt x="1141921" y="2138423"/>
                  </a:moveTo>
                  <a:lnTo>
                    <a:pt x="74850" y="2384663"/>
                  </a:lnTo>
                </a:path>
                <a:path w="1146175" h="2500630">
                  <a:moveTo>
                    <a:pt x="1145663" y="2245344"/>
                  </a:moveTo>
                  <a:lnTo>
                    <a:pt x="78592" y="2491584"/>
                  </a:lnTo>
                </a:path>
              </a:pathLst>
            </a:custGeom>
            <a:ln w="5060">
              <a:solidFill>
                <a:srgbClr val="000000"/>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755554" y="203132"/>
              <a:ext cx="889212" cy="2140674"/>
            </a:xfrm>
            <a:prstGeom prst="rect">
              <a:avLst/>
            </a:prstGeom>
          </p:spPr>
        </p:pic>
        <p:sp>
          <p:nvSpPr>
            <p:cNvPr id="6" name="object 6"/>
            <p:cNvSpPr/>
            <p:nvPr/>
          </p:nvSpPr>
          <p:spPr>
            <a:xfrm>
              <a:off x="1727105" y="144867"/>
              <a:ext cx="949325" cy="2245360"/>
            </a:xfrm>
            <a:custGeom>
              <a:avLst/>
              <a:gdLst/>
              <a:ahLst/>
              <a:cxnLst/>
              <a:rect l="l" t="t" r="r" b="b"/>
              <a:pathLst>
                <a:path w="949325" h="2245360">
                  <a:moveTo>
                    <a:pt x="0" y="204122"/>
                  </a:moveTo>
                  <a:lnTo>
                    <a:pt x="68037" y="2242644"/>
                  </a:lnTo>
                </a:path>
                <a:path w="949325" h="2245360">
                  <a:moveTo>
                    <a:pt x="97201" y="181766"/>
                  </a:moveTo>
                  <a:lnTo>
                    <a:pt x="165239" y="2220289"/>
                  </a:lnTo>
                </a:path>
                <a:path w="949325" h="2245360">
                  <a:moveTo>
                    <a:pt x="194403" y="159410"/>
                  </a:moveTo>
                  <a:lnTo>
                    <a:pt x="262440" y="2197932"/>
                  </a:lnTo>
                </a:path>
                <a:path w="949325" h="2245360">
                  <a:moveTo>
                    <a:pt x="291604" y="137054"/>
                  </a:moveTo>
                  <a:lnTo>
                    <a:pt x="359642" y="2175576"/>
                  </a:lnTo>
                </a:path>
                <a:path w="949325" h="2245360">
                  <a:moveTo>
                    <a:pt x="388806" y="114698"/>
                  </a:moveTo>
                  <a:lnTo>
                    <a:pt x="456843" y="2153220"/>
                  </a:lnTo>
                </a:path>
                <a:path w="949325" h="2245360">
                  <a:moveTo>
                    <a:pt x="486007" y="92341"/>
                  </a:moveTo>
                  <a:lnTo>
                    <a:pt x="554045" y="2130864"/>
                  </a:lnTo>
                </a:path>
                <a:path w="949325" h="2245360">
                  <a:moveTo>
                    <a:pt x="583209" y="69985"/>
                  </a:moveTo>
                  <a:lnTo>
                    <a:pt x="651246" y="2108507"/>
                  </a:lnTo>
                </a:path>
                <a:path w="949325" h="2245360">
                  <a:moveTo>
                    <a:pt x="680410" y="47629"/>
                  </a:moveTo>
                  <a:lnTo>
                    <a:pt x="748448" y="2086151"/>
                  </a:lnTo>
                </a:path>
                <a:path w="949325" h="2245360">
                  <a:moveTo>
                    <a:pt x="777612" y="25272"/>
                  </a:moveTo>
                  <a:lnTo>
                    <a:pt x="845649" y="2063795"/>
                  </a:lnTo>
                </a:path>
                <a:path w="949325" h="2245360">
                  <a:moveTo>
                    <a:pt x="874813" y="2916"/>
                  </a:moveTo>
                  <a:lnTo>
                    <a:pt x="942851" y="2041439"/>
                  </a:lnTo>
                </a:path>
                <a:path w="949325" h="2245360">
                  <a:moveTo>
                    <a:pt x="877607" y="0"/>
                  </a:moveTo>
                  <a:lnTo>
                    <a:pt x="4543" y="213842"/>
                  </a:lnTo>
                </a:path>
                <a:path w="949325" h="2245360">
                  <a:moveTo>
                    <a:pt x="881349" y="106921"/>
                  </a:moveTo>
                  <a:lnTo>
                    <a:pt x="8285" y="320763"/>
                  </a:lnTo>
                </a:path>
                <a:path w="949325" h="2245360">
                  <a:moveTo>
                    <a:pt x="885092" y="213842"/>
                  </a:moveTo>
                  <a:lnTo>
                    <a:pt x="12028" y="427684"/>
                  </a:lnTo>
                </a:path>
                <a:path w="949325" h="2245360">
                  <a:moveTo>
                    <a:pt x="888834" y="320763"/>
                  </a:moveTo>
                  <a:lnTo>
                    <a:pt x="15770" y="534605"/>
                  </a:lnTo>
                </a:path>
                <a:path w="949325" h="2245360">
                  <a:moveTo>
                    <a:pt x="892577" y="427684"/>
                  </a:moveTo>
                  <a:lnTo>
                    <a:pt x="19513" y="641527"/>
                  </a:lnTo>
                </a:path>
                <a:path w="949325" h="2245360">
                  <a:moveTo>
                    <a:pt x="896319" y="534605"/>
                  </a:moveTo>
                  <a:lnTo>
                    <a:pt x="23256" y="748448"/>
                  </a:lnTo>
                </a:path>
                <a:path w="949325" h="2245360">
                  <a:moveTo>
                    <a:pt x="900062" y="641527"/>
                  </a:moveTo>
                  <a:lnTo>
                    <a:pt x="26998" y="855369"/>
                  </a:lnTo>
                </a:path>
                <a:path w="949325" h="2245360">
                  <a:moveTo>
                    <a:pt x="903804" y="748448"/>
                  </a:moveTo>
                  <a:lnTo>
                    <a:pt x="30740" y="962290"/>
                  </a:lnTo>
                </a:path>
                <a:path w="949325" h="2245360">
                  <a:moveTo>
                    <a:pt x="907547" y="855369"/>
                  </a:moveTo>
                  <a:lnTo>
                    <a:pt x="34483" y="1069211"/>
                  </a:lnTo>
                </a:path>
                <a:path w="949325" h="2245360">
                  <a:moveTo>
                    <a:pt x="911289" y="962290"/>
                  </a:moveTo>
                  <a:lnTo>
                    <a:pt x="38226" y="1176132"/>
                  </a:lnTo>
                </a:path>
                <a:path w="949325" h="2245360">
                  <a:moveTo>
                    <a:pt x="915032" y="1069211"/>
                  </a:moveTo>
                  <a:lnTo>
                    <a:pt x="41968" y="1283053"/>
                  </a:lnTo>
                </a:path>
                <a:path w="949325" h="2245360">
                  <a:moveTo>
                    <a:pt x="918774" y="1176132"/>
                  </a:moveTo>
                  <a:lnTo>
                    <a:pt x="45711" y="1389974"/>
                  </a:lnTo>
                </a:path>
                <a:path w="949325" h="2245360">
                  <a:moveTo>
                    <a:pt x="922517" y="1283053"/>
                  </a:moveTo>
                  <a:lnTo>
                    <a:pt x="49453" y="1496896"/>
                  </a:lnTo>
                </a:path>
                <a:path w="949325" h="2245360">
                  <a:moveTo>
                    <a:pt x="926259" y="1389974"/>
                  </a:moveTo>
                  <a:lnTo>
                    <a:pt x="53196" y="1603817"/>
                  </a:lnTo>
                </a:path>
                <a:path w="949325" h="2245360">
                  <a:moveTo>
                    <a:pt x="930002" y="1496896"/>
                  </a:moveTo>
                  <a:lnTo>
                    <a:pt x="56938" y="1710738"/>
                  </a:lnTo>
                </a:path>
                <a:path w="949325" h="2245360">
                  <a:moveTo>
                    <a:pt x="933744" y="1603817"/>
                  </a:moveTo>
                  <a:lnTo>
                    <a:pt x="60681" y="1817659"/>
                  </a:lnTo>
                </a:path>
                <a:path w="949325" h="2245360">
                  <a:moveTo>
                    <a:pt x="937487" y="1710738"/>
                  </a:moveTo>
                  <a:lnTo>
                    <a:pt x="64423" y="1924580"/>
                  </a:lnTo>
                </a:path>
                <a:path w="949325" h="2245360">
                  <a:moveTo>
                    <a:pt x="941229" y="1817659"/>
                  </a:moveTo>
                  <a:lnTo>
                    <a:pt x="68166" y="2031502"/>
                  </a:lnTo>
                </a:path>
                <a:path w="949325" h="2245360">
                  <a:moveTo>
                    <a:pt x="944972" y="1924580"/>
                  </a:moveTo>
                  <a:lnTo>
                    <a:pt x="71908" y="2138423"/>
                  </a:lnTo>
                </a:path>
                <a:path w="949325" h="2245360">
                  <a:moveTo>
                    <a:pt x="948714" y="2031502"/>
                  </a:moveTo>
                  <a:lnTo>
                    <a:pt x="75651" y="2245344"/>
                  </a:lnTo>
                </a:path>
              </a:pathLst>
            </a:custGeom>
            <a:ln w="5060">
              <a:solidFill>
                <a:srgbClr val="000000"/>
              </a:solidFill>
            </a:ln>
          </p:spPr>
          <p:txBody>
            <a:bodyPr wrap="square" lIns="0" tIns="0" rIns="0" bIns="0" rtlCol="0"/>
            <a:lstStyle/>
            <a:p>
              <a:endParaRPr/>
            </a:p>
          </p:txBody>
        </p:sp>
        <p:pic>
          <p:nvPicPr>
            <p:cNvPr id="7" name="object 7"/>
            <p:cNvPicPr/>
            <p:nvPr/>
          </p:nvPicPr>
          <p:blipFill>
            <a:blip r:embed="rId4" cstate="print"/>
            <a:stretch>
              <a:fillRect/>
            </a:stretch>
          </p:blipFill>
          <p:spPr>
            <a:xfrm>
              <a:off x="3144583" y="186321"/>
              <a:ext cx="63233" cy="63233"/>
            </a:xfrm>
            <a:prstGeom prst="rect">
              <a:avLst/>
            </a:prstGeom>
          </p:spPr>
        </p:pic>
        <p:pic>
          <p:nvPicPr>
            <p:cNvPr id="8" name="object 8"/>
            <p:cNvPicPr/>
            <p:nvPr/>
          </p:nvPicPr>
          <p:blipFill>
            <a:blip r:embed="rId4" cstate="print"/>
            <a:stretch>
              <a:fillRect/>
            </a:stretch>
          </p:blipFill>
          <p:spPr>
            <a:xfrm>
              <a:off x="3144583" y="568439"/>
              <a:ext cx="63233" cy="63233"/>
            </a:xfrm>
            <a:prstGeom prst="rect">
              <a:avLst/>
            </a:prstGeom>
          </p:spPr>
        </p:pic>
        <p:pic>
          <p:nvPicPr>
            <p:cNvPr id="9" name="object 9"/>
            <p:cNvPicPr/>
            <p:nvPr/>
          </p:nvPicPr>
          <p:blipFill>
            <a:blip r:embed="rId5" cstate="print"/>
            <a:stretch>
              <a:fillRect/>
            </a:stretch>
          </p:blipFill>
          <p:spPr>
            <a:xfrm>
              <a:off x="3144583" y="950544"/>
              <a:ext cx="63233" cy="63233"/>
            </a:xfrm>
            <a:prstGeom prst="rect">
              <a:avLst/>
            </a:prstGeom>
          </p:spPr>
        </p:pic>
        <p:pic>
          <p:nvPicPr>
            <p:cNvPr id="10" name="object 10"/>
            <p:cNvPicPr/>
            <p:nvPr/>
          </p:nvPicPr>
          <p:blipFill>
            <a:blip r:embed="rId4" cstate="print"/>
            <a:stretch>
              <a:fillRect/>
            </a:stretch>
          </p:blipFill>
          <p:spPr>
            <a:xfrm>
              <a:off x="3144583" y="1332648"/>
              <a:ext cx="63233" cy="63233"/>
            </a:xfrm>
            <a:prstGeom prst="rect">
              <a:avLst/>
            </a:prstGeom>
          </p:spPr>
        </p:pic>
      </p:grpSp>
      <p:sp>
        <p:nvSpPr>
          <p:cNvPr id="11" name="object 11"/>
          <p:cNvSpPr txBox="1"/>
          <p:nvPr/>
        </p:nvSpPr>
        <p:spPr>
          <a:xfrm>
            <a:off x="3264395" y="100849"/>
            <a:ext cx="2268855" cy="1510665"/>
          </a:xfrm>
          <a:prstGeom prst="rect">
            <a:avLst/>
          </a:prstGeom>
        </p:spPr>
        <p:txBody>
          <a:bodyPr vert="horz" wrap="square" lIns="0" tIns="6985" rIns="0" bIns="0" rtlCol="0">
            <a:spAutoFit/>
          </a:bodyPr>
          <a:lstStyle/>
          <a:p>
            <a:pPr marL="12700" marR="5080">
              <a:lnSpc>
                <a:spcPct val="102600"/>
              </a:lnSpc>
              <a:spcBef>
                <a:spcPts val="55"/>
              </a:spcBef>
            </a:pPr>
            <a:r>
              <a:rPr sz="1100" spc="-10" dirty="0">
                <a:latin typeface="Calibri"/>
                <a:cs typeface="Calibri"/>
              </a:rPr>
              <a:t>We </a:t>
            </a:r>
            <a:r>
              <a:rPr sz="1100" spc="35" dirty="0">
                <a:latin typeface="Calibri"/>
                <a:cs typeface="Calibri"/>
              </a:rPr>
              <a:t>just </a:t>
            </a:r>
            <a:r>
              <a:rPr sz="1100" spc="10" dirty="0">
                <a:latin typeface="Calibri"/>
                <a:cs typeface="Calibri"/>
              </a:rPr>
              <a:t>slide </a:t>
            </a:r>
            <a:r>
              <a:rPr sz="1100" spc="5" dirty="0">
                <a:latin typeface="Calibri"/>
                <a:cs typeface="Calibri"/>
              </a:rPr>
              <a:t>the kernel </a:t>
            </a:r>
            <a:r>
              <a:rPr sz="1100" spc="-10" dirty="0">
                <a:latin typeface="Calibri"/>
                <a:cs typeface="Calibri"/>
              </a:rPr>
              <a:t>over </a:t>
            </a:r>
            <a:r>
              <a:rPr sz="1100" spc="5" dirty="0">
                <a:latin typeface="Calibri"/>
                <a:cs typeface="Calibri"/>
              </a:rPr>
              <a:t>the </a:t>
            </a:r>
            <a:r>
              <a:rPr sz="1100" spc="35" dirty="0">
                <a:latin typeface="Calibri"/>
                <a:cs typeface="Calibri"/>
              </a:rPr>
              <a:t>input </a:t>
            </a:r>
            <a:r>
              <a:rPr sz="1100" spc="-235" dirty="0">
                <a:latin typeface="Calibri"/>
                <a:cs typeface="Calibri"/>
              </a:rPr>
              <a:t> </a:t>
            </a:r>
            <a:r>
              <a:rPr sz="1100" spc="10" dirty="0">
                <a:latin typeface="Calibri"/>
                <a:cs typeface="Calibri"/>
              </a:rPr>
              <a:t>image</a:t>
            </a:r>
            <a:endParaRPr sz="1100">
              <a:latin typeface="Calibri"/>
              <a:cs typeface="Calibri"/>
            </a:endParaRPr>
          </a:p>
          <a:p>
            <a:pPr marL="12700" marR="5080">
              <a:lnSpc>
                <a:spcPct val="102600"/>
              </a:lnSpc>
              <a:spcBef>
                <a:spcPts val="300"/>
              </a:spcBef>
            </a:pPr>
            <a:r>
              <a:rPr sz="1100" spc="60" dirty="0">
                <a:latin typeface="Calibri"/>
                <a:cs typeface="Calibri"/>
              </a:rPr>
              <a:t>Each</a:t>
            </a:r>
            <a:r>
              <a:rPr sz="1100" spc="135" dirty="0">
                <a:latin typeface="Calibri"/>
                <a:cs typeface="Calibri"/>
              </a:rPr>
              <a:t> </a:t>
            </a:r>
            <a:r>
              <a:rPr sz="1100" spc="15" dirty="0">
                <a:latin typeface="Calibri"/>
                <a:cs typeface="Calibri"/>
              </a:rPr>
              <a:t>time</a:t>
            </a:r>
            <a:r>
              <a:rPr sz="1100" spc="140" dirty="0">
                <a:latin typeface="Calibri"/>
                <a:cs typeface="Calibri"/>
              </a:rPr>
              <a:t> </a:t>
            </a:r>
            <a:r>
              <a:rPr sz="1100" spc="-50" dirty="0">
                <a:latin typeface="Calibri"/>
                <a:cs typeface="Calibri"/>
              </a:rPr>
              <a:t>we</a:t>
            </a:r>
            <a:r>
              <a:rPr sz="1100" spc="135" dirty="0">
                <a:latin typeface="Calibri"/>
                <a:cs typeface="Calibri"/>
              </a:rPr>
              <a:t> </a:t>
            </a:r>
            <a:r>
              <a:rPr sz="1100" spc="10" dirty="0">
                <a:latin typeface="Calibri"/>
                <a:cs typeface="Calibri"/>
              </a:rPr>
              <a:t>slide</a:t>
            </a:r>
            <a:r>
              <a:rPr sz="1100" spc="140" dirty="0">
                <a:latin typeface="Calibri"/>
                <a:cs typeface="Calibri"/>
              </a:rPr>
              <a:t> </a:t>
            </a:r>
            <a:r>
              <a:rPr sz="1100" spc="5" dirty="0">
                <a:latin typeface="Calibri"/>
                <a:cs typeface="Calibri"/>
              </a:rPr>
              <a:t>the</a:t>
            </a:r>
            <a:r>
              <a:rPr sz="1100" spc="140" dirty="0">
                <a:latin typeface="Calibri"/>
                <a:cs typeface="Calibri"/>
              </a:rPr>
              <a:t> </a:t>
            </a:r>
            <a:r>
              <a:rPr sz="1100" spc="5" dirty="0">
                <a:latin typeface="Calibri"/>
                <a:cs typeface="Calibri"/>
              </a:rPr>
              <a:t>kernel</a:t>
            </a:r>
            <a:r>
              <a:rPr sz="1100" spc="135" dirty="0">
                <a:latin typeface="Calibri"/>
                <a:cs typeface="Calibri"/>
              </a:rPr>
              <a:t> </a:t>
            </a:r>
            <a:r>
              <a:rPr sz="1100" spc="-50" dirty="0">
                <a:latin typeface="Calibri"/>
                <a:cs typeface="Calibri"/>
              </a:rPr>
              <a:t>we</a:t>
            </a:r>
            <a:r>
              <a:rPr sz="1100" spc="140" dirty="0">
                <a:latin typeface="Calibri"/>
                <a:cs typeface="Calibri"/>
              </a:rPr>
              <a:t> </a:t>
            </a:r>
            <a:r>
              <a:rPr sz="1100" spc="5" dirty="0">
                <a:latin typeface="Calibri"/>
                <a:cs typeface="Calibri"/>
              </a:rPr>
              <a:t>get </a:t>
            </a:r>
            <a:r>
              <a:rPr sz="1100" spc="-235" dirty="0">
                <a:latin typeface="Calibri"/>
                <a:cs typeface="Calibri"/>
              </a:rPr>
              <a:t> </a:t>
            </a:r>
            <a:r>
              <a:rPr sz="1100" spc="-25" dirty="0">
                <a:latin typeface="Calibri"/>
                <a:cs typeface="Calibri"/>
              </a:rPr>
              <a:t>one</a:t>
            </a:r>
            <a:r>
              <a:rPr sz="1100" spc="105" dirty="0">
                <a:latin typeface="Calibri"/>
                <a:cs typeface="Calibri"/>
              </a:rPr>
              <a:t> </a:t>
            </a:r>
            <a:r>
              <a:rPr sz="1100" spc="10" dirty="0">
                <a:latin typeface="Calibri"/>
                <a:cs typeface="Calibri"/>
              </a:rPr>
              <a:t>value</a:t>
            </a:r>
            <a:r>
              <a:rPr sz="1100" spc="105" dirty="0">
                <a:latin typeface="Calibri"/>
                <a:cs typeface="Calibri"/>
              </a:rPr>
              <a:t> </a:t>
            </a:r>
            <a:r>
              <a:rPr sz="1100" spc="35" dirty="0">
                <a:latin typeface="Calibri"/>
                <a:cs typeface="Calibri"/>
              </a:rPr>
              <a:t>in</a:t>
            </a:r>
            <a:r>
              <a:rPr sz="1100" spc="110" dirty="0">
                <a:latin typeface="Calibri"/>
                <a:cs typeface="Calibri"/>
              </a:rPr>
              <a:t> </a:t>
            </a:r>
            <a:r>
              <a:rPr sz="1100" spc="5" dirty="0">
                <a:latin typeface="Calibri"/>
                <a:cs typeface="Calibri"/>
              </a:rPr>
              <a:t>the</a:t>
            </a:r>
            <a:r>
              <a:rPr sz="1100" spc="114" dirty="0">
                <a:latin typeface="Calibri"/>
                <a:cs typeface="Calibri"/>
              </a:rPr>
              <a:t> </a:t>
            </a:r>
            <a:r>
              <a:rPr sz="1100" spc="25" dirty="0">
                <a:latin typeface="Calibri"/>
                <a:cs typeface="Calibri"/>
              </a:rPr>
              <a:t>output</a:t>
            </a:r>
            <a:endParaRPr sz="1100">
              <a:latin typeface="Calibri"/>
              <a:cs typeface="Calibri"/>
            </a:endParaRPr>
          </a:p>
          <a:p>
            <a:pPr marL="12700" marR="5080">
              <a:lnSpc>
                <a:spcPct val="102600"/>
              </a:lnSpc>
              <a:spcBef>
                <a:spcPts val="300"/>
              </a:spcBef>
            </a:pPr>
            <a:r>
              <a:rPr sz="1100" spc="70" dirty="0">
                <a:latin typeface="Calibri"/>
                <a:cs typeface="Calibri"/>
              </a:rPr>
              <a:t>The</a:t>
            </a:r>
            <a:r>
              <a:rPr sz="1100" spc="195" dirty="0">
                <a:latin typeface="Calibri"/>
                <a:cs typeface="Calibri"/>
              </a:rPr>
              <a:t> </a:t>
            </a:r>
            <a:r>
              <a:rPr sz="1100" spc="20" dirty="0">
                <a:latin typeface="Calibri"/>
                <a:cs typeface="Calibri"/>
              </a:rPr>
              <a:t>resulting</a:t>
            </a:r>
            <a:r>
              <a:rPr sz="1100" spc="204" dirty="0">
                <a:latin typeface="Calibri"/>
                <a:cs typeface="Calibri"/>
              </a:rPr>
              <a:t> </a:t>
            </a:r>
            <a:r>
              <a:rPr sz="1100" spc="25" dirty="0">
                <a:latin typeface="Calibri"/>
                <a:cs typeface="Calibri"/>
              </a:rPr>
              <a:t>output</a:t>
            </a:r>
            <a:r>
              <a:rPr sz="1100" spc="195" dirty="0">
                <a:latin typeface="Calibri"/>
                <a:cs typeface="Calibri"/>
              </a:rPr>
              <a:t> </a:t>
            </a:r>
            <a:r>
              <a:rPr sz="1100" spc="20" dirty="0">
                <a:latin typeface="Calibri"/>
                <a:cs typeface="Calibri"/>
              </a:rPr>
              <a:t>is</a:t>
            </a:r>
            <a:r>
              <a:rPr sz="1100" spc="204" dirty="0">
                <a:latin typeface="Calibri"/>
                <a:cs typeface="Calibri"/>
              </a:rPr>
              <a:t> </a:t>
            </a:r>
            <a:r>
              <a:rPr sz="1100" spc="15" dirty="0">
                <a:latin typeface="Calibri"/>
                <a:cs typeface="Calibri"/>
              </a:rPr>
              <a:t>called</a:t>
            </a:r>
            <a:r>
              <a:rPr sz="1100" spc="195" dirty="0">
                <a:latin typeface="Calibri"/>
                <a:cs typeface="Calibri"/>
              </a:rPr>
              <a:t> </a:t>
            </a:r>
            <a:r>
              <a:rPr sz="1100" spc="15" dirty="0">
                <a:latin typeface="Calibri"/>
                <a:cs typeface="Calibri"/>
              </a:rPr>
              <a:t>a</a:t>
            </a:r>
            <a:r>
              <a:rPr sz="1100" spc="200" dirty="0">
                <a:latin typeface="Calibri"/>
                <a:cs typeface="Calibri"/>
              </a:rPr>
              <a:t> </a:t>
            </a:r>
            <a:r>
              <a:rPr sz="1100" spc="-10" dirty="0">
                <a:latin typeface="Calibri"/>
                <a:cs typeface="Calibri"/>
              </a:rPr>
              <a:t>fea- </a:t>
            </a:r>
            <a:r>
              <a:rPr sz="1100" spc="-235" dirty="0">
                <a:latin typeface="Calibri"/>
                <a:cs typeface="Calibri"/>
              </a:rPr>
              <a:t> </a:t>
            </a:r>
            <a:r>
              <a:rPr sz="1100" spc="15" dirty="0">
                <a:latin typeface="Calibri"/>
                <a:cs typeface="Calibri"/>
              </a:rPr>
              <a:t>ture</a:t>
            </a:r>
            <a:r>
              <a:rPr sz="1100" spc="110" dirty="0">
                <a:latin typeface="Calibri"/>
                <a:cs typeface="Calibri"/>
              </a:rPr>
              <a:t> </a:t>
            </a:r>
            <a:r>
              <a:rPr sz="1100" spc="25" dirty="0">
                <a:latin typeface="Calibri"/>
                <a:cs typeface="Calibri"/>
              </a:rPr>
              <a:t>map.</a:t>
            </a:r>
            <a:endParaRPr sz="1100">
              <a:latin typeface="Calibri"/>
              <a:cs typeface="Calibri"/>
            </a:endParaRPr>
          </a:p>
          <a:p>
            <a:pPr marL="12700" marR="5080">
              <a:lnSpc>
                <a:spcPct val="102600"/>
              </a:lnSpc>
              <a:spcBef>
                <a:spcPts val="300"/>
              </a:spcBef>
            </a:pPr>
            <a:r>
              <a:rPr sz="1100" spc="-10" dirty="0">
                <a:latin typeface="Calibri"/>
                <a:cs typeface="Calibri"/>
              </a:rPr>
              <a:t>We</a:t>
            </a:r>
            <a:r>
              <a:rPr sz="1100" spc="10" dirty="0">
                <a:latin typeface="Calibri"/>
                <a:cs typeface="Calibri"/>
              </a:rPr>
              <a:t> </a:t>
            </a:r>
            <a:r>
              <a:rPr sz="1100" spc="20" dirty="0">
                <a:latin typeface="Calibri"/>
                <a:cs typeface="Calibri"/>
              </a:rPr>
              <a:t>can</a:t>
            </a:r>
            <a:r>
              <a:rPr sz="1100" spc="10" dirty="0">
                <a:latin typeface="Calibri"/>
                <a:cs typeface="Calibri"/>
              </a:rPr>
              <a:t> </a:t>
            </a:r>
            <a:r>
              <a:rPr sz="1100" spc="-15" dirty="0">
                <a:latin typeface="Calibri"/>
                <a:cs typeface="Calibri"/>
              </a:rPr>
              <a:t>use</a:t>
            </a:r>
            <a:r>
              <a:rPr sz="1100" spc="10" dirty="0">
                <a:latin typeface="Calibri"/>
                <a:cs typeface="Calibri"/>
              </a:rPr>
              <a:t> </a:t>
            </a:r>
            <a:r>
              <a:rPr sz="1100" spc="20" dirty="0">
                <a:latin typeface="Calibri"/>
                <a:cs typeface="Calibri"/>
              </a:rPr>
              <a:t>multiple</a:t>
            </a:r>
            <a:r>
              <a:rPr sz="1100" spc="15" dirty="0">
                <a:latin typeface="Calibri"/>
                <a:cs typeface="Calibri"/>
              </a:rPr>
              <a:t> </a:t>
            </a:r>
            <a:r>
              <a:rPr sz="1100" spc="10" dirty="0">
                <a:latin typeface="Calibri"/>
                <a:cs typeface="Calibri"/>
              </a:rPr>
              <a:t>filters to </a:t>
            </a:r>
            <a:r>
              <a:rPr sz="1100" spc="5" dirty="0">
                <a:latin typeface="Calibri"/>
                <a:cs typeface="Calibri"/>
              </a:rPr>
              <a:t>get</a:t>
            </a:r>
            <a:r>
              <a:rPr sz="1100" spc="10" dirty="0">
                <a:latin typeface="Calibri"/>
                <a:cs typeface="Calibri"/>
              </a:rPr>
              <a:t> </a:t>
            </a:r>
            <a:r>
              <a:rPr sz="1100" spc="20" dirty="0">
                <a:latin typeface="Calibri"/>
                <a:cs typeface="Calibri"/>
              </a:rPr>
              <a:t>mul- </a:t>
            </a:r>
            <a:r>
              <a:rPr sz="1100" spc="-229" dirty="0">
                <a:latin typeface="Calibri"/>
                <a:cs typeface="Calibri"/>
              </a:rPr>
              <a:t> </a:t>
            </a:r>
            <a:r>
              <a:rPr sz="1100" spc="20" dirty="0">
                <a:latin typeface="Calibri"/>
                <a:cs typeface="Calibri"/>
              </a:rPr>
              <a:t>tiple</a:t>
            </a:r>
            <a:r>
              <a:rPr sz="1100" spc="110" dirty="0">
                <a:latin typeface="Calibri"/>
                <a:cs typeface="Calibri"/>
              </a:rPr>
              <a:t> </a:t>
            </a:r>
            <a:r>
              <a:rPr sz="1100" dirty="0">
                <a:latin typeface="Calibri"/>
                <a:cs typeface="Calibri"/>
              </a:rPr>
              <a:t>feature</a:t>
            </a:r>
            <a:r>
              <a:rPr sz="1100" spc="110" dirty="0">
                <a:latin typeface="Calibri"/>
                <a:cs typeface="Calibri"/>
              </a:rPr>
              <a:t> </a:t>
            </a:r>
            <a:r>
              <a:rPr sz="1100" spc="20" dirty="0">
                <a:latin typeface="Calibri"/>
                <a:cs typeface="Calibri"/>
              </a:rPr>
              <a:t>maps.</a:t>
            </a:r>
            <a:endParaRPr sz="1100">
              <a:latin typeface="Calibri"/>
              <a:cs typeface="Calibri"/>
            </a:endParaRPr>
          </a:p>
        </p:txBody>
      </p:sp>
    </p:spTree>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grpSp>
      <p:sp>
        <p:nvSpPr>
          <p:cNvPr id="14" name="object 14"/>
          <p:cNvSpPr txBox="1"/>
          <p:nvPr/>
        </p:nvSpPr>
        <p:spPr>
          <a:xfrm>
            <a:off x="227304" y="148990"/>
            <a:ext cx="2545715" cy="642620"/>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p:txBody>
      </p:sp>
    </p:spTree>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grpSp>
      <p:sp>
        <p:nvSpPr>
          <p:cNvPr id="14" name="object 14"/>
          <p:cNvSpPr txBox="1"/>
          <p:nvPr/>
        </p:nvSpPr>
        <p:spPr>
          <a:xfrm>
            <a:off x="227304" y="148990"/>
            <a:ext cx="2545715" cy="642620"/>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p:txBody>
      </p:sp>
      <p:graphicFrame>
        <p:nvGraphicFramePr>
          <p:cNvPr id="15" name="object 15"/>
          <p:cNvGraphicFramePr>
            <a:graphicFrameLocks noGrp="1"/>
          </p:cNvGraphicFramePr>
          <p:nvPr/>
        </p:nvGraphicFramePr>
        <p:xfrm>
          <a:off x="3038583" y="209640"/>
          <a:ext cx="1243328" cy="170168"/>
        </p:xfrm>
        <a:graphic>
          <a:graphicData uri="http://schemas.openxmlformats.org/drawingml/2006/table">
            <a:tbl>
              <a:tblPr firstRow="1" bandRow="1">
                <a:tableStyleId>{2D5ABB26-0587-4C30-8999-92F81FD0307C}</a:tableStyleId>
              </a:tblPr>
              <a:tblGrid>
                <a:gridCol w="182880">
                  <a:extLst>
                    <a:ext uri="{9D8B030D-6E8A-4147-A177-3AD203B41FA5}">
                      <a16:colId xmlns:a16="http://schemas.microsoft.com/office/drawing/2014/main" val="20000"/>
                    </a:ext>
                  </a:extLst>
                </a:gridCol>
                <a:gridCol w="175260">
                  <a:extLst>
                    <a:ext uri="{9D8B030D-6E8A-4147-A177-3AD203B41FA5}">
                      <a16:colId xmlns:a16="http://schemas.microsoft.com/office/drawing/2014/main" val="20001"/>
                    </a:ext>
                  </a:extLst>
                </a:gridCol>
                <a:gridCol w="179704">
                  <a:extLst>
                    <a:ext uri="{9D8B030D-6E8A-4147-A177-3AD203B41FA5}">
                      <a16:colId xmlns:a16="http://schemas.microsoft.com/office/drawing/2014/main" val="20002"/>
                    </a:ext>
                  </a:extLst>
                </a:gridCol>
                <a:gridCol w="172720">
                  <a:extLst>
                    <a:ext uri="{9D8B030D-6E8A-4147-A177-3AD203B41FA5}">
                      <a16:colId xmlns:a16="http://schemas.microsoft.com/office/drawing/2014/main" val="20003"/>
                    </a:ext>
                  </a:extLst>
                </a:gridCol>
                <a:gridCol w="180340">
                  <a:extLst>
                    <a:ext uri="{9D8B030D-6E8A-4147-A177-3AD203B41FA5}">
                      <a16:colId xmlns:a16="http://schemas.microsoft.com/office/drawing/2014/main" val="20004"/>
                    </a:ext>
                  </a:extLst>
                </a:gridCol>
                <a:gridCol w="175259">
                  <a:extLst>
                    <a:ext uri="{9D8B030D-6E8A-4147-A177-3AD203B41FA5}">
                      <a16:colId xmlns:a16="http://schemas.microsoft.com/office/drawing/2014/main" val="20005"/>
                    </a:ext>
                  </a:extLst>
                </a:gridCol>
                <a:gridCol w="177165">
                  <a:extLst>
                    <a:ext uri="{9D8B030D-6E8A-4147-A177-3AD203B41FA5}">
                      <a16:colId xmlns:a16="http://schemas.microsoft.com/office/drawing/2014/main" val="20006"/>
                    </a:ext>
                  </a:extLst>
                </a:gridCol>
              </a:tblGrid>
              <a:tr h="170168">
                <a:tc>
                  <a:txBody>
                    <a:bodyPr/>
                    <a:lstStyle/>
                    <a:p>
                      <a:pPr marL="48260">
                        <a:lnSpc>
                          <a:spcPct val="100000"/>
                        </a:lnSpc>
                        <a:spcBef>
                          <a:spcPts val="75"/>
                        </a:spcBef>
                      </a:pPr>
                      <a:r>
                        <a:rPr sz="900" dirty="0">
                          <a:latin typeface="Calibri"/>
                          <a:cs typeface="Calibri"/>
                        </a:rPr>
                        <a:t>A</a:t>
                      </a:r>
                      <a:endParaRPr sz="900">
                        <a:latin typeface="Calibri"/>
                        <a:cs typeface="Calibri"/>
                      </a:endParaRPr>
                    </a:p>
                  </a:txBody>
                  <a:tcPr marL="0" marR="0" marT="9525" marB="0">
                    <a:lnL w="19050">
                      <a:solidFill>
                        <a:srgbClr val="0000FF"/>
                      </a:solidFill>
                      <a:prstDash val="solid"/>
                    </a:lnL>
                    <a:lnR w="6350">
                      <a:solidFill>
                        <a:srgbClr val="000000"/>
                      </a:solidFill>
                      <a:prstDash val="solid"/>
                    </a:lnR>
                    <a:lnT w="19050">
                      <a:solidFill>
                        <a:srgbClr val="0000FF"/>
                      </a:solidFill>
                      <a:prstDash val="solid"/>
                    </a:lnT>
                    <a:lnB w="19050">
                      <a:solidFill>
                        <a:srgbClr val="0000FF"/>
                      </a:solidFill>
                      <a:prstDash val="solid"/>
                    </a:lnB>
                  </a:tcPr>
                </a:tc>
                <a:tc>
                  <a:txBody>
                    <a:bodyPr/>
                    <a:lstStyle/>
                    <a:p>
                      <a:pPr marL="45720">
                        <a:lnSpc>
                          <a:spcPct val="100000"/>
                        </a:lnSpc>
                        <a:spcBef>
                          <a:spcPts val="75"/>
                        </a:spcBef>
                      </a:pPr>
                      <a:r>
                        <a:rPr sz="900" dirty="0">
                          <a:latin typeface="Calibri"/>
                          <a:cs typeface="Calibri"/>
                        </a:rPr>
                        <a:t>B</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19050">
                      <a:solidFill>
                        <a:srgbClr val="0000FF"/>
                      </a:solidFill>
                      <a:prstDash val="solid"/>
                    </a:lnT>
                    <a:lnB w="19050">
                      <a:solidFill>
                        <a:srgbClr val="0000FF"/>
                      </a:solidFill>
                      <a:prstDash val="solid"/>
                    </a:lnB>
                  </a:tcPr>
                </a:tc>
                <a:tc>
                  <a:txBody>
                    <a:bodyPr/>
                    <a:lstStyle/>
                    <a:p>
                      <a:pPr marL="45720">
                        <a:lnSpc>
                          <a:spcPct val="100000"/>
                        </a:lnSpc>
                        <a:spcBef>
                          <a:spcPts val="75"/>
                        </a:spcBef>
                      </a:pPr>
                      <a:r>
                        <a:rPr sz="900" dirty="0">
                          <a:latin typeface="Calibri"/>
                          <a:cs typeface="Calibri"/>
                        </a:rPr>
                        <a:t>C</a:t>
                      </a:r>
                      <a:endParaRPr sz="900">
                        <a:latin typeface="Calibri"/>
                        <a:cs typeface="Calibri"/>
                      </a:endParaRPr>
                    </a:p>
                  </a:txBody>
                  <a:tcPr marL="0" marR="0" marT="9525" marB="0">
                    <a:lnL w="6350">
                      <a:solidFill>
                        <a:srgbClr val="000000"/>
                      </a:solidFill>
                      <a:prstDash val="solid"/>
                    </a:lnL>
                    <a:lnR w="19050">
                      <a:solidFill>
                        <a:srgbClr val="0000FF"/>
                      </a:solidFill>
                      <a:prstDash val="solid"/>
                    </a:lnR>
                    <a:lnT w="19050">
                      <a:solidFill>
                        <a:srgbClr val="0000FF"/>
                      </a:solidFill>
                      <a:prstDash val="solid"/>
                    </a:lnT>
                    <a:lnB w="19050">
                      <a:solidFill>
                        <a:srgbClr val="0000FF"/>
                      </a:solidFill>
                      <a:prstDash val="solid"/>
                    </a:lnB>
                  </a:tcPr>
                </a:tc>
                <a:tc>
                  <a:txBody>
                    <a:bodyPr/>
                    <a:lstStyle/>
                    <a:p>
                      <a:pPr marL="43180">
                        <a:lnSpc>
                          <a:spcPct val="100000"/>
                        </a:lnSpc>
                        <a:spcBef>
                          <a:spcPts val="75"/>
                        </a:spcBef>
                      </a:pPr>
                      <a:r>
                        <a:rPr sz="900" dirty="0">
                          <a:latin typeface="Calibri"/>
                          <a:cs typeface="Calibri"/>
                        </a:rPr>
                        <a:t>B</a:t>
                      </a:r>
                      <a:endParaRPr sz="900">
                        <a:latin typeface="Calibri"/>
                        <a:cs typeface="Calibri"/>
                      </a:endParaRPr>
                    </a:p>
                  </a:txBody>
                  <a:tcPr marL="0" marR="0" marT="952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A</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B</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C</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Tree>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grpSp>
      <p:sp>
        <p:nvSpPr>
          <p:cNvPr id="14" name="object 14"/>
          <p:cNvSpPr txBox="1"/>
          <p:nvPr/>
        </p:nvSpPr>
        <p:spPr>
          <a:xfrm>
            <a:off x="227304" y="148990"/>
            <a:ext cx="2545715" cy="642620"/>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p:txBody>
      </p:sp>
      <p:graphicFrame>
        <p:nvGraphicFramePr>
          <p:cNvPr id="15" name="object 15"/>
          <p:cNvGraphicFramePr>
            <a:graphicFrameLocks noGrp="1"/>
          </p:cNvGraphicFramePr>
          <p:nvPr/>
        </p:nvGraphicFramePr>
        <p:xfrm>
          <a:off x="3046178" y="209640"/>
          <a:ext cx="1240789" cy="170168"/>
        </p:xfrm>
        <a:graphic>
          <a:graphicData uri="http://schemas.openxmlformats.org/drawingml/2006/table">
            <a:tbl>
              <a:tblPr firstRow="1" bandRow="1">
                <a:tableStyleId>{2D5ABB26-0587-4C30-8999-92F81FD0307C}</a:tableStyleId>
              </a:tblPr>
              <a:tblGrid>
                <a:gridCol w="177800">
                  <a:extLst>
                    <a:ext uri="{9D8B030D-6E8A-4147-A177-3AD203B41FA5}">
                      <a16:colId xmlns:a16="http://schemas.microsoft.com/office/drawing/2014/main" val="20000"/>
                    </a:ext>
                  </a:extLst>
                </a:gridCol>
                <a:gridCol w="177800">
                  <a:extLst>
                    <a:ext uri="{9D8B030D-6E8A-4147-A177-3AD203B41FA5}">
                      <a16:colId xmlns:a16="http://schemas.microsoft.com/office/drawing/2014/main" val="20001"/>
                    </a:ext>
                  </a:extLst>
                </a:gridCol>
                <a:gridCol w="177165">
                  <a:extLst>
                    <a:ext uri="{9D8B030D-6E8A-4147-A177-3AD203B41FA5}">
                      <a16:colId xmlns:a16="http://schemas.microsoft.com/office/drawing/2014/main" val="20002"/>
                    </a:ext>
                  </a:extLst>
                </a:gridCol>
                <a:gridCol w="177800">
                  <a:extLst>
                    <a:ext uri="{9D8B030D-6E8A-4147-A177-3AD203B41FA5}">
                      <a16:colId xmlns:a16="http://schemas.microsoft.com/office/drawing/2014/main" val="20003"/>
                    </a:ext>
                  </a:extLst>
                </a:gridCol>
                <a:gridCol w="177800">
                  <a:extLst>
                    <a:ext uri="{9D8B030D-6E8A-4147-A177-3AD203B41FA5}">
                      <a16:colId xmlns:a16="http://schemas.microsoft.com/office/drawing/2014/main" val="20004"/>
                    </a:ext>
                  </a:extLst>
                </a:gridCol>
                <a:gridCol w="175259">
                  <a:extLst>
                    <a:ext uri="{9D8B030D-6E8A-4147-A177-3AD203B41FA5}">
                      <a16:colId xmlns:a16="http://schemas.microsoft.com/office/drawing/2014/main" val="20005"/>
                    </a:ext>
                  </a:extLst>
                </a:gridCol>
                <a:gridCol w="177165">
                  <a:extLst>
                    <a:ext uri="{9D8B030D-6E8A-4147-A177-3AD203B41FA5}">
                      <a16:colId xmlns:a16="http://schemas.microsoft.com/office/drawing/2014/main" val="20006"/>
                    </a:ext>
                  </a:extLst>
                </a:gridCol>
              </a:tblGrid>
              <a:tr h="170168">
                <a:tc>
                  <a:txBody>
                    <a:bodyPr/>
                    <a:lstStyle/>
                    <a:p>
                      <a:pPr marL="45720">
                        <a:lnSpc>
                          <a:spcPct val="100000"/>
                        </a:lnSpc>
                        <a:spcBef>
                          <a:spcPts val="75"/>
                        </a:spcBef>
                      </a:pPr>
                      <a:r>
                        <a:rPr sz="900" dirty="0">
                          <a:latin typeface="Calibri"/>
                          <a:cs typeface="Calibri"/>
                        </a:rPr>
                        <a:t>A</a:t>
                      </a:r>
                      <a:endParaRPr sz="900">
                        <a:latin typeface="Calibri"/>
                        <a:cs typeface="Calibri"/>
                      </a:endParaRPr>
                    </a:p>
                  </a:txBody>
                  <a:tcPr marL="0" marR="0" marT="952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48260">
                        <a:lnSpc>
                          <a:spcPct val="100000"/>
                        </a:lnSpc>
                        <a:spcBef>
                          <a:spcPts val="75"/>
                        </a:spcBef>
                      </a:pPr>
                      <a:r>
                        <a:rPr sz="900" dirty="0">
                          <a:latin typeface="Calibri"/>
                          <a:cs typeface="Calibri"/>
                        </a:rPr>
                        <a:t>B</a:t>
                      </a:r>
                      <a:endParaRPr sz="900">
                        <a:latin typeface="Calibri"/>
                        <a:cs typeface="Calibri"/>
                      </a:endParaRPr>
                    </a:p>
                  </a:txBody>
                  <a:tcPr marL="0" marR="0" marT="9525" marB="0">
                    <a:lnL w="19050">
                      <a:solidFill>
                        <a:srgbClr val="0000FF"/>
                      </a:solidFill>
                      <a:prstDash val="solid"/>
                    </a:lnL>
                    <a:lnR w="6350">
                      <a:solidFill>
                        <a:srgbClr val="000000"/>
                      </a:solidFill>
                      <a:prstDash val="solid"/>
                    </a:lnR>
                    <a:lnT w="19050">
                      <a:solidFill>
                        <a:srgbClr val="0000FF"/>
                      </a:solidFill>
                      <a:prstDash val="solid"/>
                    </a:lnT>
                    <a:lnB w="19050">
                      <a:solidFill>
                        <a:srgbClr val="0000FF"/>
                      </a:solidFill>
                      <a:prstDash val="solid"/>
                    </a:lnB>
                  </a:tcPr>
                </a:tc>
                <a:tc>
                  <a:txBody>
                    <a:bodyPr/>
                    <a:lstStyle/>
                    <a:p>
                      <a:pPr marL="45720">
                        <a:lnSpc>
                          <a:spcPct val="100000"/>
                        </a:lnSpc>
                        <a:spcBef>
                          <a:spcPts val="75"/>
                        </a:spcBef>
                      </a:pPr>
                      <a:r>
                        <a:rPr sz="900" dirty="0">
                          <a:latin typeface="Calibri"/>
                          <a:cs typeface="Calibri"/>
                        </a:rPr>
                        <a:t>C</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19050">
                      <a:solidFill>
                        <a:srgbClr val="0000FF"/>
                      </a:solidFill>
                      <a:prstDash val="solid"/>
                    </a:lnT>
                    <a:lnB w="19050">
                      <a:solidFill>
                        <a:srgbClr val="0000FF"/>
                      </a:solidFill>
                      <a:prstDash val="solid"/>
                    </a:lnB>
                  </a:tcPr>
                </a:tc>
                <a:tc>
                  <a:txBody>
                    <a:bodyPr/>
                    <a:lstStyle/>
                    <a:p>
                      <a:pPr marL="45720">
                        <a:lnSpc>
                          <a:spcPct val="100000"/>
                        </a:lnSpc>
                        <a:spcBef>
                          <a:spcPts val="75"/>
                        </a:spcBef>
                      </a:pPr>
                      <a:r>
                        <a:rPr sz="900" dirty="0">
                          <a:latin typeface="Calibri"/>
                          <a:cs typeface="Calibri"/>
                        </a:rPr>
                        <a:t>B</a:t>
                      </a:r>
                      <a:endParaRPr sz="900">
                        <a:latin typeface="Calibri"/>
                        <a:cs typeface="Calibri"/>
                      </a:endParaRPr>
                    </a:p>
                  </a:txBody>
                  <a:tcPr marL="0" marR="0" marT="9525" marB="0">
                    <a:lnL w="6350">
                      <a:solidFill>
                        <a:srgbClr val="000000"/>
                      </a:solidFill>
                      <a:prstDash val="solid"/>
                    </a:lnL>
                    <a:lnR w="19050">
                      <a:solidFill>
                        <a:srgbClr val="0000FF"/>
                      </a:solidFill>
                      <a:prstDash val="solid"/>
                    </a:lnR>
                    <a:lnT w="19050">
                      <a:solidFill>
                        <a:srgbClr val="0000FF"/>
                      </a:solidFill>
                      <a:prstDash val="solid"/>
                    </a:lnT>
                    <a:lnB w="19050">
                      <a:solidFill>
                        <a:srgbClr val="0000FF"/>
                      </a:solidFill>
                      <a:prstDash val="solid"/>
                    </a:lnB>
                  </a:tcPr>
                </a:tc>
                <a:tc>
                  <a:txBody>
                    <a:bodyPr/>
                    <a:lstStyle/>
                    <a:p>
                      <a:pPr marL="43180">
                        <a:lnSpc>
                          <a:spcPct val="100000"/>
                        </a:lnSpc>
                        <a:spcBef>
                          <a:spcPts val="75"/>
                        </a:spcBef>
                      </a:pPr>
                      <a:r>
                        <a:rPr sz="900" dirty="0">
                          <a:latin typeface="Calibri"/>
                          <a:cs typeface="Calibri"/>
                        </a:rPr>
                        <a:t>A</a:t>
                      </a:r>
                      <a:endParaRPr sz="900">
                        <a:latin typeface="Calibri"/>
                        <a:cs typeface="Calibri"/>
                      </a:endParaRPr>
                    </a:p>
                  </a:txBody>
                  <a:tcPr marL="0" marR="0" marT="952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B</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C</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Tree>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grpSp>
      <p:sp>
        <p:nvSpPr>
          <p:cNvPr id="14" name="object 14"/>
          <p:cNvSpPr txBox="1"/>
          <p:nvPr/>
        </p:nvSpPr>
        <p:spPr>
          <a:xfrm>
            <a:off x="227304" y="148990"/>
            <a:ext cx="2545715" cy="642620"/>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p:txBody>
      </p:sp>
      <p:graphicFrame>
        <p:nvGraphicFramePr>
          <p:cNvPr id="15" name="object 15"/>
          <p:cNvGraphicFramePr>
            <a:graphicFrameLocks noGrp="1"/>
          </p:cNvGraphicFramePr>
          <p:nvPr/>
        </p:nvGraphicFramePr>
        <p:xfrm>
          <a:off x="3046178" y="209640"/>
          <a:ext cx="1240787" cy="170168"/>
        </p:xfrm>
        <a:graphic>
          <a:graphicData uri="http://schemas.openxmlformats.org/drawingml/2006/table">
            <a:tbl>
              <a:tblPr firstRow="1" bandRow="1">
                <a:tableStyleId>{2D5ABB26-0587-4C30-8999-92F81FD0307C}</a:tableStyleId>
              </a:tblPr>
              <a:tblGrid>
                <a:gridCol w="180340">
                  <a:extLst>
                    <a:ext uri="{9D8B030D-6E8A-4147-A177-3AD203B41FA5}">
                      <a16:colId xmlns:a16="http://schemas.microsoft.com/office/drawing/2014/main" val="20000"/>
                    </a:ext>
                  </a:extLst>
                </a:gridCol>
                <a:gridCol w="172719">
                  <a:extLst>
                    <a:ext uri="{9D8B030D-6E8A-4147-A177-3AD203B41FA5}">
                      <a16:colId xmlns:a16="http://schemas.microsoft.com/office/drawing/2014/main" val="20001"/>
                    </a:ext>
                  </a:extLst>
                </a:gridCol>
                <a:gridCol w="179704">
                  <a:extLst>
                    <a:ext uri="{9D8B030D-6E8A-4147-A177-3AD203B41FA5}">
                      <a16:colId xmlns:a16="http://schemas.microsoft.com/office/drawing/2014/main" val="20002"/>
                    </a:ext>
                  </a:extLst>
                </a:gridCol>
                <a:gridCol w="175260">
                  <a:extLst>
                    <a:ext uri="{9D8B030D-6E8A-4147-A177-3AD203B41FA5}">
                      <a16:colId xmlns:a16="http://schemas.microsoft.com/office/drawing/2014/main" val="20003"/>
                    </a:ext>
                  </a:extLst>
                </a:gridCol>
                <a:gridCol w="182880">
                  <a:extLst>
                    <a:ext uri="{9D8B030D-6E8A-4147-A177-3AD203B41FA5}">
                      <a16:colId xmlns:a16="http://schemas.microsoft.com/office/drawing/2014/main" val="20004"/>
                    </a:ext>
                  </a:extLst>
                </a:gridCol>
                <a:gridCol w="172719">
                  <a:extLst>
                    <a:ext uri="{9D8B030D-6E8A-4147-A177-3AD203B41FA5}">
                      <a16:colId xmlns:a16="http://schemas.microsoft.com/office/drawing/2014/main" val="20005"/>
                    </a:ext>
                  </a:extLst>
                </a:gridCol>
                <a:gridCol w="177165">
                  <a:extLst>
                    <a:ext uri="{9D8B030D-6E8A-4147-A177-3AD203B41FA5}">
                      <a16:colId xmlns:a16="http://schemas.microsoft.com/office/drawing/2014/main" val="20006"/>
                    </a:ext>
                  </a:extLst>
                </a:gridCol>
              </a:tblGrid>
              <a:tr h="170168">
                <a:tc>
                  <a:txBody>
                    <a:bodyPr/>
                    <a:lstStyle/>
                    <a:p>
                      <a:pPr marL="45720">
                        <a:lnSpc>
                          <a:spcPct val="100000"/>
                        </a:lnSpc>
                        <a:spcBef>
                          <a:spcPts val="75"/>
                        </a:spcBef>
                      </a:pPr>
                      <a:r>
                        <a:rPr sz="900" dirty="0">
                          <a:latin typeface="Calibri"/>
                          <a:cs typeface="Calibri"/>
                        </a:rPr>
                        <a:t>A</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B</a:t>
                      </a:r>
                      <a:endParaRPr sz="900">
                        <a:latin typeface="Calibri"/>
                        <a:cs typeface="Calibri"/>
                      </a:endParaRPr>
                    </a:p>
                  </a:txBody>
                  <a:tcPr marL="0" marR="0" marT="952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48260">
                        <a:lnSpc>
                          <a:spcPct val="100000"/>
                        </a:lnSpc>
                        <a:spcBef>
                          <a:spcPts val="75"/>
                        </a:spcBef>
                      </a:pPr>
                      <a:r>
                        <a:rPr sz="900" dirty="0">
                          <a:latin typeface="Calibri"/>
                          <a:cs typeface="Calibri"/>
                        </a:rPr>
                        <a:t>C</a:t>
                      </a:r>
                      <a:endParaRPr sz="900">
                        <a:latin typeface="Calibri"/>
                        <a:cs typeface="Calibri"/>
                      </a:endParaRPr>
                    </a:p>
                  </a:txBody>
                  <a:tcPr marL="0" marR="0" marT="9525" marB="0">
                    <a:lnL w="19050">
                      <a:solidFill>
                        <a:srgbClr val="0000FF"/>
                      </a:solidFill>
                      <a:prstDash val="solid"/>
                    </a:lnL>
                    <a:lnR w="6350">
                      <a:solidFill>
                        <a:srgbClr val="000000"/>
                      </a:solidFill>
                      <a:prstDash val="solid"/>
                    </a:lnR>
                    <a:lnT w="19050">
                      <a:solidFill>
                        <a:srgbClr val="0000FF"/>
                      </a:solidFill>
                      <a:prstDash val="solid"/>
                    </a:lnT>
                    <a:lnB w="19050">
                      <a:solidFill>
                        <a:srgbClr val="0000FF"/>
                      </a:solidFill>
                      <a:prstDash val="solid"/>
                    </a:lnB>
                  </a:tcPr>
                </a:tc>
                <a:tc>
                  <a:txBody>
                    <a:bodyPr/>
                    <a:lstStyle/>
                    <a:p>
                      <a:pPr marL="45720">
                        <a:lnSpc>
                          <a:spcPct val="100000"/>
                        </a:lnSpc>
                        <a:spcBef>
                          <a:spcPts val="75"/>
                        </a:spcBef>
                      </a:pPr>
                      <a:r>
                        <a:rPr sz="900" dirty="0">
                          <a:latin typeface="Calibri"/>
                          <a:cs typeface="Calibri"/>
                        </a:rPr>
                        <a:t>B</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19050">
                      <a:solidFill>
                        <a:srgbClr val="0000FF"/>
                      </a:solidFill>
                      <a:prstDash val="solid"/>
                    </a:lnT>
                    <a:lnB w="19050">
                      <a:solidFill>
                        <a:srgbClr val="0000FF"/>
                      </a:solidFill>
                      <a:prstDash val="solid"/>
                    </a:lnB>
                  </a:tcPr>
                </a:tc>
                <a:tc>
                  <a:txBody>
                    <a:bodyPr/>
                    <a:lstStyle/>
                    <a:p>
                      <a:pPr marL="45720">
                        <a:lnSpc>
                          <a:spcPct val="100000"/>
                        </a:lnSpc>
                        <a:spcBef>
                          <a:spcPts val="75"/>
                        </a:spcBef>
                      </a:pPr>
                      <a:r>
                        <a:rPr sz="900" dirty="0">
                          <a:latin typeface="Calibri"/>
                          <a:cs typeface="Calibri"/>
                        </a:rPr>
                        <a:t>A</a:t>
                      </a:r>
                      <a:endParaRPr sz="900">
                        <a:latin typeface="Calibri"/>
                        <a:cs typeface="Calibri"/>
                      </a:endParaRPr>
                    </a:p>
                  </a:txBody>
                  <a:tcPr marL="0" marR="0" marT="9525" marB="0">
                    <a:lnL w="6350">
                      <a:solidFill>
                        <a:srgbClr val="000000"/>
                      </a:solidFill>
                      <a:prstDash val="solid"/>
                    </a:lnL>
                    <a:lnR w="19050">
                      <a:solidFill>
                        <a:srgbClr val="0000FF"/>
                      </a:solidFill>
                      <a:prstDash val="solid"/>
                    </a:lnR>
                    <a:lnT w="19050">
                      <a:solidFill>
                        <a:srgbClr val="0000FF"/>
                      </a:solidFill>
                      <a:prstDash val="solid"/>
                    </a:lnT>
                    <a:lnB w="19050">
                      <a:solidFill>
                        <a:srgbClr val="0000FF"/>
                      </a:solidFill>
                      <a:prstDash val="solid"/>
                    </a:lnB>
                  </a:tcPr>
                </a:tc>
                <a:tc>
                  <a:txBody>
                    <a:bodyPr/>
                    <a:lstStyle/>
                    <a:p>
                      <a:pPr marL="43180">
                        <a:lnSpc>
                          <a:spcPct val="100000"/>
                        </a:lnSpc>
                        <a:spcBef>
                          <a:spcPts val="75"/>
                        </a:spcBef>
                      </a:pPr>
                      <a:r>
                        <a:rPr sz="900" dirty="0">
                          <a:latin typeface="Calibri"/>
                          <a:cs typeface="Calibri"/>
                        </a:rPr>
                        <a:t>B</a:t>
                      </a:r>
                      <a:endParaRPr sz="900">
                        <a:latin typeface="Calibri"/>
                        <a:cs typeface="Calibri"/>
                      </a:endParaRPr>
                    </a:p>
                  </a:txBody>
                  <a:tcPr marL="0" marR="0" marT="952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C</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Tree>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grpSp>
      <p:sp>
        <p:nvSpPr>
          <p:cNvPr id="14" name="object 14"/>
          <p:cNvSpPr txBox="1"/>
          <p:nvPr/>
        </p:nvSpPr>
        <p:spPr>
          <a:xfrm>
            <a:off x="227304" y="148990"/>
            <a:ext cx="2545715" cy="642620"/>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p:txBody>
      </p:sp>
      <p:graphicFrame>
        <p:nvGraphicFramePr>
          <p:cNvPr id="15" name="object 15"/>
          <p:cNvGraphicFramePr>
            <a:graphicFrameLocks noGrp="1"/>
          </p:cNvGraphicFramePr>
          <p:nvPr/>
        </p:nvGraphicFramePr>
        <p:xfrm>
          <a:off x="3046178" y="209640"/>
          <a:ext cx="1240790" cy="170168"/>
        </p:xfrm>
        <a:graphic>
          <a:graphicData uri="http://schemas.openxmlformats.org/drawingml/2006/table">
            <a:tbl>
              <a:tblPr firstRow="1" bandRow="1">
                <a:tableStyleId>{2D5ABB26-0587-4C30-8999-92F81FD0307C}</a:tableStyleId>
              </a:tblPr>
              <a:tblGrid>
                <a:gridCol w="180340">
                  <a:extLst>
                    <a:ext uri="{9D8B030D-6E8A-4147-A177-3AD203B41FA5}">
                      <a16:colId xmlns:a16="http://schemas.microsoft.com/office/drawing/2014/main" val="20000"/>
                    </a:ext>
                  </a:extLst>
                </a:gridCol>
                <a:gridCol w="175260">
                  <a:extLst>
                    <a:ext uri="{9D8B030D-6E8A-4147-A177-3AD203B41FA5}">
                      <a16:colId xmlns:a16="http://schemas.microsoft.com/office/drawing/2014/main" val="20001"/>
                    </a:ext>
                  </a:extLst>
                </a:gridCol>
                <a:gridCol w="174625">
                  <a:extLst>
                    <a:ext uri="{9D8B030D-6E8A-4147-A177-3AD203B41FA5}">
                      <a16:colId xmlns:a16="http://schemas.microsoft.com/office/drawing/2014/main" val="20002"/>
                    </a:ext>
                  </a:extLst>
                </a:gridCol>
                <a:gridCol w="177800">
                  <a:extLst>
                    <a:ext uri="{9D8B030D-6E8A-4147-A177-3AD203B41FA5}">
                      <a16:colId xmlns:a16="http://schemas.microsoft.com/office/drawing/2014/main" val="20003"/>
                    </a:ext>
                  </a:extLst>
                </a:gridCol>
                <a:gridCol w="180340">
                  <a:extLst>
                    <a:ext uri="{9D8B030D-6E8A-4147-A177-3AD203B41FA5}">
                      <a16:colId xmlns:a16="http://schemas.microsoft.com/office/drawing/2014/main" val="20004"/>
                    </a:ext>
                  </a:extLst>
                </a:gridCol>
                <a:gridCol w="177800">
                  <a:extLst>
                    <a:ext uri="{9D8B030D-6E8A-4147-A177-3AD203B41FA5}">
                      <a16:colId xmlns:a16="http://schemas.microsoft.com/office/drawing/2014/main" val="20005"/>
                    </a:ext>
                  </a:extLst>
                </a:gridCol>
                <a:gridCol w="174625">
                  <a:extLst>
                    <a:ext uri="{9D8B030D-6E8A-4147-A177-3AD203B41FA5}">
                      <a16:colId xmlns:a16="http://schemas.microsoft.com/office/drawing/2014/main" val="20006"/>
                    </a:ext>
                  </a:extLst>
                </a:gridCol>
              </a:tblGrid>
              <a:tr h="170168">
                <a:tc>
                  <a:txBody>
                    <a:bodyPr/>
                    <a:lstStyle/>
                    <a:p>
                      <a:pPr marL="45720">
                        <a:lnSpc>
                          <a:spcPct val="100000"/>
                        </a:lnSpc>
                        <a:spcBef>
                          <a:spcPts val="75"/>
                        </a:spcBef>
                      </a:pPr>
                      <a:r>
                        <a:rPr sz="900" dirty="0">
                          <a:latin typeface="Calibri"/>
                          <a:cs typeface="Calibri"/>
                        </a:rPr>
                        <a:t>A</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B</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C</a:t>
                      </a:r>
                      <a:endParaRPr sz="900">
                        <a:latin typeface="Calibri"/>
                        <a:cs typeface="Calibri"/>
                      </a:endParaRPr>
                    </a:p>
                  </a:txBody>
                  <a:tcPr marL="0" marR="0" marT="952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48260">
                        <a:lnSpc>
                          <a:spcPct val="100000"/>
                        </a:lnSpc>
                        <a:spcBef>
                          <a:spcPts val="75"/>
                        </a:spcBef>
                      </a:pPr>
                      <a:r>
                        <a:rPr sz="900" dirty="0">
                          <a:latin typeface="Calibri"/>
                          <a:cs typeface="Calibri"/>
                        </a:rPr>
                        <a:t>B</a:t>
                      </a:r>
                      <a:endParaRPr sz="900">
                        <a:latin typeface="Calibri"/>
                        <a:cs typeface="Calibri"/>
                      </a:endParaRPr>
                    </a:p>
                  </a:txBody>
                  <a:tcPr marL="0" marR="0" marT="9525" marB="0">
                    <a:lnL w="19050">
                      <a:solidFill>
                        <a:srgbClr val="0000FF"/>
                      </a:solidFill>
                      <a:prstDash val="solid"/>
                    </a:lnL>
                    <a:lnR w="6350">
                      <a:solidFill>
                        <a:srgbClr val="000000"/>
                      </a:solidFill>
                      <a:prstDash val="solid"/>
                    </a:lnR>
                    <a:lnT w="19050">
                      <a:solidFill>
                        <a:srgbClr val="0000FF"/>
                      </a:solidFill>
                      <a:prstDash val="solid"/>
                    </a:lnT>
                    <a:lnB w="19050">
                      <a:solidFill>
                        <a:srgbClr val="0000FF"/>
                      </a:solidFill>
                      <a:prstDash val="solid"/>
                    </a:lnB>
                  </a:tcPr>
                </a:tc>
                <a:tc>
                  <a:txBody>
                    <a:bodyPr/>
                    <a:lstStyle/>
                    <a:p>
                      <a:pPr marL="45720">
                        <a:lnSpc>
                          <a:spcPct val="100000"/>
                        </a:lnSpc>
                        <a:spcBef>
                          <a:spcPts val="75"/>
                        </a:spcBef>
                      </a:pPr>
                      <a:r>
                        <a:rPr sz="900" dirty="0">
                          <a:latin typeface="Calibri"/>
                          <a:cs typeface="Calibri"/>
                        </a:rPr>
                        <a:t>A</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19050">
                      <a:solidFill>
                        <a:srgbClr val="0000FF"/>
                      </a:solidFill>
                      <a:prstDash val="solid"/>
                    </a:lnT>
                    <a:lnB w="19050">
                      <a:solidFill>
                        <a:srgbClr val="0000FF"/>
                      </a:solidFill>
                      <a:prstDash val="solid"/>
                    </a:lnB>
                  </a:tcPr>
                </a:tc>
                <a:tc>
                  <a:txBody>
                    <a:bodyPr/>
                    <a:lstStyle/>
                    <a:p>
                      <a:pPr marL="45720">
                        <a:lnSpc>
                          <a:spcPct val="100000"/>
                        </a:lnSpc>
                        <a:spcBef>
                          <a:spcPts val="75"/>
                        </a:spcBef>
                      </a:pPr>
                      <a:r>
                        <a:rPr sz="900" dirty="0">
                          <a:latin typeface="Calibri"/>
                          <a:cs typeface="Calibri"/>
                        </a:rPr>
                        <a:t>B</a:t>
                      </a:r>
                      <a:endParaRPr sz="900">
                        <a:latin typeface="Calibri"/>
                        <a:cs typeface="Calibri"/>
                      </a:endParaRPr>
                    </a:p>
                  </a:txBody>
                  <a:tcPr marL="0" marR="0" marT="9525" marB="0">
                    <a:lnL w="6350">
                      <a:solidFill>
                        <a:srgbClr val="000000"/>
                      </a:solidFill>
                      <a:prstDash val="solid"/>
                    </a:lnL>
                    <a:lnR w="19050">
                      <a:solidFill>
                        <a:srgbClr val="0000FF"/>
                      </a:solidFill>
                      <a:prstDash val="solid"/>
                    </a:lnR>
                    <a:lnT w="19050">
                      <a:solidFill>
                        <a:srgbClr val="0000FF"/>
                      </a:solidFill>
                      <a:prstDash val="solid"/>
                    </a:lnT>
                    <a:lnB w="19050">
                      <a:solidFill>
                        <a:srgbClr val="0000FF"/>
                      </a:solidFill>
                      <a:prstDash val="solid"/>
                    </a:lnB>
                  </a:tcPr>
                </a:tc>
                <a:tc>
                  <a:txBody>
                    <a:bodyPr/>
                    <a:lstStyle/>
                    <a:p>
                      <a:pPr marL="43180">
                        <a:lnSpc>
                          <a:spcPct val="100000"/>
                        </a:lnSpc>
                        <a:spcBef>
                          <a:spcPts val="75"/>
                        </a:spcBef>
                      </a:pPr>
                      <a:r>
                        <a:rPr sz="900" dirty="0">
                          <a:latin typeface="Calibri"/>
                          <a:cs typeface="Calibri"/>
                        </a:rPr>
                        <a:t>C</a:t>
                      </a:r>
                      <a:endParaRPr sz="900">
                        <a:latin typeface="Calibri"/>
                        <a:cs typeface="Calibri"/>
                      </a:endParaRPr>
                    </a:p>
                  </a:txBody>
                  <a:tcPr marL="0" marR="0" marT="952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7017" y="993177"/>
            <a:ext cx="4999613" cy="1268198"/>
          </a:xfrm>
          <a:prstGeom prst="rect">
            <a:avLst/>
          </a:prstGeom>
          <a:blipFill>
            <a:blip r:embed="rId2" cstate="print"/>
            <a:stretch>
              <a:fillRect/>
            </a:stretch>
          </a:blipFill>
        </p:spPr>
        <p:txBody>
          <a:bodyPr wrap="square" lIns="0" tIns="0" rIns="0" bIns="0" rtlCol="0"/>
          <a:lstStyle/>
          <a:p>
            <a:endParaRPr sz="1135"/>
          </a:p>
        </p:txBody>
      </p:sp>
      <p:sp>
        <p:nvSpPr>
          <p:cNvPr id="3" name="object 3"/>
          <p:cNvSpPr txBox="1">
            <a:spLocks noGrp="1"/>
          </p:cNvSpPr>
          <p:nvPr>
            <p:ph type="title"/>
          </p:nvPr>
        </p:nvSpPr>
        <p:spPr>
          <a:xfrm>
            <a:off x="1331241" y="116061"/>
            <a:ext cx="3107526" cy="177363"/>
          </a:xfrm>
          <a:prstGeom prst="rect">
            <a:avLst/>
          </a:prstGeom>
        </p:spPr>
        <p:txBody>
          <a:bodyPr vert="horz" wrap="square" lIns="0" tIns="8008" rIns="0" bIns="0" rtlCol="0">
            <a:spAutoFit/>
          </a:bodyPr>
          <a:lstStyle/>
          <a:p>
            <a:pPr marL="8009">
              <a:spcBef>
                <a:spcPts val="63"/>
              </a:spcBef>
            </a:pPr>
            <a:r>
              <a:rPr dirty="0">
                <a:latin typeface="Calibri"/>
                <a:cs typeface="Calibri"/>
              </a:rPr>
              <a:t>A </a:t>
            </a:r>
            <a:r>
              <a:rPr spc="-3" dirty="0"/>
              <a:t>typical </a:t>
            </a:r>
            <a:r>
              <a:rPr dirty="0">
                <a:latin typeface="Calibri"/>
                <a:cs typeface="Calibri"/>
              </a:rPr>
              <a:t>CNN</a:t>
            </a:r>
            <a:r>
              <a:rPr spc="-13" dirty="0"/>
              <a:t> </a:t>
            </a:r>
            <a:r>
              <a:rPr spc="-3" dirty="0"/>
              <a:t>architecture</a:t>
            </a:r>
          </a:p>
        </p:txBody>
      </p:sp>
    </p:spTree>
    <p:extLst>
      <p:ext uri="{BB962C8B-B14F-4D97-AF65-F5344CB8AC3E}">
        <p14:creationId xmlns:p14="http://schemas.microsoft.com/office/powerpoint/2010/main" val="4236968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grpSp>
      <p:sp>
        <p:nvSpPr>
          <p:cNvPr id="14" name="object 14"/>
          <p:cNvSpPr txBox="1"/>
          <p:nvPr/>
        </p:nvSpPr>
        <p:spPr>
          <a:xfrm>
            <a:off x="227304" y="148990"/>
            <a:ext cx="2545715" cy="642620"/>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p:txBody>
      </p:sp>
      <p:graphicFrame>
        <p:nvGraphicFramePr>
          <p:cNvPr id="15" name="object 15"/>
          <p:cNvGraphicFramePr>
            <a:graphicFrameLocks noGrp="1"/>
          </p:cNvGraphicFramePr>
          <p:nvPr/>
        </p:nvGraphicFramePr>
        <p:xfrm>
          <a:off x="3046178" y="209640"/>
          <a:ext cx="1243328" cy="170168"/>
        </p:xfrm>
        <a:graphic>
          <a:graphicData uri="http://schemas.openxmlformats.org/drawingml/2006/table">
            <a:tbl>
              <a:tblPr firstRow="1" bandRow="1">
                <a:tableStyleId>{2D5ABB26-0587-4C30-8999-92F81FD0307C}</a:tableStyleId>
              </a:tblPr>
              <a:tblGrid>
                <a:gridCol w="180340">
                  <a:extLst>
                    <a:ext uri="{9D8B030D-6E8A-4147-A177-3AD203B41FA5}">
                      <a16:colId xmlns:a16="http://schemas.microsoft.com/office/drawing/2014/main" val="20000"/>
                    </a:ext>
                  </a:extLst>
                </a:gridCol>
                <a:gridCol w="175260">
                  <a:extLst>
                    <a:ext uri="{9D8B030D-6E8A-4147-A177-3AD203B41FA5}">
                      <a16:colId xmlns:a16="http://schemas.microsoft.com/office/drawing/2014/main" val="20001"/>
                    </a:ext>
                  </a:extLst>
                </a:gridCol>
                <a:gridCol w="177165">
                  <a:extLst>
                    <a:ext uri="{9D8B030D-6E8A-4147-A177-3AD203B41FA5}">
                      <a16:colId xmlns:a16="http://schemas.microsoft.com/office/drawing/2014/main" val="20002"/>
                    </a:ext>
                  </a:extLst>
                </a:gridCol>
                <a:gridCol w="172720">
                  <a:extLst>
                    <a:ext uri="{9D8B030D-6E8A-4147-A177-3AD203B41FA5}">
                      <a16:colId xmlns:a16="http://schemas.microsoft.com/office/drawing/2014/main" val="20003"/>
                    </a:ext>
                  </a:extLst>
                </a:gridCol>
                <a:gridCol w="182879">
                  <a:extLst>
                    <a:ext uri="{9D8B030D-6E8A-4147-A177-3AD203B41FA5}">
                      <a16:colId xmlns:a16="http://schemas.microsoft.com/office/drawing/2014/main" val="20004"/>
                    </a:ext>
                  </a:extLst>
                </a:gridCol>
                <a:gridCol w="175259">
                  <a:extLst>
                    <a:ext uri="{9D8B030D-6E8A-4147-A177-3AD203B41FA5}">
                      <a16:colId xmlns:a16="http://schemas.microsoft.com/office/drawing/2014/main" val="20005"/>
                    </a:ext>
                  </a:extLst>
                </a:gridCol>
                <a:gridCol w="179705">
                  <a:extLst>
                    <a:ext uri="{9D8B030D-6E8A-4147-A177-3AD203B41FA5}">
                      <a16:colId xmlns:a16="http://schemas.microsoft.com/office/drawing/2014/main" val="20006"/>
                    </a:ext>
                  </a:extLst>
                </a:gridCol>
              </a:tblGrid>
              <a:tr h="170168">
                <a:tc>
                  <a:txBody>
                    <a:bodyPr/>
                    <a:lstStyle/>
                    <a:p>
                      <a:pPr marL="45720">
                        <a:lnSpc>
                          <a:spcPct val="100000"/>
                        </a:lnSpc>
                        <a:spcBef>
                          <a:spcPts val="75"/>
                        </a:spcBef>
                      </a:pPr>
                      <a:r>
                        <a:rPr sz="900" dirty="0">
                          <a:latin typeface="Calibri"/>
                          <a:cs typeface="Calibri"/>
                        </a:rPr>
                        <a:t>A</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B</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C</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75"/>
                        </a:spcBef>
                      </a:pPr>
                      <a:r>
                        <a:rPr sz="900" dirty="0">
                          <a:latin typeface="Calibri"/>
                          <a:cs typeface="Calibri"/>
                        </a:rPr>
                        <a:t>B</a:t>
                      </a:r>
                      <a:endParaRPr sz="900">
                        <a:latin typeface="Calibri"/>
                        <a:cs typeface="Calibri"/>
                      </a:endParaRPr>
                    </a:p>
                  </a:txBody>
                  <a:tcPr marL="0" marR="0" marT="952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48260">
                        <a:lnSpc>
                          <a:spcPct val="100000"/>
                        </a:lnSpc>
                        <a:spcBef>
                          <a:spcPts val="75"/>
                        </a:spcBef>
                      </a:pPr>
                      <a:r>
                        <a:rPr sz="900" dirty="0">
                          <a:latin typeface="Calibri"/>
                          <a:cs typeface="Calibri"/>
                        </a:rPr>
                        <a:t>A</a:t>
                      </a:r>
                      <a:endParaRPr sz="900">
                        <a:latin typeface="Calibri"/>
                        <a:cs typeface="Calibri"/>
                      </a:endParaRPr>
                    </a:p>
                  </a:txBody>
                  <a:tcPr marL="0" marR="0" marT="9525" marB="0">
                    <a:lnL w="19050">
                      <a:solidFill>
                        <a:srgbClr val="0000FF"/>
                      </a:solidFill>
                      <a:prstDash val="solid"/>
                    </a:lnL>
                    <a:lnR w="6350">
                      <a:solidFill>
                        <a:srgbClr val="000000"/>
                      </a:solidFill>
                      <a:prstDash val="solid"/>
                    </a:lnR>
                    <a:lnT w="19050">
                      <a:solidFill>
                        <a:srgbClr val="0000FF"/>
                      </a:solidFill>
                      <a:prstDash val="solid"/>
                    </a:lnT>
                    <a:lnB w="19050">
                      <a:solidFill>
                        <a:srgbClr val="0000FF"/>
                      </a:solidFill>
                      <a:prstDash val="solid"/>
                    </a:lnB>
                  </a:tcPr>
                </a:tc>
                <a:tc>
                  <a:txBody>
                    <a:bodyPr/>
                    <a:lstStyle/>
                    <a:p>
                      <a:pPr marL="45720">
                        <a:lnSpc>
                          <a:spcPct val="100000"/>
                        </a:lnSpc>
                        <a:spcBef>
                          <a:spcPts val="75"/>
                        </a:spcBef>
                      </a:pPr>
                      <a:r>
                        <a:rPr sz="900" dirty="0">
                          <a:latin typeface="Calibri"/>
                          <a:cs typeface="Calibri"/>
                        </a:rPr>
                        <a:t>B</a:t>
                      </a:r>
                      <a:endParaRPr sz="900">
                        <a:latin typeface="Calibri"/>
                        <a:cs typeface="Calibri"/>
                      </a:endParaRPr>
                    </a:p>
                  </a:txBody>
                  <a:tcPr marL="0" marR="0" marT="9525" marB="0">
                    <a:lnL w="6350">
                      <a:solidFill>
                        <a:srgbClr val="000000"/>
                      </a:solidFill>
                      <a:prstDash val="solid"/>
                    </a:lnL>
                    <a:lnR w="6350">
                      <a:solidFill>
                        <a:srgbClr val="000000"/>
                      </a:solidFill>
                      <a:prstDash val="solid"/>
                    </a:lnR>
                    <a:lnT w="19050">
                      <a:solidFill>
                        <a:srgbClr val="0000FF"/>
                      </a:solidFill>
                      <a:prstDash val="solid"/>
                    </a:lnT>
                    <a:lnB w="19050">
                      <a:solidFill>
                        <a:srgbClr val="0000FF"/>
                      </a:solidFill>
                      <a:prstDash val="solid"/>
                    </a:lnB>
                  </a:tcPr>
                </a:tc>
                <a:tc>
                  <a:txBody>
                    <a:bodyPr/>
                    <a:lstStyle/>
                    <a:p>
                      <a:pPr marL="45720">
                        <a:lnSpc>
                          <a:spcPct val="100000"/>
                        </a:lnSpc>
                        <a:spcBef>
                          <a:spcPts val="75"/>
                        </a:spcBef>
                      </a:pPr>
                      <a:r>
                        <a:rPr sz="900" dirty="0">
                          <a:latin typeface="Calibri"/>
                          <a:cs typeface="Calibri"/>
                        </a:rPr>
                        <a:t>C</a:t>
                      </a:r>
                      <a:endParaRPr sz="900">
                        <a:latin typeface="Calibri"/>
                        <a:cs typeface="Calibri"/>
                      </a:endParaRPr>
                    </a:p>
                  </a:txBody>
                  <a:tcPr marL="0" marR="0" marT="9525" marB="0">
                    <a:lnL w="6350">
                      <a:solidFill>
                        <a:srgbClr val="000000"/>
                      </a:solidFill>
                      <a:prstDash val="solid"/>
                    </a:lnL>
                    <a:lnR w="19050">
                      <a:solidFill>
                        <a:srgbClr val="0000FF"/>
                      </a:solidFill>
                      <a:prstDash val="solid"/>
                    </a:lnR>
                    <a:lnT w="19050">
                      <a:solidFill>
                        <a:srgbClr val="0000FF"/>
                      </a:solidFill>
                      <a:prstDash val="solid"/>
                    </a:lnT>
                    <a:lnB w="19050">
                      <a:solidFill>
                        <a:srgbClr val="0000FF"/>
                      </a:solidFill>
                      <a:prstDash val="solid"/>
                    </a:lnB>
                  </a:tcPr>
                </a:tc>
                <a:extLst>
                  <a:ext uri="{0D108BD9-81ED-4DB2-BD59-A6C34878D82A}">
                    <a16:rowId xmlns:a16="http://schemas.microsoft.com/office/drawing/2014/main" val="10000"/>
                  </a:ext>
                </a:extLst>
              </a:tr>
            </a:tbl>
          </a:graphicData>
        </a:graphic>
      </p:graphicFrame>
    </p:spTree>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pic>
          <p:nvPicPr>
            <p:cNvPr id="14" name="object 14"/>
            <p:cNvPicPr/>
            <p:nvPr/>
          </p:nvPicPr>
          <p:blipFill>
            <a:blip r:embed="rId6" cstate="print"/>
            <a:stretch>
              <a:fillRect/>
            </a:stretch>
          </p:blipFill>
          <p:spPr>
            <a:xfrm>
              <a:off x="384594" y="915530"/>
              <a:ext cx="63233" cy="63233"/>
            </a:xfrm>
            <a:prstGeom prst="rect">
              <a:avLst/>
            </a:prstGeom>
          </p:spPr>
        </p:pic>
      </p:grpSp>
      <p:sp>
        <p:nvSpPr>
          <p:cNvPr id="15" name="object 15"/>
          <p:cNvSpPr txBox="1"/>
          <p:nvPr/>
        </p:nvSpPr>
        <p:spPr>
          <a:xfrm>
            <a:off x="227304" y="148990"/>
            <a:ext cx="2545715" cy="1174115"/>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gn="just">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a:p>
            <a:pPr marL="289560" marR="5080" algn="just">
              <a:lnSpc>
                <a:spcPct val="100000"/>
              </a:lnSpc>
              <a:spcBef>
                <a:spcPts val="585"/>
              </a:spcBef>
            </a:pPr>
            <a:r>
              <a:rPr sz="1000" spc="65" dirty="0">
                <a:latin typeface="Calibri"/>
                <a:cs typeface="Calibri"/>
              </a:rPr>
              <a:t>In </a:t>
            </a:r>
            <a:r>
              <a:rPr sz="1000" spc="5" dirty="0">
                <a:latin typeface="Calibri"/>
                <a:cs typeface="Calibri"/>
              </a:rPr>
              <a:t>the</a:t>
            </a:r>
            <a:r>
              <a:rPr sz="1000" spc="10" dirty="0">
                <a:latin typeface="Calibri"/>
                <a:cs typeface="Calibri"/>
              </a:rPr>
              <a:t> </a:t>
            </a:r>
            <a:r>
              <a:rPr sz="1000" spc="65" dirty="0">
                <a:latin typeface="Calibri"/>
                <a:cs typeface="Calibri"/>
              </a:rPr>
              <a:t>2D </a:t>
            </a:r>
            <a:r>
              <a:rPr sz="1000" dirty="0">
                <a:latin typeface="Calibri"/>
                <a:cs typeface="Calibri"/>
              </a:rPr>
              <a:t>case,</a:t>
            </a:r>
            <a:r>
              <a:rPr sz="1000" spc="5" dirty="0">
                <a:latin typeface="Calibri"/>
                <a:cs typeface="Calibri"/>
              </a:rPr>
              <a:t> </a:t>
            </a:r>
            <a:r>
              <a:rPr sz="1000" spc="-45" dirty="0">
                <a:latin typeface="Calibri"/>
                <a:cs typeface="Calibri"/>
              </a:rPr>
              <a:t>we</a:t>
            </a:r>
            <a:r>
              <a:rPr sz="1000" spc="-40" dirty="0">
                <a:latin typeface="Calibri"/>
                <a:cs typeface="Calibri"/>
              </a:rPr>
              <a:t> </a:t>
            </a:r>
            <a:r>
              <a:rPr sz="1000" spc="10" dirty="0">
                <a:latin typeface="Calibri"/>
                <a:cs typeface="Calibri"/>
              </a:rPr>
              <a:t>slide</a:t>
            </a:r>
            <a:r>
              <a:rPr sz="1000" spc="15" dirty="0">
                <a:latin typeface="Calibri"/>
                <a:cs typeface="Calibri"/>
              </a:rPr>
              <a:t> a</a:t>
            </a:r>
            <a:r>
              <a:rPr sz="1000" spc="20" dirty="0">
                <a:latin typeface="Calibri"/>
                <a:cs typeface="Calibri"/>
              </a:rPr>
              <a:t> </a:t>
            </a:r>
            <a:r>
              <a:rPr sz="1000" spc="-15" dirty="0">
                <a:latin typeface="Calibri"/>
                <a:cs typeface="Calibri"/>
              </a:rPr>
              <a:t>two</a:t>
            </a:r>
            <a:r>
              <a:rPr sz="1000" spc="-10" dirty="0">
                <a:latin typeface="Calibri"/>
                <a:cs typeface="Calibri"/>
              </a:rPr>
              <a:t> </a:t>
            </a:r>
            <a:r>
              <a:rPr sz="1000" spc="15" dirty="0">
                <a:latin typeface="Calibri"/>
                <a:cs typeface="Calibri"/>
              </a:rPr>
              <a:t>dimen- </a:t>
            </a:r>
            <a:r>
              <a:rPr sz="1000" spc="20" dirty="0">
                <a:latin typeface="Calibri"/>
                <a:cs typeface="Calibri"/>
              </a:rPr>
              <a:t> stional </a:t>
            </a:r>
            <a:r>
              <a:rPr sz="1000" spc="15" dirty="0">
                <a:latin typeface="Calibri"/>
                <a:cs typeface="Calibri"/>
              </a:rPr>
              <a:t>filter </a:t>
            </a:r>
            <a:r>
              <a:rPr sz="1000" spc="-10" dirty="0">
                <a:latin typeface="Calibri"/>
                <a:cs typeface="Calibri"/>
              </a:rPr>
              <a:t>over </a:t>
            </a:r>
            <a:r>
              <a:rPr sz="1000" spc="15" dirty="0">
                <a:latin typeface="Calibri"/>
                <a:cs typeface="Calibri"/>
              </a:rPr>
              <a:t>a </a:t>
            </a:r>
            <a:r>
              <a:rPr sz="1000" spc="-15" dirty="0">
                <a:latin typeface="Calibri"/>
                <a:cs typeface="Calibri"/>
              </a:rPr>
              <a:t>two </a:t>
            </a:r>
            <a:r>
              <a:rPr sz="1000" spc="15" dirty="0">
                <a:latin typeface="Calibri"/>
                <a:cs typeface="Calibri"/>
              </a:rPr>
              <a:t>dimensional out- </a:t>
            </a:r>
            <a:r>
              <a:rPr sz="1000" spc="20" dirty="0">
                <a:latin typeface="Calibri"/>
                <a:cs typeface="Calibri"/>
              </a:rPr>
              <a:t> </a:t>
            </a:r>
            <a:r>
              <a:rPr sz="1000" spc="35" dirty="0">
                <a:latin typeface="Calibri"/>
                <a:cs typeface="Calibri"/>
              </a:rPr>
              <a:t>put</a:t>
            </a:r>
            <a:endParaRPr sz="1000">
              <a:latin typeface="Calibri"/>
              <a:cs typeface="Calibri"/>
            </a:endParaRPr>
          </a:p>
        </p:txBody>
      </p:sp>
    </p:spTree>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pic>
          <p:nvPicPr>
            <p:cNvPr id="14" name="object 14"/>
            <p:cNvPicPr/>
            <p:nvPr/>
          </p:nvPicPr>
          <p:blipFill>
            <a:blip r:embed="rId6" cstate="print"/>
            <a:stretch>
              <a:fillRect/>
            </a:stretch>
          </p:blipFill>
          <p:spPr>
            <a:xfrm>
              <a:off x="384594" y="915530"/>
              <a:ext cx="63233" cy="63233"/>
            </a:xfrm>
            <a:prstGeom prst="rect">
              <a:avLst/>
            </a:prstGeom>
          </p:spPr>
        </p:pic>
      </p:grpSp>
      <p:sp>
        <p:nvSpPr>
          <p:cNvPr id="15" name="object 15"/>
          <p:cNvSpPr txBox="1"/>
          <p:nvPr/>
        </p:nvSpPr>
        <p:spPr>
          <a:xfrm>
            <a:off x="227304" y="148990"/>
            <a:ext cx="2545715" cy="1174115"/>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gn="just">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a:p>
            <a:pPr marL="289560" marR="5080" algn="just">
              <a:lnSpc>
                <a:spcPct val="100000"/>
              </a:lnSpc>
              <a:spcBef>
                <a:spcPts val="585"/>
              </a:spcBef>
            </a:pPr>
            <a:r>
              <a:rPr sz="1000" spc="65" dirty="0">
                <a:latin typeface="Calibri"/>
                <a:cs typeface="Calibri"/>
              </a:rPr>
              <a:t>In </a:t>
            </a:r>
            <a:r>
              <a:rPr sz="1000" spc="5" dirty="0">
                <a:latin typeface="Calibri"/>
                <a:cs typeface="Calibri"/>
              </a:rPr>
              <a:t>the</a:t>
            </a:r>
            <a:r>
              <a:rPr sz="1000" spc="10" dirty="0">
                <a:latin typeface="Calibri"/>
                <a:cs typeface="Calibri"/>
              </a:rPr>
              <a:t> </a:t>
            </a:r>
            <a:r>
              <a:rPr sz="1000" spc="65" dirty="0">
                <a:latin typeface="Calibri"/>
                <a:cs typeface="Calibri"/>
              </a:rPr>
              <a:t>2D </a:t>
            </a:r>
            <a:r>
              <a:rPr sz="1000" dirty="0">
                <a:latin typeface="Calibri"/>
                <a:cs typeface="Calibri"/>
              </a:rPr>
              <a:t>case,</a:t>
            </a:r>
            <a:r>
              <a:rPr sz="1000" spc="5" dirty="0">
                <a:latin typeface="Calibri"/>
                <a:cs typeface="Calibri"/>
              </a:rPr>
              <a:t> </a:t>
            </a:r>
            <a:r>
              <a:rPr sz="1000" spc="-45" dirty="0">
                <a:latin typeface="Calibri"/>
                <a:cs typeface="Calibri"/>
              </a:rPr>
              <a:t>we</a:t>
            </a:r>
            <a:r>
              <a:rPr sz="1000" spc="-40" dirty="0">
                <a:latin typeface="Calibri"/>
                <a:cs typeface="Calibri"/>
              </a:rPr>
              <a:t> </a:t>
            </a:r>
            <a:r>
              <a:rPr sz="1000" spc="10" dirty="0">
                <a:latin typeface="Calibri"/>
                <a:cs typeface="Calibri"/>
              </a:rPr>
              <a:t>slide</a:t>
            </a:r>
            <a:r>
              <a:rPr sz="1000" spc="15" dirty="0">
                <a:latin typeface="Calibri"/>
                <a:cs typeface="Calibri"/>
              </a:rPr>
              <a:t> a</a:t>
            </a:r>
            <a:r>
              <a:rPr sz="1000" spc="20" dirty="0">
                <a:latin typeface="Calibri"/>
                <a:cs typeface="Calibri"/>
              </a:rPr>
              <a:t> </a:t>
            </a:r>
            <a:r>
              <a:rPr sz="1000" spc="-15" dirty="0">
                <a:latin typeface="Calibri"/>
                <a:cs typeface="Calibri"/>
              </a:rPr>
              <a:t>two</a:t>
            </a:r>
            <a:r>
              <a:rPr sz="1000" spc="-10" dirty="0">
                <a:latin typeface="Calibri"/>
                <a:cs typeface="Calibri"/>
              </a:rPr>
              <a:t> </a:t>
            </a:r>
            <a:r>
              <a:rPr sz="1000" spc="15" dirty="0">
                <a:latin typeface="Calibri"/>
                <a:cs typeface="Calibri"/>
              </a:rPr>
              <a:t>dimen- </a:t>
            </a:r>
            <a:r>
              <a:rPr sz="1000" spc="20" dirty="0">
                <a:latin typeface="Calibri"/>
                <a:cs typeface="Calibri"/>
              </a:rPr>
              <a:t> stional </a:t>
            </a:r>
            <a:r>
              <a:rPr sz="1000" spc="15" dirty="0">
                <a:latin typeface="Calibri"/>
                <a:cs typeface="Calibri"/>
              </a:rPr>
              <a:t>filter </a:t>
            </a:r>
            <a:r>
              <a:rPr sz="1000" spc="-10" dirty="0">
                <a:latin typeface="Calibri"/>
                <a:cs typeface="Calibri"/>
              </a:rPr>
              <a:t>over </a:t>
            </a:r>
            <a:r>
              <a:rPr sz="1000" spc="15" dirty="0">
                <a:latin typeface="Calibri"/>
                <a:cs typeface="Calibri"/>
              </a:rPr>
              <a:t>a </a:t>
            </a:r>
            <a:r>
              <a:rPr sz="1000" spc="-15" dirty="0">
                <a:latin typeface="Calibri"/>
                <a:cs typeface="Calibri"/>
              </a:rPr>
              <a:t>two </a:t>
            </a:r>
            <a:r>
              <a:rPr sz="1000" spc="15" dirty="0">
                <a:latin typeface="Calibri"/>
                <a:cs typeface="Calibri"/>
              </a:rPr>
              <a:t>dimensional out- </a:t>
            </a:r>
            <a:r>
              <a:rPr sz="1000" spc="20" dirty="0">
                <a:latin typeface="Calibri"/>
                <a:cs typeface="Calibri"/>
              </a:rPr>
              <a:t> </a:t>
            </a:r>
            <a:r>
              <a:rPr sz="1000" spc="35" dirty="0">
                <a:latin typeface="Calibri"/>
                <a:cs typeface="Calibri"/>
              </a:rPr>
              <a:t>put</a:t>
            </a:r>
            <a:endParaRPr sz="1000">
              <a:latin typeface="Calibri"/>
              <a:cs typeface="Calibri"/>
            </a:endParaRPr>
          </a:p>
        </p:txBody>
      </p:sp>
      <p:graphicFrame>
        <p:nvGraphicFramePr>
          <p:cNvPr id="16" name="object 16"/>
          <p:cNvGraphicFramePr>
            <a:graphicFrameLocks noGrp="1"/>
          </p:cNvGraphicFramePr>
          <p:nvPr/>
        </p:nvGraphicFramePr>
        <p:xfrm>
          <a:off x="3393126" y="76537"/>
          <a:ext cx="1229360" cy="904485"/>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11785">
                  <a:extLst>
                    <a:ext uri="{9D8B030D-6E8A-4147-A177-3AD203B41FA5}">
                      <a16:colId xmlns:a16="http://schemas.microsoft.com/office/drawing/2014/main" val="20001"/>
                    </a:ext>
                  </a:extLst>
                </a:gridCol>
                <a:gridCol w="314325">
                  <a:extLst>
                    <a:ext uri="{9D8B030D-6E8A-4147-A177-3AD203B41FA5}">
                      <a16:colId xmlns:a16="http://schemas.microsoft.com/office/drawing/2014/main" val="20002"/>
                    </a:ext>
                  </a:extLst>
                </a:gridCol>
                <a:gridCol w="300355">
                  <a:extLst>
                    <a:ext uri="{9D8B030D-6E8A-4147-A177-3AD203B41FA5}">
                      <a16:colId xmlns:a16="http://schemas.microsoft.com/office/drawing/2014/main" val="20003"/>
                    </a:ext>
                  </a:extLst>
                </a:gridCol>
              </a:tblGrid>
              <a:tr h="298122">
                <a:tc>
                  <a:txBody>
                    <a:bodyPr/>
                    <a:lstStyle/>
                    <a:p>
                      <a:pPr marL="116839">
                        <a:lnSpc>
                          <a:spcPct val="100000"/>
                        </a:lnSpc>
                        <a:spcBef>
                          <a:spcPts val="425"/>
                        </a:spcBef>
                      </a:pPr>
                      <a:r>
                        <a:rPr sz="900" dirty="0">
                          <a:latin typeface="Calibri"/>
                          <a:cs typeface="Calibri"/>
                        </a:rPr>
                        <a:t>a</a:t>
                      </a:r>
                      <a:endParaRPr sz="900">
                        <a:latin typeface="Calibri"/>
                        <a:cs typeface="Calibri"/>
                      </a:endParaRPr>
                    </a:p>
                  </a:txBody>
                  <a:tcPr marL="0" marR="0" marT="53975"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23825">
                        <a:lnSpc>
                          <a:spcPct val="100000"/>
                        </a:lnSpc>
                        <a:spcBef>
                          <a:spcPts val="545"/>
                        </a:spcBef>
                      </a:pPr>
                      <a:r>
                        <a:rPr sz="900" dirty="0">
                          <a:latin typeface="Calibri"/>
                          <a:cs typeface="Calibri"/>
                        </a:rPr>
                        <a:t>b</a:t>
                      </a:r>
                      <a:endParaRPr sz="900">
                        <a:latin typeface="Calibri"/>
                        <a:cs typeface="Calibri"/>
                      </a:endParaRPr>
                    </a:p>
                  </a:txBody>
                  <a:tcPr marL="0" marR="0" marT="69215"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tc>
                  <a:txBody>
                    <a:bodyPr/>
                    <a:lstStyle/>
                    <a:p>
                      <a:pPr marR="122555" algn="r">
                        <a:lnSpc>
                          <a:spcPct val="100000"/>
                        </a:lnSpc>
                        <a:spcBef>
                          <a:spcPts val="425"/>
                        </a:spcBef>
                      </a:pPr>
                      <a:r>
                        <a:rPr sz="900" dirty="0">
                          <a:latin typeface="Calibri"/>
                          <a:cs typeface="Calibri"/>
                        </a:rPr>
                        <a:t>c</a:t>
                      </a:r>
                      <a:endParaRPr sz="900">
                        <a:latin typeface="Calibri"/>
                        <a:cs typeface="Calibri"/>
                      </a:endParaRPr>
                    </a:p>
                  </a:txBody>
                  <a:tcPr marL="0" marR="0" marT="5397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3505" algn="r">
                        <a:lnSpc>
                          <a:spcPct val="100000"/>
                        </a:lnSpc>
                        <a:spcBef>
                          <a:spcPts val="545"/>
                        </a:spcBef>
                      </a:pPr>
                      <a:r>
                        <a:rPr sz="900" dirty="0">
                          <a:latin typeface="Calibri"/>
                          <a:cs typeface="Calibri"/>
                        </a:rPr>
                        <a:t>d</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08241">
                <a:tc>
                  <a:txBody>
                    <a:bodyPr/>
                    <a:lstStyle/>
                    <a:p>
                      <a:pPr marL="120014">
                        <a:lnSpc>
                          <a:spcPct val="100000"/>
                        </a:lnSpc>
                        <a:spcBef>
                          <a:spcPts val="505"/>
                        </a:spcBef>
                      </a:pPr>
                      <a:r>
                        <a:rPr sz="900" dirty="0">
                          <a:latin typeface="Calibri"/>
                          <a:cs typeface="Calibri"/>
                        </a:rPr>
                        <a:t>e</a:t>
                      </a:r>
                      <a:endParaRPr sz="900">
                        <a:latin typeface="Calibri"/>
                        <a:cs typeface="Calibri"/>
                      </a:endParaRPr>
                    </a:p>
                  </a:txBody>
                  <a:tcPr marL="0" marR="0" marT="64135"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38430">
                        <a:lnSpc>
                          <a:spcPct val="100000"/>
                        </a:lnSpc>
                        <a:spcBef>
                          <a:spcPts val="625"/>
                        </a:spcBef>
                      </a:pPr>
                      <a:r>
                        <a:rPr sz="900" dirty="0">
                          <a:latin typeface="Calibri"/>
                          <a:cs typeface="Calibri"/>
                        </a:rPr>
                        <a:t>f</a:t>
                      </a:r>
                      <a:endParaRPr sz="900">
                        <a:latin typeface="Calibri"/>
                        <a:cs typeface="Calibri"/>
                      </a:endParaRPr>
                    </a:p>
                  </a:txBody>
                  <a:tcPr marL="0" marR="0" marT="79375"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tc>
                  <a:txBody>
                    <a:bodyPr/>
                    <a:lstStyle/>
                    <a:p>
                      <a:pPr marR="119380" algn="r">
                        <a:lnSpc>
                          <a:spcPct val="100000"/>
                        </a:lnSpc>
                        <a:spcBef>
                          <a:spcPts val="420"/>
                        </a:spcBef>
                      </a:pPr>
                      <a:r>
                        <a:rPr sz="900" dirty="0">
                          <a:latin typeface="Calibri"/>
                          <a:cs typeface="Calibri"/>
                        </a:rPr>
                        <a:t>g</a:t>
                      </a:r>
                      <a:endParaRPr sz="900">
                        <a:latin typeface="Calibri"/>
                        <a:cs typeface="Calibri"/>
                      </a:endParaRPr>
                    </a:p>
                  </a:txBody>
                  <a:tcPr marL="0" marR="0" marT="53340"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3505" algn="r">
                        <a:lnSpc>
                          <a:spcPct val="100000"/>
                        </a:lnSpc>
                        <a:spcBef>
                          <a:spcPts val="625"/>
                        </a:spcBef>
                      </a:pPr>
                      <a:r>
                        <a:rPr sz="900" dirty="0">
                          <a:latin typeface="Calibri"/>
                          <a:cs typeface="Calibri"/>
                        </a:rPr>
                        <a:t>h</a:t>
                      </a:r>
                      <a:endParaRPr sz="900">
                        <a:latin typeface="Calibri"/>
                        <a:cs typeface="Calibri"/>
                      </a:endParaRPr>
                    </a:p>
                  </a:txBody>
                  <a:tcPr marL="0" marR="0" marT="793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98122">
                <a:tc>
                  <a:txBody>
                    <a:bodyPr/>
                    <a:lstStyle/>
                    <a:p>
                      <a:pPr marL="130175">
                        <a:lnSpc>
                          <a:spcPct val="100000"/>
                        </a:lnSpc>
                        <a:spcBef>
                          <a:spcPts val="610"/>
                        </a:spcBef>
                      </a:pPr>
                      <a:r>
                        <a:rPr sz="900" dirty="0">
                          <a:latin typeface="Calibri"/>
                          <a:cs typeface="Calibri"/>
                        </a:rPr>
                        <a:t>i</a:t>
                      </a:r>
                      <a:endParaRPr sz="900">
                        <a:latin typeface="Calibri"/>
                        <a:cs typeface="Calibri"/>
                      </a:endParaRPr>
                    </a:p>
                  </a:txBody>
                  <a:tcPr marL="0" marR="0" marT="77470"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38430">
                        <a:lnSpc>
                          <a:spcPct val="100000"/>
                        </a:lnSpc>
                        <a:spcBef>
                          <a:spcPts val="525"/>
                        </a:spcBef>
                      </a:pPr>
                      <a:r>
                        <a:rPr sz="900" dirty="0">
                          <a:latin typeface="Calibri"/>
                          <a:cs typeface="Calibri"/>
                        </a:rPr>
                        <a:t>j</a:t>
                      </a:r>
                      <a:endParaRPr sz="900">
                        <a:latin typeface="Calibri"/>
                        <a:cs typeface="Calibri"/>
                      </a:endParaRPr>
                    </a:p>
                  </a:txBody>
                  <a:tcPr marL="0" marR="0" marT="66675"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R="118110" algn="r">
                        <a:lnSpc>
                          <a:spcPct val="100000"/>
                        </a:lnSpc>
                        <a:spcBef>
                          <a:spcPts val="625"/>
                        </a:spcBef>
                      </a:pPr>
                      <a:r>
                        <a:rPr sz="900" dirty="0">
                          <a:latin typeface="Calibri"/>
                          <a:cs typeface="Calibri"/>
                        </a:rPr>
                        <a:t>k</a:t>
                      </a:r>
                      <a:endParaRPr sz="900">
                        <a:latin typeface="Calibri"/>
                        <a:cs typeface="Calibri"/>
                      </a:endParaRPr>
                    </a:p>
                  </a:txBody>
                  <a:tcPr marL="0" marR="0" marT="793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20014" algn="r">
                        <a:lnSpc>
                          <a:spcPct val="100000"/>
                        </a:lnSpc>
                        <a:spcBef>
                          <a:spcPts val="625"/>
                        </a:spcBef>
                      </a:pPr>
                      <a:r>
                        <a:rPr sz="900" dirty="0">
                          <a:latin typeface="Calibri"/>
                          <a:cs typeface="Calibri"/>
                        </a:rPr>
                        <a:t>l</a:t>
                      </a:r>
                      <a:endParaRPr sz="900">
                        <a:latin typeface="Calibri"/>
                        <a:cs typeface="Calibri"/>
                      </a:endParaRPr>
                    </a:p>
                  </a:txBody>
                  <a:tcPr marL="0" marR="0" marT="793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pic>
          <p:nvPicPr>
            <p:cNvPr id="14" name="object 14"/>
            <p:cNvPicPr/>
            <p:nvPr/>
          </p:nvPicPr>
          <p:blipFill>
            <a:blip r:embed="rId6" cstate="print"/>
            <a:stretch>
              <a:fillRect/>
            </a:stretch>
          </p:blipFill>
          <p:spPr>
            <a:xfrm>
              <a:off x="384594" y="915530"/>
              <a:ext cx="63233" cy="63233"/>
            </a:xfrm>
            <a:prstGeom prst="rect">
              <a:avLst/>
            </a:prstGeom>
          </p:spPr>
        </p:pic>
      </p:grpSp>
      <p:sp>
        <p:nvSpPr>
          <p:cNvPr id="15" name="object 15"/>
          <p:cNvSpPr txBox="1"/>
          <p:nvPr/>
        </p:nvSpPr>
        <p:spPr>
          <a:xfrm>
            <a:off x="227304" y="148990"/>
            <a:ext cx="2545715" cy="1174115"/>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gn="just">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a:p>
            <a:pPr marL="289560" marR="5080" algn="just">
              <a:lnSpc>
                <a:spcPct val="100000"/>
              </a:lnSpc>
              <a:spcBef>
                <a:spcPts val="585"/>
              </a:spcBef>
            </a:pPr>
            <a:r>
              <a:rPr sz="1000" spc="65" dirty="0">
                <a:latin typeface="Calibri"/>
                <a:cs typeface="Calibri"/>
              </a:rPr>
              <a:t>In </a:t>
            </a:r>
            <a:r>
              <a:rPr sz="1000" spc="5" dirty="0">
                <a:latin typeface="Calibri"/>
                <a:cs typeface="Calibri"/>
              </a:rPr>
              <a:t>the</a:t>
            </a:r>
            <a:r>
              <a:rPr sz="1000" spc="10" dirty="0">
                <a:latin typeface="Calibri"/>
                <a:cs typeface="Calibri"/>
              </a:rPr>
              <a:t> </a:t>
            </a:r>
            <a:r>
              <a:rPr sz="1000" spc="65" dirty="0">
                <a:latin typeface="Calibri"/>
                <a:cs typeface="Calibri"/>
              </a:rPr>
              <a:t>2D </a:t>
            </a:r>
            <a:r>
              <a:rPr sz="1000" dirty="0">
                <a:latin typeface="Calibri"/>
                <a:cs typeface="Calibri"/>
              </a:rPr>
              <a:t>case,</a:t>
            </a:r>
            <a:r>
              <a:rPr sz="1000" spc="5" dirty="0">
                <a:latin typeface="Calibri"/>
                <a:cs typeface="Calibri"/>
              </a:rPr>
              <a:t> </a:t>
            </a:r>
            <a:r>
              <a:rPr sz="1000" spc="-45" dirty="0">
                <a:latin typeface="Calibri"/>
                <a:cs typeface="Calibri"/>
              </a:rPr>
              <a:t>we</a:t>
            </a:r>
            <a:r>
              <a:rPr sz="1000" spc="-40" dirty="0">
                <a:latin typeface="Calibri"/>
                <a:cs typeface="Calibri"/>
              </a:rPr>
              <a:t> </a:t>
            </a:r>
            <a:r>
              <a:rPr sz="1000" spc="10" dirty="0">
                <a:latin typeface="Calibri"/>
                <a:cs typeface="Calibri"/>
              </a:rPr>
              <a:t>slide</a:t>
            </a:r>
            <a:r>
              <a:rPr sz="1000" spc="15" dirty="0">
                <a:latin typeface="Calibri"/>
                <a:cs typeface="Calibri"/>
              </a:rPr>
              <a:t> a</a:t>
            </a:r>
            <a:r>
              <a:rPr sz="1000" spc="20" dirty="0">
                <a:latin typeface="Calibri"/>
                <a:cs typeface="Calibri"/>
              </a:rPr>
              <a:t> </a:t>
            </a:r>
            <a:r>
              <a:rPr sz="1000" spc="-15" dirty="0">
                <a:latin typeface="Calibri"/>
                <a:cs typeface="Calibri"/>
              </a:rPr>
              <a:t>two</a:t>
            </a:r>
            <a:r>
              <a:rPr sz="1000" spc="-10" dirty="0">
                <a:latin typeface="Calibri"/>
                <a:cs typeface="Calibri"/>
              </a:rPr>
              <a:t> </a:t>
            </a:r>
            <a:r>
              <a:rPr sz="1000" spc="15" dirty="0">
                <a:latin typeface="Calibri"/>
                <a:cs typeface="Calibri"/>
              </a:rPr>
              <a:t>dimen- </a:t>
            </a:r>
            <a:r>
              <a:rPr sz="1000" spc="20" dirty="0">
                <a:latin typeface="Calibri"/>
                <a:cs typeface="Calibri"/>
              </a:rPr>
              <a:t> stional </a:t>
            </a:r>
            <a:r>
              <a:rPr sz="1000" spc="15" dirty="0">
                <a:latin typeface="Calibri"/>
                <a:cs typeface="Calibri"/>
              </a:rPr>
              <a:t>filter </a:t>
            </a:r>
            <a:r>
              <a:rPr sz="1000" spc="-10" dirty="0">
                <a:latin typeface="Calibri"/>
                <a:cs typeface="Calibri"/>
              </a:rPr>
              <a:t>over </a:t>
            </a:r>
            <a:r>
              <a:rPr sz="1000" spc="15" dirty="0">
                <a:latin typeface="Calibri"/>
                <a:cs typeface="Calibri"/>
              </a:rPr>
              <a:t>a </a:t>
            </a:r>
            <a:r>
              <a:rPr sz="1000" spc="-15" dirty="0">
                <a:latin typeface="Calibri"/>
                <a:cs typeface="Calibri"/>
              </a:rPr>
              <a:t>two </a:t>
            </a:r>
            <a:r>
              <a:rPr sz="1000" spc="15" dirty="0">
                <a:latin typeface="Calibri"/>
                <a:cs typeface="Calibri"/>
              </a:rPr>
              <a:t>dimensional out- </a:t>
            </a:r>
            <a:r>
              <a:rPr sz="1000" spc="20" dirty="0">
                <a:latin typeface="Calibri"/>
                <a:cs typeface="Calibri"/>
              </a:rPr>
              <a:t> </a:t>
            </a:r>
            <a:r>
              <a:rPr sz="1000" spc="35" dirty="0">
                <a:latin typeface="Calibri"/>
                <a:cs typeface="Calibri"/>
              </a:rPr>
              <a:t>put</a:t>
            </a:r>
            <a:endParaRPr sz="1000">
              <a:latin typeface="Calibri"/>
              <a:cs typeface="Calibri"/>
            </a:endParaRPr>
          </a:p>
        </p:txBody>
      </p:sp>
      <p:graphicFrame>
        <p:nvGraphicFramePr>
          <p:cNvPr id="16" name="object 16"/>
          <p:cNvGraphicFramePr>
            <a:graphicFrameLocks noGrp="1"/>
          </p:cNvGraphicFramePr>
          <p:nvPr/>
        </p:nvGraphicFramePr>
        <p:xfrm>
          <a:off x="3400717" y="74000"/>
          <a:ext cx="1226818" cy="907021"/>
        </p:xfrm>
        <a:graphic>
          <a:graphicData uri="http://schemas.openxmlformats.org/drawingml/2006/table">
            <a:tbl>
              <a:tblPr firstRow="1" bandRow="1">
                <a:tableStyleId>{2D5ABB26-0587-4C30-8999-92F81FD0307C}</a:tableStyleId>
              </a:tblPr>
              <a:tblGrid>
                <a:gridCol w="301625">
                  <a:extLst>
                    <a:ext uri="{9D8B030D-6E8A-4147-A177-3AD203B41FA5}">
                      <a16:colId xmlns:a16="http://schemas.microsoft.com/office/drawing/2014/main" val="20000"/>
                    </a:ext>
                  </a:extLst>
                </a:gridCol>
                <a:gridCol w="311784">
                  <a:extLst>
                    <a:ext uri="{9D8B030D-6E8A-4147-A177-3AD203B41FA5}">
                      <a16:colId xmlns:a16="http://schemas.microsoft.com/office/drawing/2014/main" val="20001"/>
                    </a:ext>
                  </a:extLst>
                </a:gridCol>
                <a:gridCol w="311784">
                  <a:extLst>
                    <a:ext uri="{9D8B030D-6E8A-4147-A177-3AD203B41FA5}">
                      <a16:colId xmlns:a16="http://schemas.microsoft.com/office/drawing/2014/main" val="20002"/>
                    </a:ext>
                  </a:extLst>
                </a:gridCol>
                <a:gridCol w="301625">
                  <a:extLst>
                    <a:ext uri="{9D8B030D-6E8A-4147-A177-3AD203B41FA5}">
                      <a16:colId xmlns:a16="http://schemas.microsoft.com/office/drawing/2014/main" val="20003"/>
                    </a:ext>
                  </a:extLst>
                </a:gridCol>
              </a:tblGrid>
              <a:tr h="300658">
                <a:tc>
                  <a:txBody>
                    <a:bodyPr/>
                    <a:lstStyle/>
                    <a:p>
                      <a:pPr marL="114300">
                        <a:lnSpc>
                          <a:spcPct val="100000"/>
                        </a:lnSpc>
                        <a:spcBef>
                          <a:spcPts val="445"/>
                        </a:spcBef>
                      </a:pPr>
                      <a:r>
                        <a:rPr sz="900" dirty="0">
                          <a:latin typeface="Calibri"/>
                          <a:cs typeface="Calibri"/>
                        </a:rPr>
                        <a:t>a</a:t>
                      </a:r>
                      <a:endParaRPr sz="900">
                        <a:latin typeface="Calibri"/>
                        <a:cs typeface="Calibri"/>
                      </a:endParaRPr>
                    </a:p>
                  </a:txBody>
                  <a:tcPr marL="0" marR="0" marT="5651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22555">
                        <a:lnSpc>
                          <a:spcPct val="100000"/>
                        </a:lnSpc>
                        <a:spcBef>
                          <a:spcPts val="565"/>
                        </a:spcBef>
                      </a:pPr>
                      <a:r>
                        <a:rPr sz="900" dirty="0">
                          <a:latin typeface="Calibri"/>
                          <a:cs typeface="Calibri"/>
                        </a:rPr>
                        <a:t>b</a:t>
                      </a:r>
                      <a:endParaRPr sz="900">
                        <a:latin typeface="Calibri"/>
                        <a:cs typeface="Calibri"/>
                      </a:endParaRPr>
                    </a:p>
                  </a:txBody>
                  <a:tcPr marL="0" marR="0" marT="71755"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R="121285" algn="r">
                        <a:lnSpc>
                          <a:spcPct val="100000"/>
                        </a:lnSpc>
                        <a:spcBef>
                          <a:spcPts val="445"/>
                        </a:spcBef>
                      </a:pPr>
                      <a:r>
                        <a:rPr sz="900" dirty="0">
                          <a:latin typeface="Calibri"/>
                          <a:cs typeface="Calibri"/>
                        </a:rPr>
                        <a:t>c</a:t>
                      </a:r>
                      <a:endParaRPr sz="900">
                        <a:latin typeface="Calibri"/>
                        <a:cs typeface="Calibri"/>
                      </a:endParaRPr>
                    </a:p>
                  </a:txBody>
                  <a:tcPr marL="0" marR="0" marT="56515"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tc>
                  <a:txBody>
                    <a:bodyPr/>
                    <a:lstStyle/>
                    <a:p>
                      <a:pPr marR="103505" algn="r">
                        <a:lnSpc>
                          <a:spcPct val="100000"/>
                        </a:lnSpc>
                        <a:spcBef>
                          <a:spcPts val="565"/>
                        </a:spcBef>
                      </a:pPr>
                      <a:r>
                        <a:rPr sz="900" dirty="0">
                          <a:latin typeface="Calibri"/>
                          <a:cs typeface="Calibri"/>
                        </a:rPr>
                        <a:t>d</a:t>
                      </a:r>
                      <a:endParaRPr sz="900">
                        <a:latin typeface="Calibri"/>
                        <a:cs typeface="Calibri"/>
                      </a:endParaRPr>
                    </a:p>
                  </a:txBody>
                  <a:tcPr marL="0" marR="0" marT="7175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08241">
                <a:tc>
                  <a:txBody>
                    <a:bodyPr/>
                    <a:lstStyle/>
                    <a:p>
                      <a:pPr marL="117475">
                        <a:lnSpc>
                          <a:spcPct val="100000"/>
                        </a:lnSpc>
                        <a:spcBef>
                          <a:spcPts val="505"/>
                        </a:spcBef>
                      </a:pPr>
                      <a:r>
                        <a:rPr sz="900" dirty="0">
                          <a:latin typeface="Calibri"/>
                          <a:cs typeface="Calibri"/>
                        </a:rPr>
                        <a:t>e</a:t>
                      </a:r>
                      <a:endParaRPr sz="900">
                        <a:latin typeface="Calibri"/>
                        <a:cs typeface="Calibri"/>
                      </a:endParaRPr>
                    </a:p>
                  </a:txBody>
                  <a:tcPr marL="0" marR="0" marT="6413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37160">
                        <a:lnSpc>
                          <a:spcPct val="100000"/>
                        </a:lnSpc>
                        <a:spcBef>
                          <a:spcPts val="625"/>
                        </a:spcBef>
                      </a:pPr>
                      <a:r>
                        <a:rPr sz="900" dirty="0">
                          <a:latin typeface="Calibri"/>
                          <a:cs typeface="Calibri"/>
                        </a:rPr>
                        <a:t>f</a:t>
                      </a:r>
                      <a:endParaRPr sz="900">
                        <a:latin typeface="Calibri"/>
                        <a:cs typeface="Calibri"/>
                      </a:endParaRPr>
                    </a:p>
                  </a:txBody>
                  <a:tcPr marL="0" marR="0" marT="79375"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R="118110" algn="r">
                        <a:lnSpc>
                          <a:spcPct val="100000"/>
                        </a:lnSpc>
                        <a:spcBef>
                          <a:spcPts val="420"/>
                        </a:spcBef>
                      </a:pPr>
                      <a:r>
                        <a:rPr sz="900" dirty="0">
                          <a:latin typeface="Calibri"/>
                          <a:cs typeface="Calibri"/>
                        </a:rPr>
                        <a:t>g</a:t>
                      </a:r>
                      <a:endParaRPr sz="900">
                        <a:latin typeface="Calibri"/>
                        <a:cs typeface="Calibri"/>
                      </a:endParaRPr>
                    </a:p>
                  </a:txBody>
                  <a:tcPr marL="0" marR="0" marT="53340"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tc>
                  <a:txBody>
                    <a:bodyPr/>
                    <a:lstStyle/>
                    <a:p>
                      <a:pPr marR="103505" algn="r">
                        <a:lnSpc>
                          <a:spcPct val="100000"/>
                        </a:lnSpc>
                        <a:spcBef>
                          <a:spcPts val="625"/>
                        </a:spcBef>
                      </a:pPr>
                      <a:r>
                        <a:rPr sz="900" dirty="0">
                          <a:latin typeface="Calibri"/>
                          <a:cs typeface="Calibri"/>
                        </a:rPr>
                        <a:t>h</a:t>
                      </a:r>
                      <a:endParaRPr sz="900">
                        <a:latin typeface="Calibri"/>
                        <a:cs typeface="Calibri"/>
                      </a:endParaRPr>
                    </a:p>
                  </a:txBody>
                  <a:tcPr marL="0" marR="0" marT="7937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98122">
                <a:tc>
                  <a:txBody>
                    <a:bodyPr/>
                    <a:lstStyle/>
                    <a:p>
                      <a:pPr marL="127635">
                        <a:lnSpc>
                          <a:spcPct val="100000"/>
                        </a:lnSpc>
                        <a:spcBef>
                          <a:spcPts val="610"/>
                        </a:spcBef>
                      </a:pPr>
                      <a:r>
                        <a:rPr sz="900" dirty="0">
                          <a:latin typeface="Calibri"/>
                          <a:cs typeface="Calibri"/>
                        </a:rPr>
                        <a:t>i</a:t>
                      </a:r>
                      <a:endParaRPr sz="900">
                        <a:latin typeface="Calibri"/>
                        <a:cs typeface="Calibri"/>
                      </a:endParaRPr>
                    </a:p>
                  </a:txBody>
                  <a:tcPr marL="0" marR="0" marT="774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7160">
                        <a:lnSpc>
                          <a:spcPct val="100000"/>
                        </a:lnSpc>
                        <a:spcBef>
                          <a:spcPts val="525"/>
                        </a:spcBef>
                      </a:pPr>
                      <a:r>
                        <a:rPr sz="900" dirty="0">
                          <a:latin typeface="Calibri"/>
                          <a:cs typeface="Calibri"/>
                        </a:rPr>
                        <a:t>j</a:t>
                      </a:r>
                      <a:endParaRPr sz="900">
                        <a:latin typeface="Calibri"/>
                        <a:cs typeface="Calibri"/>
                      </a:endParaRPr>
                    </a:p>
                  </a:txBody>
                  <a:tcPr marL="0" marR="0" marT="66675"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R="116839" algn="r">
                        <a:lnSpc>
                          <a:spcPct val="100000"/>
                        </a:lnSpc>
                        <a:spcBef>
                          <a:spcPts val="625"/>
                        </a:spcBef>
                      </a:pPr>
                      <a:r>
                        <a:rPr sz="900" dirty="0">
                          <a:latin typeface="Calibri"/>
                          <a:cs typeface="Calibri"/>
                        </a:rPr>
                        <a:t>k</a:t>
                      </a:r>
                      <a:endParaRPr sz="900">
                        <a:latin typeface="Calibri"/>
                        <a:cs typeface="Calibri"/>
                      </a:endParaRPr>
                    </a:p>
                  </a:txBody>
                  <a:tcPr marL="0" marR="0" marT="79375"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R="120014" algn="r">
                        <a:lnSpc>
                          <a:spcPct val="100000"/>
                        </a:lnSpc>
                        <a:spcBef>
                          <a:spcPts val="625"/>
                        </a:spcBef>
                      </a:pPr>
                      <a:r>
                        <a:rPr sz="900" dirty="0">
                          <a:latin typeface="Calibri"/>
                          <a:cs typeface="Calibri"/>
                        </a:rPr>
                        <a:t>l</a:t>
                      </a:r>
                      <a:endParaRPr sz="900">
                        <a:latin typeface="Calibri"/>
                        <a:cs typeface="Calibri"/>
                      </a:endParaRPr>
                    </a:p>
                  </a:txBody>
                  <a:tcPr marL="0" marR="0" marT="793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pic>
          <p:nvPicPr>
            <p:cNvPr id="14" name="object 14"/>
            <p:cNvPicPr/>
            <p:nvPr/>
          </p:nvPicPr>
          <p:blipFill>
            <a:blip r:embed="rId6" cstate="print"/>
            <a:stretch>
              <a:fillRect/>
            </a:stretch>
          </p:blipFill>
          <p:spPr>
            <a:xfrm>
              <a:off x="384594" y="915530"/>
              <a:ext cx="63233" cy="63233"/>
            </a:xfrm>
            <a:prstGeom prst="rect">
              <a:avLst/>
            </a:prstGeom>
          </p:spPr>
        </p:pic>
      </p:grpSp>
      <p:sp>
        <p:nvSpPr>
          <p:cNvPr id="15" name="object 15"/>
          <p:cNvSpPr txBox="1"/>
          <p:nvPr/>
        </p:nvSpPr>
        <p:spPr>
          <a:xfrm>
            <a:off x="227304" y="148990"/>
            <a:ext cx="2545715" cy="1174115"/>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gn="just">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a:p>
            <a:pPr marL="289560" marR="5080" algn="just">
              <a:lnSpc>
                <a:spcPct val="100000"/>
              </a:lnSpc>
              <a:spcBef>
                <a:spcPts val="585"/>
              </a:spcBef>
            </a:pPr>
            <a:r>
              <a:rPr sz="1000" spc="65" dirty="0">
                <a:latin typeface="Calibri"/>
                <a:cs typeface="Calibri"/>
              </a:rPr>
              <a:t>In </a:t>
            </a:r>
            <a:r>
              <a:rPr sz="1000" spc="5" dirty="0">
                <a:latin typeface="Calibri"/>
                <a:cs typeface="Calibri"/>
              </a:rPr>
              <a:t>the</a:t>
            </a:r>
            <a:r>
              <a:rPr sz="1000" spc="10" dirty="0">
                <a:latin typeface="Calibri"/>
                <a:cs typeface="Calibri"/>
              </a:rPr>
              <a:t> </a:t>
            </a:r>
            <a:r>
              <a:rPr sz="1000" spc="65" dirty="0">
                <a:latin typeface="Calibri"/>
                <a:cs typeface="Calibri"/>
              </a:rPr>
              <a:t>2D </a:t>
            </a:r>
            <a:r>
              <a:rPr sz="1000" dirty="0">
                <a:latin typeface="Calibri"/>
                <a:cs typeface="Calibri"/>
              </a:rPr>
              <a:t>case,</a:t>
            </a:r>
            <a:r>
              <a:rPr sz="1000" spc="5" dirty="0">
                <a:latin typeface="Calibri"/>
                <a:cs typeface="Calibri"/>
              </a:rPr>
              <a:t> </a:t>
            </a:r>
            <a:r>
              <a:rPr sz="1000" spc="-45" dirty="0">
                <a:latin typeface="Calibri"/>
                <a:cs typeface="Calibri"/>
              </a:rPr>
              <a:t>we</a:t>
            </a:r>
            <a:r>
              <a:rPr sz="1000" spc="-40" dirty="0">
                <a:latin typeface="Calibri"/>
                <a:cs typeface="Calibri"/>
              </a:rPr>
              <a:t> </a:t>
            </a:r>
            <a:r>
              <a:rPr sz="1000" spc="10" dirty="0">
                <a:latin typeface="Calibri"/>
                <a:cs typeface="Calibri"/>
              </a:rPr>
              <a:t>slide</a:t>
            </a:r>
            <a:r>
              <a:rPr sz="1000" spc="15" dirty="0">
                <a:latin typeface="Calibri"/>
                <a:cs typeface="Calibri"/>
              </a:rPr>
              <a:t> a</a:t>
            </a:r>
            <a:r>
              <a:rPr sz="1000" spc="20" dirty="0">
                <a:latin typeface="Calibri"/>
                <a:cs typeface="Calibri"/>
              </a:rPr>
              <a:t> </a:t>
            </a:r>
            <a:r>
              <a:rPr sz="1000" spc="-15" dirty="0">
                <a:latin typeface="Calibri"/>
                <a:cs typeface="Calibri"/>
              </a:rPr>
              <a:t>two</a:t>
            </a:r>
            <a:r>
              <a:rPr sz="1000" spc="-10" dirty="0">
                <a:latin typeface="Calibri"/>
                <a:cs typeface="Calibri"/>
              </a:rPr>
              <a:t> </a:t>
            </a:r>
            <a:r>
              <a:rPr sz="1000" spc="15" dirty="0">
                <a:latin typeface="Calibri"/>
                <a:cs typeface="Calibri"/>
              </a:rPr>
              <a:t>dimen- </a:t>
            </a:r>
            <a:r>
              <a:rPr sz="1000" spc="20" dirty="0">
                <a:latin typeface="Calibri"/>
                <a:cs typeface="Calibri"/>
              </a:rPr>
              <a:t> stional </a:t>
            </a:r>
            <a:r>
              <a:rPr sz="1000" spc="15" dirty="0">
                <a:latin typeface="Calibri"/>
                <a:cs typeface="Calibri"/>
              </a:rPr>
              <a:t>filter </a:t>
            </a:r>
            <a:r>
              <a:rPr sz="1000" spc="-10" dirty="0">
                <a:latin typeface="Calibri"/>
                <a:cs typeface="Calibri"/>
              </a:rPr>
              <a:t>over </a:t>
            </a:r>
            <a:r>
              <a:rPr sz="1000" spc="15" dirty="0">
                <a:latin typeface="Calibri"/>
                <a:cs typeface="Calibri"/>
              </a:rPr>
              <a:t>a </a:t>
            </a:r>
            <a:r>
              <a:rPr sz="1000" spc="-15" dirty="0">
                <a:latin typeface="Calibri"/>
                <a:cs typeface="Calibri"/>
              </a:rPr>
              <a:t>two </a:t>
            </a:r>
            <a:r>
              <a:rPr sz="1000" spc="15" dirty="0">
                <a:latin typeface="Calibri"/>
                <a:cs typeface="Calibri"/>
              </a:rPr>
              <a:t>dimensional out- </a:t>
            </a:r>
            <a:r>
              <a:rPr sz="1000" spc="20" dirty="0">
                <a:latin typeface="Calibri"/>
                <a:cs typeface="Calibri"/>
              </a:rPr>
              <a:t> </a:t>
            </a:r>
            <a:r>
              <a:rPr sz="1000" spc="35" dirty="0">
                <a:latin typeface="Calibri"/>
                <a:cs typeface="Calibri"/>
              </a:rPr>
              <a:t>put</a:t>
            </a:r>
            <a:endParaRPr sz="1000">
              <a:latin typeface="Calibri"/>
              <a:cs typeface="Calibri"/>
            </a:endParaRPr>
          </a:p>
        </p:txBody>
      </p:sp>
      <p:graphicFrame>
        <p:nvGraphicFramePr>
          <p:cNvPr id="16" name="object 16"/>
          <p:cNvGraphicFramePr>
            <a:graphicFrameLocks noGrp="1"/>
          </p:cNvGraphicFramePr>
          <p:nvPr/>
        </p:nvGraphicFramePr>
        <p:xfrm>
          <a:off x="3400717" y="74000"/>
          <a:ext cx="1229360" cy="907022"/>
        </p:xfrm>
        <a:graphic>
          <a:graphicData uri="http://schemas.openxmlformats.org/drawingml/2006/table">
            <a:tbl>
              <a:tblPr firstRow="1" bandRow="1">
                <a:tableStyleId>{2D5ABB26-0587-4C30-8999-92F81FD0307C}</a:tableStyleId>
              </a:tblPr>
              <a:tblGrid>
                <a:gridCol w="300355">
                  <a:extLst>
                    <a:ext uri="{9D8B030D-6E8A-4147-A177-3AD203B41FA5}">
                      <a16:colId xmlns:a16="http://schemas.microsoft.com/office/drawing/2014/main" val="20000"/>
                    </a:ext>
                  </a:extLst>
                </a:gridCol>
                <a:gridCol w="314325">
                  <a:extLst>
                    <a:ext uri="{9D8B030D-6E8A-4147-A177-3AD203B41FA5}">
                      <a16:colId xmlns:a16="http://schemas.microsoft.com/office/drawing/2014/main" val="20001"/>
                    </a:ext>
                  </a:extLst>
                </a:gridCol>
                <a:gridCol w="311785">
                  <a:extLst>
                    <a:ext uri="{9D8B030D-6E8A-4147-A177-3AD203B41FA5}">
                      <a16:colId xmlns:a16="http://schemas.microsoft.com/office/drawing/2014/main" val="20002"/>
                    </a:ext>
                  </a:extLst>
                </a:gridCol>
                <a:gridCol w="302895">
                  <a:extLst>
                    <a:ext uri="{9D8B030D-6E8A-4147-A177-3AD203B41FA5}">
                      <a16:colId xmlns:a16="http://schemas.microsoft.com/office/drawing/2014/main" val="20003"/>
                    </a:ext>
                  </a:extLst>
                </a:gridCol>
              </a:tblGrid>
              <a:tr h="300658">
                <a:tc>
                  <a:txBody>
                    <a:bodyPr/>
                    <a:lstStyle/>
                    <a:p>
                      <a:pPr marL="114300">
                        <a:lnSpc>
                          <a:spcPct val="100000"/>
                        </a:lnSpc>
                        <a:spcBef>
                          <a:spcPts val="445"/>
                        </a:spcBef>
                      </a:pPr>
                      <a:r>
                        <a:rPr sz="900" dirty="0">
                          <a:latin typeface="Calibri"/>
                          <a:cs typeface="Calibri"/>
                        </a:rPr>
                        <a:t>a</a:t>
                      </a:r>
                      <a:endParaRPr sz="900">
                        <a:latin typeface="Calibri"/>
                        <a:cs typeface="Calibri"/>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3825">
                        <a:lnSpc>
                          <a:spcPct val="100000"/>
                        </a:lnSpc>
                        <a:spcBef>
                          <a:spcPts val="565"/>
                        </a:spcBef>
                      </a:pPr>
                      <a:r>
                        <a:rPr sz="900" dirty="0">
                          <a:latin typeface="Calibri"/>
                          <a:cs typeface="Calibri"/>
                        </a:rPr>
                        <a:t>b</a:t>
                      </a:r>
                      <a:endParaRPr sz="900">
                        <a:latin typeface="Calibri"/>
                        <a:cs typeface="Calibri"/>
                      </a:endParaRPr>
                    </a:p>
                  </a:txBody>
                  <a:tcPr marL="0" marR="0" marT="7175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R="122555" algn="r">
                        <a:lnSpc>
                          <a:spcPct val="100000"/>
                        </a:lnSpc>
                        <a:spcBef>
                          <a:spcPts val="445"/>
                        </a:spcBef>
                      </a:pPr>
                      <a:r>
                        <a:rPr sz="900" dirty="0">
                          <a:latin typeface="Calibri"/>
                          <a:cs typeface="Calibri"/>
                        </a:rPr>
                        <a:t>c</a:t>
                      </a:r>
                      <a:endParaRPr sz="900">
                        <a:latin typeface="Calibri"/>
                        <a:cs typeface="Calibri"/>
                      </a:endParaRPr>
                    </a:p>
                  </a:txBody>
                  <a:tcPr marL="0" marR="0" marT="56515"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R="106045" algn="r">
                        <a:lnSpc>
                          <a:spcPct val="100000"/>
                        </a:lnSpc>
                        <a:spcBef>
                          <a:spcPts val="565"/>
                        </a:spcBef>
                      </a:pPr>
                      <a:r>
                        <a:rPr sz="900" dirty="0">
                          <a:latin typeface="Calibri"/>
                          <a:cs typeface="Calibri"/>
                        </a:rPr>
                        <a:t>d</a:t>
                      </a:r>
                      <a:endParaRPr sz="900">
                        <a:latin typeface="Calibri"/>
                        <a:cs typeface="Calibri"/>
                      </a:endParaRPr>
                    </a:p>
                  </a:txBody>
                  <a:tcPr marL="0" marR="0" marT="71755"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extLst>
                  <a:ext uri="{0D108BD9-81ED-4DB2-BD59-A6C34878D82A}">
                    <a16:rowId xmlns:a16="http://schemas.microsoft.com/office/drawing/2014/main" val="10000"/>
                  </a:ext>
                </a:extLst>
              </a:tr>
              <a:tr h="306976">
                <a:tc>
                  <a:txBody>
                    <a:bodyPr/>
                    <a:lstStyle/>
                    <a:p>
                      <a:pPr marL="117475">
                        <a:lnSpc>
                          <a:spcPct val="100000"/>
                        </a:lnSpc>
                        <a:spcBef>
                          <a:spcPts val="505"/>
                        </a:spcBef>
                      </a:pPr>
                      <a:r>
                        <a:rPr sz="900" dirty="0">
                          <a:latin typeface="Calibri"/>
                          <a:cs typeface="Calibri"/>
                        </a:rPr>
                        <a:t>e</a:t>
                      </a:r>
                      <a:endParaRPr sz="900">
                        <a:latin typeface="Calibri"/>
                        <a:cs typeface="Calibri"/>
                      </a:endParaRPr>
                    </a:p>
                  </a:txBody>
                  <a:tcPr marL="0" marR="0" marT="641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8430">
                        <a:lnSpc>
                          <a:spcPct val="100000"/>
                        </a:lnSpc>
                        <a:spcBef>
                          <a:spcPts val="625"/>
                        </a:spcBef>
                      </a:pPr>
                      <a:r>
                        <a:rPr sz="900" dirty="0">
                          <a:latin typeface="Calibri"/>
                          <a:cs typeface="Calibri"/>
                        </a:rPr>
                        <a:t>f</a:t>
                      </a:r>
                      <a:endParaRPr sz="900">
                        <a:latin typeface="Calibri"/>
                        <a:cs typeface="Calibri"/>
                      </a:endParaRPr>
                    </a:p>
                  </a:txBody>
                  <a:tcPr marL="0" marR="0" marT="7937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R="119380" algn="r">
                        <a:lnSpc>
                          <a:spcPct val="100000"/>
                        </a:lnSpc>
                        <a:spcBef>
                          <a:spcPts val="420"/>
                        </a:spcBef>
                      </a:pPr>
                      <a:r>
                        <a:rPr sz="900" dirty="0">
                          <a:latin typeface="Calibri"/>
                          <a:cs typeface="Calibri"/>
                        </a:rPr>
                        <a:t>g</a:t>
                      </a:r>
                      <a:endParaRPr sz="900">
                        <a:latin typeface="Calibri"/>
                        <a:cs typeface="Calibri"/>
                      </a:endParaRPr>
                    </a:p>
                  </a:txBody>
                  <a:tcPr marL="0" marR="0" marT="53340"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R="106045" algn="r">
                        <a:lnSpc>
                          <a:spcPct val="100000"/>
                        </a:lnSpc>
                        <a:spcBef>
                          <a:spcPts val="625"/>
                        </a:spcBef>
                      </a:pPr>
                      <a:r>
                        <a:rPr sz="900" dirty="0">
                          <a:latin typeface="Calibri"/>
                          <a:cs typeface="Calibri"/>
                        </a:rPr>
                        <a:t>h</a:t>
                      </a:r>
                      <a:endParaRPr sz="900">
                        <a:latin typeface="Calibri"/>
                        <a:cs typeface="Calibri"/>
                      </a:endParaRPr>
                    </a:p>
                  </a:txBody>
                  <a:tcPr marL="0" marR="0" marT="79375"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extLst>
                  <a:ext uri="{0D108BD9-81ED-4DB2-BD59-A6C34878D82A}">
                    <a16:rowId xmlns:a16="http://schemas.microsoft.com/office/drawing/2014/main" val="10001"/>
                  </a:ext>
                </a:extLst>
              </a:tr>
              <a:tr h="299388">
                <a:tc>
                  <a:txBody>
                    <a:bodyPr/>
                    <a:lstStyle/>
                    <a:p>
                      <a:pPr marL="127635">
                        <a:lnSpc>
                          <a:spcPct val="100000"/>
                        </a:lnSpc>
                        <a:spcBef>
                          <a:spcPts val="620"/>
                        </a:spcBef>
                      </a:pPr>
                      <a:r>
                        <a:rPr sz="900" dirty="0">
                          <a:latin typeface="Calibri"/>
                          <a:cs typeface="Calibri"/>
                        </a:rPr>
                        <a:t>i</a:t>
                      </a:r>
                      <a:endParaRPr sz="900">
                        <a:latin typeface="Calibri"/>
                        <a:cs typeface="Calibri"/>
                      </a:endParaRPr>
                    </a:p>
                  </a:txBody>
                  <a:tcPr marL="0" marR="0" marT="787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8430">
                        <a:lnSpc>
                          <a:spcPct val="100000"/>
                        </a:lnSpc>
                        <a:spcBef>
                          <a:spcPts val="535"/>
                        </a:spcBef>
                      </a:pPr>
                      <a:r>
                        <a:rPr sz="900" dirty="0">
                          <a:latin typeface="Calibri"/>
                          <a:cs typeface="Calibri"/>
                        </a:rPr>
                        <a:t>j</a:t>
                      </a:r>
                      <a:endParaRPr sz="900">
                        <a:latin typeface="Calibri"/>
                        <a:cs typeface="Calibri"/>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18110" algn="r">
                        <a:lnSpc>
                          <a:spcPct val="100000"/>
                        </a:lnSpc>
                        <a:spcBef>
                          <a:spcPts val="635"/>
                        </a:spcBef>
                      </a:pPr>
                      <a:r>
                        <a:rPr sz="900" dirty="0">
                          <a:latin typeface="Calibri"/>
                          <a:cs typeface="Calibri"/>
                        </a:rPr>
                        <a:t>k</a:t>
                      </a:r>
                      <a:endParaRPr sz="900">
                        <a:latin typeface="Calibri"/>
                        <a:cs typeface="Calibri"/>
                      </a:endParaRPr>
                    </a:p>
                  </a:txBody>
                  <a:tcPr marL="0" marR="0" marT="80645"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R="122555" algn="r">
                        <a:lnSpc>
                          <a:spcPct val="100000"/>
                        </a:lnSpc>
                        <a:spcBef>
                          <a:spcPts val="635"/>
                        </a:spcBef>
                      </a:pPr>
                      <a:r>
                        <a:rPr sz="900" dirty="0">
                          <a:latin typeface="Calibri"/>
                          <a:cs typeface="Calibri"/>
                        </a:rPr>
                        <a:t>l</a:t>
                      </a:r>
                      <a:endParaRPr sz="900">
                        <a:latin typeface="Calibri"/>
                        <a:cs typeface="Calibri"/>
                      </a:endParaRPr>
                    </a:p>
                  </a:txBody>
                  <a:tcPr marL="0" marR="0" marT="80645" marB="0">
                    <a:lnL w="6350">
                      <a:solidFill>
                        <a:srgbClr val="000000"/>
                      </a:solidFill>
                      <a:prstDash val="solid"/>
                    </a:lnL>
                    <a:lnR w="6350">
                      <a:solidFill>
                        <a:srgbClr val="000000"/>
                      </a:solidFill>
                      <a:prstDash val="solid"/>
                    </a:lnR>
                    <a:lnT w="19050">
                      <a:solidFill>
                        <a:srgbClr val="0000FF"/>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pic>
          <p:nvPicPr>
            <p:cNvPr id="14" name="object 14"/>
            <p:cNvPicPr/>
            <p:nvPr/>
          </p:nvPicPr>
          <p:blipFill>
            <a:blip r:embed="rId6" cstate="print"/>
            <a:stretch>
              <a:fillRect/>
            </a:stretch>
          </p:blipFill>
          <p:spPr>
            <a:xfrm>
              <a:off x="384594" y="915530"/>
              <a:ext cx="63233" cy="63233"/>
            </a:xfrm>
            <a:prstGeom prst="rect">
              <a:avLst/>
            </a:prstGeom>
          </p:spPr>
        </p:pic>
      </p:grpSp>
      <p:sp>
        <p:nvSpPr>
          <p:cNvPr id="15" name="object 15"/>
          <p:cNvSpPr txBox="1"/>
          <p:nvPr/>
        </p:nvSpPr>
        <p:spPr>
          <a:xfrm>
            <a:off x="227304" y="148990"/>
            <a:ext cx="2545715" cy="1174115"/>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gn="just">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a:p>
            <a:pPr marL="289560" marR="5080" algn="just">
              <a:lnSpc>
                <a:spcPct val="100000"/>
              </a:lnSpc>
              <a:spcBef>
                <a:spcPts val="585"/>
              </a:spcBef>
            </a:pPr>
            <a:r>
              <a:rPr sz="1000" spc="65" dirty="0">
                <a:latin typeface="Calibri"/>
                <a:cs typeface="Calibri"/>
              </a:rPr>
              <a:t>In </a:t>
            </a:r>
            <a:r>
              <a:rPr sz="1000" spc="5" dirty="0">
                <a:latin typeface="Calibri"/>
                <a:cs typeface="Calibri"/>
              </a:rPr>
              <a:t>the</a:t>
            </a:r>
            <a:r>
              <a:rPr sz="1000" spc="10" dirty="0">
                <a:latin typeface="Calibri"/>
                <a:cs typeface="Calibri"/>
              </a:rPr>
              <a:t> </a:t>
            </a:r>
            <a:r>
              <a:rPr sz="1000" spc="65" dirty="0">
                <a:latin typeface="Calibri"/>
                <a:cs typeface="Calibri"/>
              </a:rPr>
              <a:t>2D </a:t>
            </a:r>
            <a:r>
              <a:rPr sz="1000" dirty="0">
                <a:latin typeface="Calibri"/>
                <a:cs typeface="Calibri"/>
              </a:rPr>
              <a:t>case,</a:t>
            </a:r>
            <a:r>
              <a:rPr sz="1000" spc="5" dirty="0">
                <a:latin typeface="Calibri"/>
                <a:cs typeface="Calibri"/>
              </a:rPr>
              <a:t> </a:t>
            </a:r>
            <a:r>
              <a:rPr sz="1000" spc="-45" dirty="0">
                <a:latin typeface="Calibri"/>
                <a:cs typeface="Calibri"/>
              </a:rPr>
              <a:t>we</a:t>
            </a:r>
            <a:r>
              <a:rPr sz="1000" spc="-40" dirty="0">
                <a:latin typeface="Calibri"/>
                <a:cs typeface="Calibri"/>
              </a:rPr>
              <a:t> </a:t>
            </a:r>
            <a:r>
              <a:rPr sz="1000" spc="10" dirty="0">
                <a:latin typeface="Calibri"/>
                <a:cs typeface="Calibri"/>
              </a:rPr>
              <a:t>slide</a:t>
            </a:r>
            <a:r>
              <a:rPr sz="1000" spc="15" dirty="0">
                <a:latin typeface="Calibri"/>
                <a:cs typeface="Calibri"/>
              </a:rPr>
              <a:t> a</a:t>
            </a:r>
            <a:r>
              <a:rPr sz="1000" spc="20" dirty="0">
                <a:latin typeface="Calibri"/>
                <a:cs typeface="Calibri"/>
              </a:rPr>
              <a:t> </a:t>
            </a:r>
            <a:r>
              <a:rPr sz="1000" spc="-15" dirty="0">
                <a:latin typeface="Calibri"/>
                <a:cs typeface="Calibri"/>
              </a:rPr>
              <a:t>two</a:t>
            </a:r>
            <a:r>
              <a:rPr sz="1000" spc="-10" dirty="0">
                <a:latin typeface="Calibri"/>
                <a:cs typeface="Calibri"/>
              </a:rPr>
              <a:t> </a:t>
            </a:r>
            <a:r>
              <a:rPr sz="1000" spc="15" dirty="0">
                <a:latin typeface="Calibri"/>
                <a:cs typeface="Calibri"/>
              </a:rPr>
              <a:t>dimen- </a:t>
            </a:r>
            <a:r>
              <a:rPr sz="1000" spc="20" dirty="0">
                <a:latin typeface="Calibri"/>
                <a:cs typeface="Calibri"/>
              </a:rPr>
              <a:t> stional </a:t>
            </a:r>
            <a:r>
              <a:rPr sz="1000" spc="15" dirty="0">
                <a:latin typeface="Calibri"/>
                <a:cs typeface="Calibri"/>
              </a:rPr>
              <a:t>filter </a:t>
            </a:r>
            <a:r>
              <a:rPr sz="1000" spc="-10" dirty="0">
                <a:latin typeface="Calibri"/>
                <a:cs typeface="Calibri"/>
              </a:rPr>
              <a:t>over </a:t>
            </a:r>
            <a:r>
              <a:rPr sz="1000" spc="15" dirty="0">
                <a:latin typeface="Calibri"/>
                <a:cs typeface="Calibri"/>
              </a:rPr>
              <a:t>a </a:t>
            </a:r>
            <a:r>
              <a:rPr sz="1000" spc="-15" dirty="0">
                <a:latin typeface="Calibri"/>
                <a:cs typeface="Calibri"/>
              </a:rPr>
              <a:t>two </a:t>
            </a:r>
            <a:r>
              <a:rPr sz="1000" spc="15" dirty="0">
                <a:latin typeface="Calibri"/>
                <a:cs typeface="Calibri"/>
              </a:rPr>
              <a:t>dimensional out- </a:t>
            </a:r>
            <a:r>
              <a:rPr sz="1000" spc="20" dirty="0">
                <a:latin typeface="Calibri"/>
                <a:cs typeface="Calibri"/>
              </a:rPr>
              <a:t> </a:t>
            </a:r>
            <a:r>
              <a:rPr sz="1000" spc="35" dirty="0">
                <a:latin typeface="Calibri"/>
                <a:cs typeface="Calibri"/>
              </a:rPr>
              <a:t>put</a:t>
            </a:r>
            <a:endParaRPr sz="1000">
              <a:latin typeface="Calibri"/>
              <a:cs typeface="Calibri"/>
            </a:endParaRPr>
          </a:p>
        </p:txBody>
      </p:sp>
      <p:graphicFrame>
        <p:nvGraphicFramePr>
          <p:cNvPr id="16" name="object 16"/>
          <p:cNvGraphicFramePr>
            <a:graphicFrameLocks noGrp="1"/>
          </p:cNvGraphicFramePr>
          <p:nvPr/>
        </p:nvGraphicFramePr>
        <p:xfrm>
          <a:off x="3393126" y="81598"/>
          <a:ext cx="1229360" cy="904485"/>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11785">
                  <a:extLst>
                    <a:ext uri="{9D8B030D-6E8A-4147-A177-3AD203B41FA5}">
                      <a16:colId xmlns:a16="http://schemas.microsoft.com/office/drawing/2014/main" val="20001"/>
                    </a:ext>
                  </a:extLst>
                </a:gridCol>
                <a:gridCol w="314325">
                  <a:extLst>
                    <a:ext uri="{9D8B030D-6E8A-4147-A177-3AD203B41FA5}">
                      <a16:colId xmlns:a16="http://schemas.microsoft.com/office/drawing/2014/main" val="20002"/>
                    </a:ext>
                  </a:extLst>
                </a:gridCol>
                <a:gridCol w="300355">
                  <a:extLst>
                    <a:ext uri="{9D8B030D-6E8A-4147-A177-3AD203B41FA5}">
                      <a16:colId xmlns:a16="http://schemas.microsoft.com/office/drawing/2014/main" val="20003"/>
                    </a:ext>
                  </a:extLst>
                </a:gridCol>
              </a:tblGrid>
              <a:tr h="299387">
                <a:tc>
                  <a:txBody>
                    <a:bodyPr/>
                    <a:lstStyle/>
                    <a:p>
                      <a:pPr marL="116839">
                        <a:lnSpc>
                          <a:spcPct val="100000"/>
                        </a:lnSpc>
                        <a:spcBef>
                          <a:spcPts val="425"/>
                        </a:spcBef>
                      </a:pPr>
                      <a:r>
                        <a:rPr sz="900" dirty="0">
                          <a:latin typeface="Calibri"/>
                          <a:cs typeface="Calibri"/>
                        </a:rPr>
                        <a:t>a</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23825">
                        <a:lnSpc>
                          <a:spcPct val="100000"/>
                        </a:lnSpc>
                        <a:spcBef>
                          <a:spcPts val="545"/>
                        </a:spcBef>
                      </a:pPr>
                      <a:r>
                        <a:rPr sz="900" dirty="0">
                          <a:latin typeface="Calibri"/>
                          <a:cs typeface="Calibri"/>
                        </a:rPr>
                        <a:t>b</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R="122555" algn="r">
                        <a:lnSpc>
                          <a:spcPct val="100000"/>
                        </a:lnSpc>
                        <a:spcBef>
                          <a:spcPts val="425"/>
                        </a:spcBef>
                      </a:pPr>
                      <a:r>
                        <a:rPr sz="900" dirty="0">
                          <a:latin typeface="Calibri"/>
                          <a:cs typeface="Calibri"/>
                        </a:rPr>
                        <a:t>c</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3505" algn="r">
                        <a:lnSpc>
                          <a:spcPct val="100000"/>
                        </a:lnSpc>
                        <a:spcBef>
                          <a:spcPts val="545"/>
                        </a:spcBef>
                      </a:pPr>
                      <a:r>
                        <a:rPr sz="900" dirty="0">
                          <a:latin typeface="Calibri"/>
                          <a:cs typeface="Calibri"/>
                        </a:rPr>
                        <a:t>d</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06976">
                <a:tc>
                  <a:txBody>
                    <a:bodyPr/>
                    <a:lstStyle/>
                    <a:p>
                      <a:pPr marL="120014">
                        <a:lnSpc>
                          <a:spcPct val="100000"/>
                        </a:lnSpc>
                        <a:spcBef>
                          <a:spcPts val="495"/>
                        </a:spcBef>
                      </a:pPr>
                      <a:r>
                        <a:rPr sz="900" dirty="0">
                          <a:latin typeface="Calibri"/>
                          <a:cs typeface="Calibri"/>
                        </a:rPr>
                        <a:t>e</a:t>
                      </a:r>
                      <a:endParaRPr sz="900">
                        <a:latin typeface="Calibri"/>
                        <a:cs typeface="Calibri"/>
                      </a:endParaRPr>
                    </a:p>
                  </a:txBody>
                  <a:tcPr marL="0" marR="0" marT="62865"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L="138430">
                        <a:lnSpc>
                          <a:spcPct val="100000"/>
                        </a:lnSpc>
                        <a:spcBef>
                          <a:spcPts val="615"/>
                        </a:spcBef>
                      </a:pPr>
                      <a:r>
                        <a:rPr sz="900" dirty="0">
                          <a:latin typeface="Calibri"/>
                          <a:cs typeface="Calibri"/>
                        </a:rPr>
                        <a:t>f</a:t>
                      </a:r>
                      <a:endParaRPr sz="900">
                        <a:latin typeface="Calibri"/>
                        <a:cs typeface="Calibri"/>
                      </a:endParaRPr>
                    </a:p>
                  </a:txBody>
                  <a:tcPr marL="0" marR="0" marT="78105"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tc>
                  <a:txBody>
                    <a:bodyPr/>
                    <a:lstStyle/>
                    <a:p>
                      <a:pPr marR="119380" algn="r">
                        <a:lnSpc>
                          <a:spcPct val="100000"/>
                        </a:lnSpc>
                        <a:spcBef>
                          <a:spcPts val="409"/>
                        </a:spcBef>
                      </a:pPr>
                      <a:r>
                        <a:rPr sz="900" dirty="0">
                          <a:latin typeface="Calibri"/>
                          <a:cs typeface="Calibri"/>
                        </a:rPr>
                        <a:t>g</a:t>
                      </a:r>
                      <a:endParaRPr sz="900">
                        <a:latin typeface="Calibri"/>
                        <a:cs typeface="Calibri"/>
                      </a:endParaRPr>
                    </a:p>
                  </a:txBody>
                  <a:tcPr marL="0" marR="0" marT="52069"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03505" algn="r">
                        <a:lnSpc>
                          <a:spcPct val="100000"/>
                        </a:lnSpc>
                        <a:spcBef>
                          <a:spcPts val="615"/>
                        </a:spcBef>
                      </a:pPr>
                      <a:r>
                        <a:rPr sz="900" dirty="0">
                          <a:latin typeface="Calibri"/>
                          <a:cs typeface="Calibri"/>
                        </a:rPr>
                        <a:t>h</a:t>
                      </a:r>
                      <a:endParaRPr sz="900">
                        <a:latin typeface="Calibri"/>
                        <a:cs typeface="Calibri"/>
                      </a:endParaRPr>
                    </a:p>
                  </a:txBody>
                  <a:tcPr marL="0" marR="0" marT="7810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98122">
                <a:tc>
                  <a:txBody>
                    <a:bodyPr/>
                    <a:lstStyle/>
                    <a:p>
                      <a:pPr marL="130175">
                        <a:lnSpc>
                          <a:spcPct val="100000"/>
                        </a:lnSpc>
                        <a:spcBef>
                          <a:spcPts val="610"/>
                        </a:spcBef>
                      </a:pPr>
                      <a:r>
                        <a:rPr sz="900" dirty="0">
                          <a:latin typeface="Calibri"/>
                          <a:cs typeface="Calibri"/>
                        </a:rPr>
                        <a:t>i</a:t>
                      </a:r>
                      <a:endParaRPr sz="900">
                        <a:latin typeface="Calibri"/>
                        <a:cs typeface="Calibri"/>
                      </a:endParaRPr>
                    </a:p>
                  </a:txBody>
                  <a:tcPr marL="0" marR="0" marT="77470"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L="138430">
                        <a:lnSpc>
                          <a:spcPct val="100000"/>
                        </a:lnSpc>
                        <a:spcBef>
                          <a:spcPts val="525"/>
                        </a:spcBef>
                      </a:pPr>
                      <a:r>
                        <a:rPr sz="900" dirty="0">
                          <a:latin typeface="Calibri"/>
                          <a:cs typeface="Calibri"/>
                        </a:rPr>
                        <a:t>j</a:t>
                      </a:r>
                      <a:endParaRPr sz="900">
                        <a:latin typeface="Calibri"/>
                        <a:cs typeface="Calibri"/>
                      </a:endParaRPr>
                    </a:p>
                  </a:txBody>
                  <a:tcPr marL="0" marR="0" marT="66675"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tc>
                  <a:txBody>
                    <a:bodyPr/>
                    <a:lstStyle/>
                    <a:p>
                      <a:pPr marR="118110" algn="r">
                        <a:lnSpc>
                          <a:spcPct val="100000"/>
                        </a:lnSpc>
                        <a:spcBef>
                          <a:spcPts val="625"/>
                        </a:spcBef>
                      </a:pPr>
                      <a:r>
                        <a:rPr sz="900" dirty="0">
                          <a:latin typeface="Calibri"/>
                          <a:cs typeface="Calibri"/>
                        </a:rPr>
                        <a:t>k</a:t>
                      </a:r>
                      <a:endParaRPr sz="900">
                        <a:latin typeface="Calibri"/>
                        <a:cs typeface="Calibri"/>
                      </a:endParaRPr>
                    </a:p>
                  </a:txBody>
                  <a:tcPr marL="0" marR="0" marT="7937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20014" algn="r">
                        <a:lnSpc>
                          <a:spcPct val="100000"/>
                        </a:lnSpc>
                        <a:spcBef>
                          <a:spcPts val="625"/>
                        </a:spcBef>
                      </a:pPr>
                      <a:r>
                        <a:rPr sz="900" dirty="0">
                          <a:latin typeface="Calibri"/>
                          <a:cs typeface="Calibri"/>
                        </a:rPr>
                        <a:t>l</a:t>
                      </a:r>
                      <a:endParaRPr sz="900">
                        <a:latin typeface="Calibri"/>
                        <a:cs typeface="Calibri"/>
                      </a:endParaRPr>
                    </a:p>
                  </a:txBody>
                  <a:tcPr marL="0" marR="0" marT="793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transition>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pic>
          <p:nvPicPr>
            <p:cNvPr id="14" name="object 14"/>
            <p:cNvPicPr/>
            <p:nvPr/>
          </p:nvPicPr>
          <p:blipFill>
            <a:blip r:embed="rId6" cstate="print"/>
            <a:stretch>
              <a:fillRect/>
            </a:stretch>
          </p:blipFill>
          <p:spPr>
            <a:xfrm>
              <a:off x="384594" y="915530"/>
              <a:ext cx="63233" cy="63233"/>
            </a:xfrm>
            <a:prstGeom prst="rect">
              <a:avLst/>
            </a:prstGeom>
          </p:spPr>
        </p:pic>
      </p:grpSp>
      <p:sp>
        <p:nvSpPr>
          <p:cNvPr id="15" name="object 15"/>
          <p:cNvSpPr txBox="1"/>
          <p:nvPr/>
        </p:nvSpPr>
        <p:spPr>
          <a:xfrm>
            <a:off x="227304" y="148990"/>
            <a:ext cx="2545715" cy="1174115"/>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gn="just">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a:p>
            <a:pPr marL="289560" marR="5080" algn="just">
              <a:lnSpc>
                <a:spcPct val="100000"/>
              </a:lnSpc>
              <a:spcBef>
                <a:spcPts val="585"/>
              </a:spcBef>
            </a:pPr>
            <a:r>
              <a:rPr sz="1000" spc="65" dirty="0">
                <a:latin typeface="Calibri"/>
                <a:cs typeface="Calibri"/>
              </a:rPr>
              <a:t>In </a:t>
            </a:r>
            <a:r>
              <a:rPr sz="1000" spc="5" dirty="0">
                <a:latin typeface="Calibri"/>
                <a:cs typeface="Calibri"/>
              </a:rPr>
              <a:t>the</a:t>
            </a:r>
            <a:r>
              <a:rPr sz="1000" spc="10" dirty="0">
                <a:latin typeface="Calibri"/>
                <a:cs typeface="Calibri"/>
              </a:rPr>
              <a:t> </a:t>
            </a:r>
            <a:r>
              <a:rPr sz="1000" spc="65" dirty="0">
                <a:latin typeface="Calibri"/>
                <a:cs typeface="Calibri"/>
              </a:rPr>
              <a:t>2D </a:t>
            </a:r>
            <a:r>
              <a:rPr sz="1000" dirty="0">
                <a:latin typeface="Calibri"/>
                <a:cs typeface="Calibri"/>
              </a:rPr>
              <a:t>case,</a:t>
            </a:r>
            <a:r>
              <a:rPr sz="1000" spc="5" dirty="0">
                <a:latin typeface="Calibri"/>
                <a:cs typeface="Calibri"/>
              </a:rPr>
              <a:t> </a:t>
            </a:r>
            <a:r>
              <a:rPr sz="1000" spc="-45" dirty="0">
                <a:latin typeface="Calibri"/>
                <a:cs typeface="Calibri"/>
              </a:rPr>
              <a:t>we</a:t>
            </a:r>
            <a:r>
              <a:rPr sz="1000" spc="-40" dirty="0">
                <a:latin typeface="Calibri"/>
                <a:cs typeface="Calibri"/>
              </a:rPr>
              <a:t> </a:t>
            </a:r>
            <a:r>
              <a:rPr sz="1000" spc="10" dirty="0">
                <a:latin typeface="Calibri"/>
                <a:cs typeface="Calibri"/>
              </a:rPr>
              <a:t>slide</a:t>
            </a:r>
            <a:r>
              <a:rPr sz="1000" spc="15" dirty="0">
                <a:latin typeface="Calibri"/>
                <a:cs typeface="Calibri"/>
              </a:rPr>
              <a:t> a</a:t>
            </a:r>
            <a:r>
              <a:rPr sz="1000" spc="20" dirty="0">
                <a:latin typeface="Calibri"/>
                <a:cs typeface="Calibri"/>
              </a:rPr>
              <a:t> </a:t>
            </a:r>
            <a:r>
              <a:rPr sz="1000" spc="-15" dirty="0">
                <a:latin typeface="Calibri"/>
                <a:cs typeface="Calibri"/>
              </a:rPr>
              <a:t>two</a:t>
            </a:r>
            <a:r>
              <a:rPr sz="1000" spc="-10" dirty="0">
                <a:latin typeface="Calibri"/>
                <a:cs typeface="Calibri"/>
              </a:rPr>
              <a:t> </a:t>
            </a:r>
            <a:r>
              <a:rPr sz="1000" spc="15" dirty="0">
                <a:latin typeface="Calibri"/>
                <a:cs typeface="Calibri"/>
              </a:rPr>
              <a:t>dimen- </a:t>
            </a:r>
            <a:r>
              <a:rPr sz="1000" spc="20" dirty="0">
                <a:latin typeface="Calibri"/>
                <a:cs typeface="Calibri"/>
              </a:rPr>
              <a:t> stional </a:t>
            </a:r>
            <a:r>
              <a:rPr sz="1000" spc="15" dirty="0">
                <a:latin typeface="Calibri"/>
                <a:cs typeface="Calibri"/>
              </a:rPr>
              <a:t>filter </a:t>
            </a:r>
            <a:r>
              <a:rPr sz="1000" spc="-10" dirty="0">
                <a:latin typeface="Calibri"/>
                <a:cs typeface="Calibri"/>
              </a:rPr>
              <a:t>over </a:t>
            </a:r>
            <a:r>
              <a:rPr sz="1000" spc="15" dirty="0">
                <a:latin typeface="Calibri"/>
                <a:cs typeface="Calibri"/>
              </a:rPr>
              <a:t>a </a:t>
            </a:r>
            <a:r>
              <a:rPr sz="1000" spc="-15" dirty="0">
                <a:latin typeface="Calibri"/>
                <a:cs typeface="Calibri"/>
              </a:rPr>
              <a:t>two </a:t>
            </a:r>
            <a:r>
              <a:rPr sz="1000" spc="15" dirty="0">
                <a:latin typeface="Calibri"/>
                <a:cs typeface="Calibri"/>
              </a:rPr>
              <a:t>dimensional out- </a:t>
            </a:r>
            <a:r>
              <a:rPr sz="1000" spc="20" dirty="0">
                <a:latin typeface="Calibri"/>
                <a:cs typeface="Calibri"/>
              </a:rPr>
              <a:t> </a:t>
            </a:r>
            <a:r>
              <a:rPr sz="1000" spc="35" dirty="0">
                <a:latin typeface="Calibri"/>
                <a:cs typeface="Calibri"/>
              </a:rPr>
              <a:t>put</a:t>
            </a:r>
            <a:endParaRPr sz="1000">
              <a:latin typeface="Calibri"/>
              <a:cs typeface="Calibri"/>
            </a:endParaRPr>
          </a:p>
        </p:txBody>
      </p:sp>
      <p:graphicFrame>
        <p:nvGraphicFramePr>
          <p:cNvPr id="16" name="object 16"/>
          <p:cNvGraphicFramePr>
            <a:graphicFrameLocks noGrp="1"/>
          </p:cNvGraphicFramePr>
          <p:nvPr/>
        </p:nvGraphicFramePr>
        <p:xfrm>
          <a:off x="3400717" y="81598"/>
          <a:ext cx="1226818" cy="907021"/>
        </p:xfrm>
        <a:graphic>
          <a:graphicData uri="http://schemas.openxmlformats.org/drawingml/2006/table">
            <a:tbl>
              <a:tblPr firstRow="1" bandRow="1">
                <a:tableStyleId>{2D5ABB26-0587-4C30-8999-92F81FD0307C}</a:tableStyleId>
              </a:tblPr>
              <a:tblGrid>
                <a:gridCol w="301625">
                  <a:extLst>
                    <a:ext uri="{9D8B030D-6E8A-4147-A177-3AD203B41FA5}">
                      <a16:colId xmlns:a16="http://schemas.microsoft.com/office/drawing/2014/main" val="20000"/>
                    </a:ext>
                  </a:extLst>
                </a:gridCol>
                <a:gridCol w="311784">
                  <a:extLst>
                    <a:ext uri="{9D8B030D-6E8A-4147-A177-3AD203B41FA5}">
                      <a16:colId xmlns:a16="http://schemas.microsoft.com/office/drawing/2014/main" val="20001"/>
                    </a:ext>
                  </a:extLst>
                </a:gridCol>
                <a:gridCol w="311784">
                  <a:extLst>
                    <a:ext uri="{9D8B030D-6E8A-4147-A177-3AD203B41FA5}">
                      <a16:colId xmlns:a16="http://schemas.microsoft.com/office/drawing/2014/main" val="20002"/>
                    </a:ext>
                  </a:extLst>
                </a:gridCol>
                <a:gridCol w="301625">
                  <a:extLst>
                    <a:ext uri="{9D8B030D-6E8A-4147-A177-3AD203B41FA5}">
                      <a16:colId xmlns:a16="http://schemas.microsoft.com/office/drawing/2014/main" val="20003"/>
                    </a:ext>
                  </a:extLst>
                </a:gridCol>
              </a:tblGrid>
              <a:tr h="299387">
                <a:tc>
                  <a:txBody>
                    <a:bodyPr/>
                    <a:lstStyle/>
                    <a:p>
                      <a:pPr marL="114300">
                        <a:lnSpc>
                          <a:spcPct val="100000"/>
                        </a:lnSpc>
                        <a:spcBef>
                          <a:spcPts val="425"/>
                        </a:spcBef>
                      </a:pPr>
                      <a:r>
                        <a:rPr sz="900" dirty="0">
                          <a:latin typeface="Calibri"/>
                          <a:cs typeface="Calibri"/>
                        </a:rPr>
                        <a:t>a</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2555">
                        <a:lnSpc>
                          <a:spcPct val="100000"/>
                        </a:lnSpc>
                        <a:spcBef>
                          <a:spcPts val="545"/>
                        </a:spcBef>
                      </a:pPr>
                      <a:r>
                        <a:rPr sz="900" dirty="0">
                          <a:latin typeface="Calibri"/>
                          <a:cs typeface="Calibri"/>
                        </a:rPr>
                        <a:t>b</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R="121285" algn="r">
                        <a:lnSpc>
                          <a:spcPct val="100000"/>
                        </a:lnSpc>
                        <a:spcBef>
                          <a:spcPts val="425"/>
                        </a:spcBef>
                      </a:pPr>
                      <a:r>
                        <a:rPr sz="900" dirty="0">
                          <a:latin typeface="Calibri"/>
                          <a:cs typeface="Calibri"/>
                        </a:rPr>
                        <a:t>c</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R="103505" algn="r">
                        <a:lnSpc>
                          <a:spcPct val="100000"/>
                        </a:lnSpc>
                        <a:spcBef>
                          <a:spcPts val="545"/>
                        </a:spcBef>
                      </a:pPr>
                      <a:r>
                        <a:rPr sz="900" dirty="0">
                          <a:latin typeface="Calibri"/>
                          <a:cs typeface="Calibri"/>
                        </a:rPr>
                        <a:t>d</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06976">
                <a:tc>
                  <a:txBody>
                    <a:bodyPr/>
                    <a:lstStyle/>
                    <a:p>
                      <a:pPr marL="117475">
                        <a:lnSpc>
                          <a:spcPct val="100000"/>
                        </a:lnSpc>
                        <a:spcBef>
                          <a:spcPts val="495"/>
                        </a:spcBef>
                      </a:pPr>
                      <a:r>
                        <a:rPr sz="900" dirty="0">
                          <a:latin typeface="Calibri"/>
                          <a:cs typeface="Calibri"/>
                        </a:rPr>
                        <a:t>e</a:t>
                      </a:r>
                      <a:endParaRPr sz="900">
                        <a:latin typeface="Calibri"/>
                        <a:cs typeface="Calibri"/>
                      </a:endParaRPr>
                    </a:p>
                  </a:txBody>
                  <a:tcPr marL="0" marR="0" marT="6286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37160">
                        <a:lnSpc>
                          <a:spcPct val="100000"/>
                        </a:lnSpc>
                        <a:spcBef>
                          <a:spcPts val="615"/>
                        </a:spcBef>
                      </a:pPr>
                      <a:r>
                        <a:rPr sz="900" dirty="0">
                          <a:latin typeface="Calibri"/>
                          <a:cs typeface="Calibri"/>
                        </a:rPr>
                        <a:t>f</a:t>
                      </a:r>
                      <a:endParaRPr sz="900">
                        <a:latin typeface="Calibri"/>
                        <a:cs typeface="Calibri"/>
                      </a:endParaRPr>
                    </a:p>
                  </a:txBody>
                  <a:tcPr marL="0" marR="0" marT="78105"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R="118110" algn="r">
                        <a:lnSpc>
                          <a:spcPct val="100000"/>
                        </a:lnSpc>
                        <a:spcBef>
                          <a:spcPts val="409"/>
                        </a:spcBef>
                      </a:pPr>
                      <a:r>
                        <a:rPr sz="900" dirty="0">
                          <a:latin typeface="Calibri"/>
                          <a:cs typeface="Calibri"/>
                        </a:rPr>
                        <a:t>g</a:t>
                      </a:r>
                      <a:endParaRPr sz="900">
                        <a:latin typeface="Calibri"/>
                        <a:cs typeface="Calibri"/>
                      </a:endParaRPr>
                    </a:p>
                  </a:txBody>
                  <a:tcPr marL="0" marR="0" marT="52069"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tc>
                  <a:txBody>
                    <a:bodyPr/>
                    <a:lstStyle/>
                    <a:p>
                      <a:pPr marR="103505" algn="r">
                        <a:lnSpc>
                          <a:spcPct val="100000"/>
                        </a:lnSpc>
                        <a:spcBef>
                          <a:spcPts val="615"/>
                        </a:spcBef>
                      </a:pPr>
                      <a:r>
                        <a:rPr sz="900" dirty="0">
                          <a:latin typeface="Calibri"/>
                          <a:cs typeface="Calibri"/>
                        </a:rPr>
                        <a:t>h</a:t>
                      </a:r>
                      <a:endParaRPr sz="900">
                        <a:latin typeface="Calibri"/>
                        <a:cs typeface="Calibri"/>
                      </a:endParaRPr>
                    </a:p>
                  </a:txBody>
                  <a:tcPr marL="0" marR="0" marT="7810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00658">
                <a:tc>
                  <a:txBody>
                    <a:bodyPr/>
                    <a:lstStyle/>
                    <a:p>
                      <a:pPr marL="127635">
                        <a:lnSpc>
                          <a:spcPct val="100000"/>
                        </a:lnSpc>
                        <a:spcBef>
                          <a:spcPts val="610"/>
                        </a:spcBef>
                      </a:pPr>
                      <a:r>
                        <a:rPr sz="900" dirty="0">
                          <a:latin typeface="Calibri"/>
                          <a:cs typeface="Calibri"/>
                        </a:rPr>
                        <a:t>i</a:t>
                      </a:r>
                      <a:endParaRPr sz="900">
                        <a:latin typeface="Calibri"/>
                        <a:cs typeface="Calibri"/>
                      </a:endParaRPr>
                    </a:p>
                  </a:txBody>
                  <a:tcPr marL="0" marR="0" marT="77470"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L="137160">
                        <a:lnSpc>
                          <a:spcPct val="100000"/>
                        </a:lnSpc>
                        <a:spcBef>
                          <a:spcPts val="525"/>
                        </a:spcBef>
                      </a:pPr>
                      <a:r>
                        <a:rPr sz="900" dirty="0">
                          <a:latin typeface="Calibri"/>
                          <a:cs typeface="Calibri"/>
                        </a:rPr>
                        <a:t>j</a:t>
                      </a:r>
                      <a:endParaRPr sz="900">
                        <a:latin typeface="Calibri"/>
                        <a:cs typeface="Calibri"/>
                      </a:endParaRPr>
                    </a:p>
                  </a:txBody>
                  <a:tcPr marL="0" marR="0" marT="66675"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R="116839" algn="r">
                        <a:lnSpc>
                          <a:spcPct val="100000"/>
                        </a:lnSpc>
                        <a:spcBef>
                          <a:spcPts val="625"/>
                        </a:spcBef>
                      </a:pPr>
                      <a:r>
                        <a:rPr sz="900" dirty="0">
                          <a:latin typeface="Calibri"/>
                          <a:cs typeface="Calibri"/>
                        </a:rPr>
                        <a:t>k</a:t>
                      </a:r>
                      <a:endParaRPr sz="900">
                        <a:latin typeface="Calibri"/>
                        <a:cs typeface="Calibri"/>
                      </a:endParaRPr>
                    </a:p>
                  </a:txBody>
                  <a:tcPr marL="0" marR="0" marT="79375"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tc>
                  <a:txBody>
                    <a:bodyPr/>
                    <a:lstStyle/>
                    <a:p>
                      <a:pPr marR="120014" algn="r">
                        <a:lnSpc>
                          <a:spcPct val="100000"/>
                        </a:lnSpc>
                        <a:spcBef>
                          <a:spcPts val="625"/>
                        </a:spcBef>
                      </a:pPr>
                      <a:r>
                        <a:rPr sz="900" dirty="0">
                          <a:latin typeface="Calibri"/>
                          <a:cs typeface="Calibri"/>
                        </a:rPr>
                        <a:t>l</a:t>
                      </a:r>
                      <a:endParaRPr sz="900">
                        <a:latin typeface="Calibri"/>
                        <a:cs typeface="Calibri"/>
                      </a:endParaRPr>
                    </a:p>
                  </a:txBody>
                  <a:tcPr marL="0" marR="0" marT="79375" marB="0">
                    <a:lnL w="19050">
                      <a:solidFill>
                        <a:srgbClr val="0000FF"/>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transition>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pic>
          <p:nvPicPr>
            <p:cNvPr id="14" name="object 14"/>
            <p:cNvPicPr/>
            <p:nvPr/>
          </p:nvPicPr>
          <p:blipFill>
            <a:blip r:embed="rId6" cstate="print"/>
            <a:stretch>
              <a:fillRect/>
            </a:stretch>
          </p:blipFill>
          <p:spPr>
            <a:xfrm>
              <a:off x="384594" y="915530"/>
              <a:ext cx="63233" cy="63233"/>
            </a:xfrm>
            <a:prstGeom prst="rect">
              <a:avLst/>
            </a:prstGeom>
          </p:spPr>
        </p:pic>
      </p:grpSp>
      <p:sp>
        <p:nvSpPr>
          <p:cNvPr id="15" name="object 15"/>
          <p:cNvSpPr txBox="1"/>
          <p:nvPr/>
        </p:nvSpPr>
        <p:spPr>
          <a:xfrm>
            <a:off x="227304" y="148990"/>
            <a:ext cx="2545715" cy="1174115"/>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gn="just">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a:p>
            <a:pPr marL="289560" marR="5080" algn="just">
              <a:lnSpc>
                <a:spcPct val="100000"/>
              </a:lnSpc>
              <a:spcBef>
                <a:spcPts val="585"/>
              </a:spcBef>
            </a:pPr>
            <a:r>
              <a:rPr sz="1000" spc="65" dirty="0">
                <a:latin typeface="Calibri"/>
                <a:cs typeface="Calibri"/>
              </a:rPr>
              <a:t>In </a:t>
            </a:r>
            <a:r>
              <a:rPr sz="1000" spc="5" dirty="0">
                <a:latin typeface="Calibri"/>
                <a:cs typeface="Calibri"/>
              </a:rPr>
              <a:t>the</a:t>
            </a:r>
            <a:r>
              <a:rPr sz="1000" spc="10" dirty="0">
                <a:latin typeface="Calibri"/>
                <a:cs typeface="Calibri"/>
              </a:rPr>
              <a:t> </a:t>
            </a:r>
            <a:r>
              <a:rPr sz="1000" spc="65" dirty="0">
                <a:latin typeface="Calibri"/>
                <a:cs typeface="Calibri"/>
              </a:rPr>
              <a:t>2D </a:t>
            </a:r>
            <a:r>
              <a:rPr sz="1000" dirty="0">
                <a:latin typeface="Calibri"/>
                <a:cs typeface="Calibri"/>
              </a:rPr>
              <a:t>case,</a:t>
            </a:r>
            <a:r>
              <a:rPr sz="1000" spc="5" dirty="0">
                <a:latin typeface="Calibri"/>
                <a:cs typeface="Calibri"/>
              </a:rPr>
              <a:t> </a:t>
            </a:r>
            <a:r>
              <a:rPr sz="1000" spc="-45" dirty="0">
                <a:latin typeface="Calibri"/>
                <a:cs typeface="Calibri"/>
              </a:rPr>
              <a:t>we</a:t>
            </a:r>
            <a:r>
              <a:rPr sz="1000" spc="-40" dirty="0">
                <a:latin typeface="Calibri"/>
                <a:cs typeface="Calibri"/>
              </a:rPr>
              <a:t> </a:t>
            </a:r>
            <a:r>
              <a:rPr sz="1000" spc="10" dirty="0">
                <a:latin typeface="Calibri"/>
                <a:cs typeface="Calibri"/>
              </a:rPr>
              <a:t>slide</a:t>
            </a:r>
            <a:r>
              <a:rPr sz="1000" spc="15" dirty="0">
                <a:latin typeface="Calibri"/>
                <a:cs typeface="Calibri"/>
              </a:rPr>
              <a:t> a</a:t>
            </a:r>
            <a:r>
              <a:rPr sz="1000" spc="20" dirty="0">
                <a:latin typeface="Calibri"/>
                <a:cs typeface="Calibri"/>
              </a:rPr>
              <a:t> </a:t>
            </a:r>
            <a:r>
              <a:rPr sz="1000" spc="-15" dirty="0">
                <a:latin typeface="Calibri"/>
                <a:cs typeface="Calibri"/>
              </a:rPr>
              <a:t>two</a:t>
            </a:r>
            <a:r>
              <a:rPr sz="1000" spc="-10" dirty="0">
                <a:latin typeface="Calibri"/>
                <a:cs typeface="Calibri"/>
              </a:rPr>
              <a:t> </a:t>
            </a:r>
            <a:r>
              <a:rPr sz="1000" spc="15" dirty="0">
                <a:latin typeface="Calibri"/>
                <a:cs typeface="Calibri"/>
              </a:rPr>
              <a:t>dimen- </a:t>
            </a:r>
            <a:r>
              <a:rPr sz="1000" spc="20" dirty="0">
                <a:latin typeface="Calibri"/>
                <a:cs typeface="Calibri"/>
              </a:rPr>
              <a:t> stional </a:t>
            </a:r>
            <a:r>
              <a:rPr sz="1000" spc="15" dirty="0">
                <a:latin typeface="Calibri"/>
                <a:cs typeface="Calibri"/>
              </a:rPr>
              <a:t>filter </a:t>
            </a:r>
            <a:r>
              <a:rPr sz="1000" spc="-10" dirty="0">
                <a:latin typeface="Calibri"/>
                <a:cs typeface="Calibri"/>
              </a:rPr>
              <a:t>over </a:t>
            </a:r>
            <a:r>
              <a:rPr sz="1000" spc="15" dirty="0">
                <a:latin typeface="Calibri"/>
                <a:cs typeface="Calibri"/>
              </a:rPr>
              <a:t>a </a:t>
            </a:r>
            <a:r>
              <a:rPr sz="1000" spc="-15" dirty="0">
                <a:latin typeface="Calibri"/>
                <a:cs typeface="Calibri"/>
              </a:rPr>
              <a:t>two </a:t>
            </a:r>
            <a:r>
              <a:rPr sz="1000" spc="15" dirty="0">
                <a:latin typeface="Calibri"/>
                <a:cs typeface="Calibri"/>
              </a:rPr>
              <a:t>dimensional out- </a:t>
            </a:r>
            <a:r>
              <a:rPr sz="1000" spc="20" dirty="0">
                <a:latin typeface="Calibri"/>
                <a:cs typeface="Calibri"/>
              </a:rPr>
              <a:t> </a:t>
            </a:r>
            <a:r>
              <a:rPr sz="1000" spc="35" dirty="0">
                <a:latin typeface="Calibri"/>
                <a:cs typeface="Calibri"/>
              </a:rPr>
              <a:t>put</a:t>
            </a:r>
            <a:endParaRPr sz="1000">
              <a:latin typeface="Calibri"/>
              <a:cs typeface="Calibri"/>
            </a:endParaRPr>
          </a:p>
        </p:txBody>
      </p:sp>
      <p:graphicFrame>
        <p:nvGraphicFramePr>
          <p:cNvPr id="16" name="object 16"/>
          <p:cNvGraphicFramePr>
            <a:graphicFrameLocks noGrp="1"/>
          </p:cNvGraphicFramePr>
          <p:nvPr/>
        </p:nvGraphicFramePr>
        <p:xfrm>
          <a:off x="3400717" y="81598"/>
          <a:ext cx="1229360" cy="907021"/>
        </p:xfrm>
        <a:graphic>
          <a:graphicData uri="http://schemas.openxmlformats.org/drawingml/2006/table">
            <a:tbl>
              <a:tblPr firstRow="1" bandRow="1">
                <a:tableStyleId>{2D5ABB26-0587-4C30-8999-92F81FD0307C}</a:tableStyleId>
              </a:tblPr>
              <a:tblGrid>
                <a:gridCol w="300355">
                  <a:extLst>
                    <a:ext uri="{9D8B030D-6E8A-4147-A177-3AD203B41FA5}">
                      <a16:colId xmlns:a16="http://schemas.microsoft.com/office/drawing/2014/main" val="20000"/>
                    </a:ext>
                  </a:extLst>
                </a:gridCol>
                <a:gridCol w="314325">
                  <a:extLst>
                    <a:ext uri="{9D8B030D-6E8A-4147-A177-3AD203B41FA5}">
                      <a16:colId xmlns:a16="http://schemas.microsoft.com/office/drawing/2014/main" val="20001"/>
                    </a:ext>
                  </a:extLst>
                </a:gridCol>
                <a:gridCol w="311785">
                  <a:extLst>
                    <a:ext uri="{9D8B030D-6E8A-4147-A177-3AD203B41FA5}">
                      <a16:colId xmlns:a16="http://schemas.microsoft.com/office/drawing/2014/main" val="20002"/>
                    </a:ext>
                  </a:extLst>
                </a:gridCol>
                <a:gridCol w="302895">
                  <a:extLst>
                    <a:ext uri="{9D8B030D-6E8A-4147-A177-3AD203B41FA5}">
                      <a16:colId xmlns:a16="http://schemas.microsoft.com/office/drawing/2014/main" val="20003"/>
                    </a:ext>
                  </a:extLst>
                </a:gridCol>
              </a:tblGrid>
              <a:tr h="299387">
                <a:tc>
                  <a:txBody>
                    <a:bodyPr/>
                    <a:lstStyle/>
                    <a:p>
                      <a:pPr marL="114300">
                        <a:lnSpc>
                          <a:spcPct val="100000"/>
                        </a:lnSpc>
                        <a:spcBef>
                          <a:spcPts val="425"/>
                        </a:spcBef>
                      </a:pPr>
                      <a:r>
                        <a:rPr sz="900" dirty="0">
                          <a:latin typeface="Calibri"/>
                          <a:cs typeface="Calibri"/>
                        </a:rPr>
                        <a:t>a</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3825">
                        <a:lnSpc>
                          <a:spcPct val="100000"/>
                        </a:lnSpc>
                        <a:spcBef>
                          <a:spcPts val="545"/>
                        </a:spcBef>
                      </a:pPr>
                      <a:r>
                        <a:rPr sz="900" dirty="0">
                          <a:latin typeface="Calibri"/>
                          <a:cs typeface="Calibri"/>
                        </a:rPr>
                        <a:t>b</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22555" algn="r">
                        <a:lnSpc>
                          <a:spcPct val="100000"/>
                        </a:lnSpc>
                        <a:spcBef>
                          <a:spcPts val="425"/>
                        </a:spcBef>
                      </a:pPr>
                      <a:r>
                        <a:rPr sz="900" dirty="0">
                          <a:latin typeface="Calibri"/>
                          <a:cs typeface="Calibri"/>
                        </a:rPr>
                        <a:t>c</a:t>
                      </a:r>
                      <a:endParaRPr sz="900">
                        <a:latin typeface="Calibri"/>
                        <a:cs typeface="Calibri"/>
                      </a:endParaRPr>
                    </a:p>
                  </a:txBody>
                  <a:tcPr marL="0" marR="0" marT="5397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R="106045" algn="r">
                        <a:lnSpc>
                          <a:spcPct val="100000"/>
                        </a:lnSpc>
                        <a:spcBef>
                          <a:spcPts val="545"/>
                        </a:spcBef>
                      </a:pPr>
                      <a:r>
                        <a:rPr sz="900" dirty="0">
                          <a:latin typeface="Calibri"/>
                          <a:cs typeface="Calibri"/>
                        </a:rPr>
                        <a:t>d</a:t>
                      </a:r>
                      <a:endParaRPr sz="900">
                        <a:latin typeface="Calibri"/>
                        <a:cs typeface="Calibri"/>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19050">
                      <a:solidFill>
                        <a:srgbClr val="0000FF"/>
                      </a:solidFill>
                      <a:prstDash val="solid"/>
                    </a:lnB>
                  </a:tcPr>
                </a:tc>
                <a:extLst>
                  <a:ext uri="{0D108BD9-81ED-4DB2-BD59-A6C34878D82A}">
                    <a16:rowId xmlns:a16="http://schemas.microsoft.com/office/drawing/2014/main" val="10000"/>
                  </a:ext>
                </a:extLst>
              </a:tr>
              <a:tr h="306976">
                <a:tc>
                  <a:txBody>
                    <a:bodyPr/>
                    <a:lstStyle/>
                    <a:p>
                      <a:pPr marL="117475">
                        <a:lnSpc>
                          <a:spcPct val="100000"/>
                        </a:lnSpc>
                        <a:spcBef>
                          <a:spcPts val="495"/>
                        </a:spcBef>
                      </a:pPr>
                      <a:r>
                        <a:rPr sz="900" dirty="0">
                          <a:latin typeface="Calibri"/>
                          <a:cs typeface="Calibri"/>
                        </a:rPr>
                        <a:t>e</a:t>
                      </a:r>
                      <a:endParaRPr sz="900">
                        <a:latin typeface="Calibri"/>
                        <a:cs typeface="Calibri"/>
                      </a:endParaRPr>
                    </a:p>
                  </a:txBody>
                  <a:tcPr marL="0" marR="0" marT="628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8430">
                        <a:lnSpc>
                          <a:spcPct val="100000"/>
                        </a:lnSpc>
                        <a:spcBef>
                          <a:spcPts val="615"/>
                        </a:spcBef>
                      </a:pPr>
                      <a:r>
                        <a:rPr sz="900" dirty="0">
                          <a:latin typeface="Calibri"/>
                          <a:cs typeface="Calibri"/>
                        </a:rPr>
                        <a:t>f</a:t>
                      </a:r>
                      <a:endParaRPr sz="900">
                        <a:latin typeface="Calibri"/>
                        <a:cs typeface="Calibri"/>
                      </a:endParaRPr>
                    </a:p>
                  </a:txBody>
                  <a:tcPr marL="0" marR="0" marT="7810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R="119380" algn="r">
                        <a:lnSpc>
                          <a:spcPct val="100000"/>
                        </a:lnSpc>
                        <a:spcBef>
                          <a:spcPts val="409"/>
                        </a:spcBef>
                      </a:pPr>
                      <a:r>
                        <a:rPr sz="900" dirty="0">
                          <a:latin typeface="Calibri"/>
                          <a:cs typeface="Calibri"/>
                        </a:rPr>
                        <a:t>g</a:t>
                      </a:r>
                      <a:endParaRPr sz="900">
                        <a:latin typeface="Calibri"/>
                        <a:cs typeface="Calibri"/>
                      </a:endParaRPr>
                    </a:p>
                  </a:txBody>
                  <a:tcPr marL="0" marR="0" marT="52069" marB="0">
                    <a:lnL w="19050">
                      <a:solidFill>
                        <a:srgbClr val="0000FF"/>
                      </a:solidFill>
                      <a:prstDash val="solid"/>
                    </a:lnL>
                    <a:lnR w="6350">
                      <a:solidFill>
                        <a:srgbClr val="000000"/>
                      </a:solidFill>
                      <a:prstDash val="solid"/>
                    </a:lnR>
                    <a:lnT w="19050">
                      <a:solidFill>
                        <a:srgbClr val="0000FF"/>
                      </a:solidFill>
                      <a:prstDash val="solid"/>
                    </a:lnT>
                    <a:lnB w="6350">
                      <a:solidFill>
                        <a:srgbClr val="000000"/>
                      </a:solidFill>
                      <a:prstDash val="solid"/>
                    </a:lnB>
                  </a:tcPr>
                </a:tc>
                <a:tc>
                  <a:txBody>
                    <a:bodyPr/>
                    <a:lstStyle/>
                    <a:p>
                      <a:pPr marR="106045" algn="r">
                        <a:lnSpc>
                          <a:spcPct val="100000"/>
                        </a:lnSpc>
                        <a:spcBef>
                          <a:spcPts val="615"/>
                        </a:spcBef>
                      </a:pPr>
                      <a:r>
                        <a:rPr sz="900" dirty="0">
                          <a:latin typeface="Calibri"/>
                          <a:cs typeface="Calibri"/>
                        </a:rPr>
                        <a:t>h</a:t>
                      </a:r>
                      <a:endParaRPr sz="900">
                        <a:latin typeface="Calibri"/>
                        <a:cs typeface="Calibri"/>
                      </a:endParaRPr>
                    </a:p>
                  </a:txBody>
                  <a:tcPr marL="0" marR="0" marT="78105" marB="0">
                    <a:lnL w="6350">
                      <a:solidFill>
                        <a:srgbClr val="000000"/>
                      </a:solidFill>
                      <a:prstDash val="solid"/>
                    </a:lnL>
                    <a:lnR w="19050">
                      <a:solidFill>
                        <a:srgbClr val="0000FF"/>
                      </a:solidFill>
                      <a:prstDash val="solid"/>
                    </a:lnR>
                    <a:lnT w="19050">
                      <a:solidFill>
                        <a:srgbClr val="0000FF"/>
                      </a:solidFill>
                      <a:prstDash val="solid"/>
                    </a:lnT>
                    <a:lnB w="6350">
                      <a:solidFill>
                        <a:srgbClr val="000000"/>
                      </a:solidFill>
                      <a:prstDash val="solid"/>
                    </a:lnB>
                  </a:tcPr>
                </a:tc>
                <a:extLst>
                  <a:ext uri="{0D108BD9-81ED-4DB2-BD59-A6C34878D82A}">
                    <a16:rowId xmlns:a16="http://schemas.microsoft.com/office/drawing/2014/main" val="10001"/>
                  </a:ext>
                </a:extLst>
              </a:tr>
              <a:tr h="300658">
                <a:tc>
                  <a:txBody>
                    <a:bodyPr/>
                    <a:lstStyle/>
                    <a:p>
                      <a:pPr marL="127635">
                        <a:lnSpc>
                          <a:spcPct val="100000"/>
                        </a:lnSpc>
                        <a:spcBef>
                          <a:spcPts val="610"/>
                        </a:spcBef>
                      </a:pPr>
                      <a:r>
                        <a:rPr sz="900" dirty="0">
                          <a:latin typeface="Calibri"/>
                          <a:cs typeface="Calibri"/>
                        </a:rPr>
                        <a:t>i</a:t>
                      </a:r>
                      <a:endParaRPr sz="900">
                        <a:latin typeface="Calibri"/>
                        <a:cs typeface="Calibri"/>
                      </a:endParaRPr>
                    </a:p>
                  </a:txBody>
                  <a:tcPr marL="0" marR="0" marT="774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38430">
                        <a:lnSpc>
                          <a:spcPct val="100000"/>
                        </a:lnSpc>
                        <a:spcBef>
                          <a:spcPts val="525"/>
                        </a:spcBef>
                      </a:pPr>
                      <a:r>
                        <a:rPr sz="900" dirty="0">
                          <a:latin typeface="Calibri"/>
                          <a:cs typeface="Calibri"/>
                        </a:rPr>
                        <a:t>j</a:t>
                      </a:r>
                      <a:endParaRPr sz="900">
                        <a:latin typeface="Calibri"/>
                        <a:cs typeface="Calibri"/>
                      </a:endParaRPr>
                    </a:p>
                  </a:txBody>
                  <a:tcPr marL="0" marR="0" marT="66675" marB="0">
                    <a:lnL w="6350">
                      <a:solidFill>
                        <a:srgbClr val="000000"/>
                      </a:solidFill>
                      <a:prstDash val="solid"/>
                    </a:lnL>
                    <a:lnR w="19050">
                      <a:solidFill>
                        <a:srgbClr val="0000FF"/>
                      </a:solidFill>
                      <a:prstDash val="solid"/>
                    </a:lnR>
                    <a:lnT w="6350">
                      <a:solidFill>
                        <a:srgbClr val="000000"/>
                      </a:solidFill>
                      <a:prstDash val="solid"/>
                    </a:lnT>
                    <a:lnB w="6350">
                      <a:solidFill>
                        <a:srgbClr val="000000"/>
                      </a:solidFill>
                      <a:prstDash val="solid"/>
                    </a:lnB>
                  </a:tcPr>
                </a:tc>
                <a:tc>
                  <a:txBody>
                    <a:bodyPr/>
                    <a:lstStyle/>
                    <a:p>
                      <a:pPr marR="118110" algn="r">
                        <a:lnSpc>
                          <a:spcPct val="100000"/>
                        </a:lnSpc>
                        <a:spcBef>
                          <a:spcPts val="625"/>
                        </a:spcBef>
                      </a:pPr>
                      <a:r>
                        <a:rPr sz="900" dirty="0">
                          <a:latin typeface="Calibri"/>
                          <a:cs typeface="Calibri"/>
                        </a:rPr>
                        <a:t>k</a:t>
                      </a:r>
                      <a:endParaRPr sz="900">
                        <a:latin typeface="Calibri"/>
                        <a:cs typeface="Calibri"/>
                      </a:endParaRPr>
                    </a:p>
                  </a:txBody>
                  <a:tcPr marL="0" marR="0" marT="79375" marB="0">
                    <a:lnL w="19050">
                      <a:solidFill>
                        <a:srgbClr val="0000FF"/>
                      </a:solidFill>
                      <a:prstDash val="solid"/>
                    </a:lnL>
                    <a:lnR w="6350">
                      <a:solidFill>
                        <a:srgbClr val="000000"/>
                      </a:solidFill>
                      <a:prstDash val="solid"/>
                    </a:lnR>
                    <a:lnT w="6350">
                      <a:solidFill>
                        <a:srgbClr val="000000"/>
                      </a:solidFill>
                      <a:prstDash val="solid"/>
                    </a:lnT>
                    <a:lnB w="19050">
                      <a:solidFill>
                        <a:srgbClr val="0000FF"/>
                      </a:solidFill>
                      <a:prstDash val="solid"/>
                    </a:lnB>
                  </a:tcPr>
                </a:tc>
                <a:tc>
                  <a:txBody>
                    <a:bodyPr/>
                    <a:lstStyle/>
                    <a:p>
                      <a:pPr marR="122555" algn="r">
                        <a:lnSpc>
                          <a:spcPct val="100000"/>
                        </a:lnSpc>
                        <a:spcBef>
                          <a:spcPts val="625"/>
                        </a:spcBef>
                      </a:pPr>
                      <a:r>
                        <a:rPr sz="900" dirty="0">
                          <a:latin typeface="Calibri"/>
                          <a:cs typeface="Calibri"/>
                        </a:rPr>
                        <a:t>l</a:t>
                      </a:r>
                      <a:endParaRPr sz="900">
                        <a:latin typeface="Calibri"/>
                        <a:cs typeface="Calibri"/>
                      </a:endParaRPr>
                    </a:p>
                  </a:txBody>
                  <a:tcPr marL="0" marR="0" marT="79375" marB="0">
                    <a:lnL w="6350">
                      <a:solidFill>
                        <a:srgbClr val="000000"/>
                      </a:solidFill>
                      <a:prstDash val="solid"/>
                    </a:lnL>
                    <a:lnR w="19050">
                      <a:solidFill>
                        <a:srgbClr val="0000FF"/>
                      </a:solidFill>
                      <a:prstDash val="solid"/>
                    </a:lnR>
                    <a:lnT w="6350">
                      <a:solidFill>
                        <a:srgbClr val="000000"/>
                      </a:solidFill>
                      <a:prstDash val="solid"/>
                    </a:lnT>
                    <a:lnB w="19050">
                      <a:solidFill>
                        <a:srgbClr val="0000FF"/>
                      </a:solidFill>
                      <a:prstDash val="solid"/>
                    </a:lnB>
                  </a:tcPr>
                </a:tc>
                <a:extLst>
                  <a:ext uri="{0D108BD9-81ED-4DB2-BD59-A6C34878D82A}">
                    <a16:rowId xmlns:a16="http://schemas.microsoft.com/office/drawing/2014/main" val="10002"/>
                  </a:ext>
                </a:extLst>
              </a:tr>
            </a:tbl>
          </a:graphicData>
        </a:graphic>
      </p:graphicFrame>
    </p:spTree>
  </p:cSld>
  <p:clrMapOvr>
    <a:masterClrMapping/>
  </p:clrMapOvr>
  <p:transition>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203" y="244487"/>
            <a:ext cx="2672715" cy="1388110"/>
            <a:chOff x="189203" y="244487"/>
            <a:chExt cx="2672715" cy="1388110"/>
          </a:xfrm>
        </p:grpSpPr>
        <p:sp>
          <p:nvSpPr>
            <p:cNvPr id="3" name="object 3"/>
            <p:cNvSpPr/>
            <p:nvPr/>
          </p:nvSpPr>
          <p:spPr>
            <a:xfrm>
              <a:off x="189203" y="244487"/>
              <a:ext cx="2621915" cy="174625"/>
            </a:xfrm>
            <a:custGeom>
              <a:avLst/>
              <a:gdLst/>
              <a:ahLst/>
              <a:cxnLst/>
              <a:rect l="l" t="t" r="r" b="b"/>
              <a:pathLst>
                <a:path w="2621915" h="174625">
                  <a:moveTo>
                    <a:pt x="2570833" y="0"/>
                  </a:moveTo>
                  <a:lnTo>
                    <a:pt x="50800" y="0"/>
                  </a:lnTo>
                  <a:lnTo>
                    <a:pt x="31075" y="4008"/>
                  </a:lnTo>
                  <a:lnTo>
                    <a:pt x="14922" y="14922"/>
                  </a:lnTo>
                  <a:lnTo>
                    <a:pt x="4008" y="31075"/>
                  </a:lnTo>
                  <a:lnTo>
                    <a:pt x="0" y="50800"/>
                  </a:lnTo>
                  <a:lnTo>
                    <a:pt x="0" y="174468"/>
                  </a:lnTo>
                  <a:lnTo>
                    <a:pt x="2621633" y="174468"/>
                  </a:lnTo>
                  <a:lnTo>
                    <a:pt x="2621633" y="50800"/>
                  </a:lnTo>
                  <a:lnTo>
                    <a:pt x="2617625" y="31075"/>
                  </a:lnTo>
                  <a:lnTo>
                    <a:pt x="2606710" y="14922"/>
                  </a:lnTo>
                  <a:lnTo>
                    <a:pt x="2590557" y="4008"/>
                  </a:lnTo>
                  <a:lnTo>
                    <a:pt x="2570833" y="0"/>
                  </a:lnTo>
                  <a:close/>
                </a:path>
              </a:pathLst>
            </a:custGeom>
            <a:solidFill>
              <a:srgbClr val="D6D6EF"/>
            </a:solidFill>
          </p:spPr>
          <p:txBody>
            <a:bodyPr wrap="square" lIns="0" tIns="0" rIns="0" bIns="0" rtlCol="0"/>
            <a:lstStyle/>
            <a:p>
              <a:endParaRPr/>
            </a:p>
          </p:txBody>
        </p:sp>
        <p:pic>
          <p:nvPicPr>
            <p:cNvPr id="4" name="object 4"/>
            <p:cNvPicPr/>
            <p:nvPr/>
          </p:nvPicPr>
          <p:blipFill>
            <a:blip r:embed="rId2" cstate="print"/>
            <a:stretch>
              <a:fillRect/>
            </a:stretch>
          </p:blipFill>
          <p:spPr>
            <a:xfrm>
              <a:off x="189204" y="406311"/>
              <a:ext cx="2621633" cy="50609"/>
            </a:xfrm>
            <a:prstGeom prst="rect">
              <a:avLst/>
            </a:prstGeom>
          </p:spPr>
        </p:pic>
        <p:pic>
          <p:nvPicPr>
            <p:cNvPr id="5" name="object 5"/>
            <p:cNvPicPr/>
            <p:nvPr/>
          </p:nvPicPr>
          <p:blipFill>
            <a:blip r:embed="rId3" cstate="print"/>
            <a:stretch>
              <a:fillRect/>
            </a:stretch>
          </p:blipFill>
          <p:spPr>
            <a:xfrm>
              <a:off x="240004" y="1530934"/>
              <a:ext cx="101600" cy="101600"/>
            </a:xfrm>
            <a:prstGeom prst="rect">
              <a:avLst/>
            </a:prstGeom>
          </p:spPr>
        </p:pic>
        <p:pic>
          <p:nvPicPr>
            <p:cNvPr id="6" name="object 6"/>
            <p:cNvPicPr/>
            <p:nvPr/>
          </p:nvPicPr>
          <p:blipFill>
            <a:blip r:embed="rId4" cstate="print"/>
            <a:stretch>
              <a:fillRect/>
            </a:stretch>
          </p:blipFill>
          <p:spPr>
            <a:xfrm>
              <a:off x="290805" y="1518234"/>
              <a:ext cx="2570796" cy="114300"/>
            </a:xfrm>
            <a:prstGeom prst="rect">
              <a:avLst/>
            </a:prstGeom>
          </p:spPr>
        </p:pic>
        <p:pic>
          <p:nvPicPr>
            <p:cNvPr id="7" name="object 7"/>
            <p:cNvPicPr/>
            <p:nvPr/>
          </p:nvPicPr>
          <p:blipFill>
            <a:blip r:embed="rId5" cstate="print"/>
            <a:stretch>
              <a:fillRect/>
            </a:stretch>
          </p:blipFill>
          <p:spPr>
            <a:xfrm>
              <a:off x="2810837" y="288734"/>
              <a:ext cx="50764" cy="1242199"/>
            </a:xfrm>
            <a:prstGeom prst="rect">
              <a:avLst/>
            </a:prstGeom>
          </p:spPr>
        </p:pic>
        <p:sp>
          <p:nvSpPr>
            <p:cNvPr id="8" name="object 8"/>
            <p:cNvSpPr/>
            <p:nvPr/>
          </p:nvSpPr>
          <p:spPr>
            <a:xfrm>
              <a:off x="189203" y="450580"/>
              <a:ext cx="2621915" cy="1131570"/>
            </a:xfrm>
            <a:custGeom>
              <a:avLst/>
              <a:gdLst/>
              <a:ahLst/>
              <a:cxnLst/>
              <a:rect l="l" t="t" r="r" b="b"/>
              <a:pathLst>
                <a:path w="2621915" h="1131570">
                  <a:moveTo>
                    <a:pt x="2621633" y="0"/>
                  </a:moveTo>
                  <a:lnTo>
                    <a:pt x="0" y="0"/>
                  </a:lnTo>
                  <a:lnTo>
                    <a:pt x="0" y="1080354"/>
                  </a:lnTo>
                  <a:lnTo>
                    <a:pt x="4008" y="1100078"/>
                  </a:lnTo>
                  <a:lnTo>
                    <a:pt x="14922" y="1116231"/>
                  </a:lnTo>
                  <a:lnTo>
                    <a:pt x="31075" y="1127145"/>
                  </a:lnTo>
                  <a:lnTo>
                    <a:pt x="50800" y="1131154"/>
                  </a:lnTo>
                  <a:lnTo>
                    <a:pt x="2570833" y="1131154"/>
                  </a:lnTo>
                  <a:lnTo>
                    <a:pt x="2590557" y="1127145"/>
                  </a:lnTo>
                  <a:lnTo>
                    <a:pt x="2606710" y="1116231"/>
                  </a:lnTo>
                  <a:lnTo>
                    <a:pt x="2617625" y="1100078"/>
                  </a:lnTo>
                  <a:lnTo>
                    <a:pt x="2621633" y="1080354"/>
                  </a:lnTo>
                  <a:lnTo>
                    <a:pt x="2621633" y="0"/>
                  </a:lnTo>
                  <a:close/>
                </a:path>
              </a:pathLst>
            </a:custGeom>
            <a:solidFill>
              <a:srgbClr val="EAEAF7"/>
            </a:solidFill>
          </p:spPr>
          <p:txBody>
            <a:bodyPr wrap="square" lIns="0" tIns="0" rIns="0" bIns="0" rtlCol="0"/>
            <a:lstStyle/>
            <a:p>
              <a:endParaRPr/>
            </a:p>
          </p:txBody>
        </p:sp>
        <p:sp>
          <p:nvSpPr>
            <p:cNvPr id="9" name="object 9"/>
            <p:cNvSpPr/>
            <p:nvPr/>
          </p:nvSpPr>
          <p:spPr>
            <a:xfrm>
              <a:off x="2810837" y="326817"/>
              <a:ext cx="0" cy="1223645"/>
            </a:xfrm>
            <a:custGeom>
              <a:avLst/>
              <a:gdLst/>
              <a:ahLst/>
              <a:cxnLst/>
              <a:rect l="l" t="t" r="r" b="b"/>
              <a:pathLst>
                <a:path h="1223645">
                  <a:moveTo>
                    <a:pt x="0" y="1223166"/>
                  </a:moveTo>
                  <a:lnTo>
                    <a:pt x="0" y="0"/>
                  </a:lnTo>
                </a:path>
              </a:pathLst>
            </a:custGeom>
            <a:ln w="3175">
              <a:solidFill>
                <a:srgbClr val="7F7F7F"/>
              </a:solidFill>
            </a:ln>
          </p:spPr>
          <p:txBody>
            <a:bodyPr wrap="square" lIns="0" tIns="0" rIns="0" bIns="0" rtlCol="0"/>
            <a:lstStyle/>
            <a:p>
              <a:endParaRPr/>
            </a:p>
          </p:txBody>
        </p:sp>
        <p:sp>
          <p:nvSpPr>
            <p:cNvPr id="10" name="object 10"/>
            <p:cNvSpPr/>
            <p:nvPr/>
          </p:nvSpPr>
          <p:spPr>
            <a:xfrm>
              <a:off x="2810837" y="314117"/>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1" name="object 11"/>
            <p:cNvSpPr/>
            <p:nvPr/>
          </p:nvSpPr>
          <p:spPr>
            <a:xfrm>
              <a:off x="2810837" y="301417"/>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2" name="object 12"/>
            <p:cNvSpPr/>
            <p:nvPr/>
          </p:nvSpPr>
          <p:spPr>
            <a:xfrm>
              <a:off x="2810837" y="288717"/>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84594" y="535952"/>
              <a:ext cx="63233" cy="63233"/>
            </a:xfrm>
            <a:prstGeom prst="rect">
              <a:avLst/>
            </a:prstGeom>
          </p:spPr>
        </p:pic>
        <p:pic>
          <p:nvPicPr>
            <p:cNvPr id="14" name="object 14"/>
            <p:cNvPicPr/>
            <p:nvPr/>
          </p:nvPicPr>
          <p:blipFill>
            <a:blip r:embed="rId6" cstate="print"/>
            <a:stretch>
              <a:fillRect/>
            </a:stretch>
          </p:blipFill>
          <p:spPr>
            <a:xfrm>
              <a:off x="384594" y="915530"/>
              <a:ext cx="63233" cy="63233"/>
            </a:xfrm>
            <a:prstGeom prst="rect">
              <a:avLst/>
            </a:prstGeom>
          </p:spPr>
        </p:pic>
        <p:pic>
          <p:nvPicPr>
            <p:cNvPr id="15" name="object 15"/>
            <p:cNvPicPr/>
            <p:nvPr/>
          </p:nvPicPr>
          <p:blipFill>
            <a:blip r:embed="rId6" cstate="print"/>
            <a:stretch>
              <a:fillRect/>
            </a:stretch>
          </p:blipFill>
          <p:spPr>
            <a:xfrm>
              <a:off x="384594" y="1446936"/>
              <a:ext cx="63233" cy="63233"/>
            </a:xfrm>
            <a:prstGeom prst="rect">
              <a:avLst/>
            </a:prstGeom>
          </p:spPr>
        </p:pic>
      </p:grpSp>
      <p:sp>
        <p:nvSpPr>
          <p:cNvPr id="16" name="object 16"/>
          <p:cNvSpPr txBox="1"/>
          <p:nvPr/>
        </p:nvSpPr>
        <p:spPr>
          <a:xfrm>
            <a:off x="227304" y="148990"/>
            <a:ext cx="2545715" cy="1402080"/>
          </a:xfrm>
          <a:prstGeom prst="rect">
            <a:avLst/>
          </a:prstGeom>
        </p:spPr>
        <p:txBody>
          <a:bodyPr vert="horz" wrap="square" lIns="0" tIns="92710" rIns="0" bIns="0" rtlCol="0">
            <a:spAutoFit/>
          </a:bodyPr>
          <a:lstStyle/>
          <a:p>
            <a:pPr marL="12700">
              <a:lnSpc>
                <a:spcPct val="100000"/>
              </a:lnSpc>
              <a:spcBef>
                <a:spcPts val="730"/>
              </a:spcBef>
            </a:pPr>
            <a:r>
              <a:rPr sz="1000" spc="20" dirty="0">
                <a:solidFill>
                  <a:srgbClr val="3333B2"/>
                </a:solidFill>
                <a:latin typeface="Calibri"/>
                <a:cs typeface="Calibri"/>
              </a:rPr>
              <a:t>Question</a:t>
            </a:r>
            <a:endParaRPr sz="1000">
              <a:latin typeface="Calibri"/>
              <a:cs typeface="Calibri"/>
            </a:endParaRPr>
          </a:p>
          <a:p>
            <a:pPr marL="289560" marR="5080" algn="just">
              <a:lnSpc>
                <a:spcPct val="100000"/>
              </a:lnSpc>
              <a:spcBef>
                <a:spcPts val="635"/>
              </a:spcBef>
            </a:pPr>
            <a:r>
              <a:rPr sz="1000" spc="65" dirty="0">
                <a:latin typeface="Calibri"/>
                <a:cs typeface="Calibri"/>
              </a:rPr>
              <a:t>In</a:t>
            </a:r>
            <a:r>
              <a:rPr sz="1000" spc="-5" dirty="0">
                <a:latin typeface="Calibri"/>
                <a:cs typeface="Calibri"/>
              </a:rPr>
              <a:t> </a:t>
            </a:r>
            <a:r>
              <a:rPr sz="1000" spc="5" dirty="0">
                <a:latin typeface="Calibri"/>
                <a:cs typeface="Calibri"/>
              </a:rPr>
              <a:t>the</a:t>
            </a:r>
            <a:r>
              <a:rPr sz="1000" dirty="0">
                <a:latin typeface="Calibri"/>
                <a:cs typeface="Calibri"/>
              </a:rPr>
              <a:t> </a:t>
            </a:r>
            <a:r>
              <a:rPr sz="1000" spc="65" dirty="0">
                <a:latin typeface="Calibri"/>
                <a:cs typeface="Calibri"/>
              </a:rPr>
              <a:t>1D</a:t>
            </a:r>
            <a:r>
              <a:rPr sz="1000" dirty="0">
                <a:latin typeface="Calibri"/>
                <a:cs typeface="Calibri"/>
              </a:rPr>
              <a:t> case,</a:t>
            </a:r>
            <a:r>
              <a:rPr sz="1000" spc="15" dirty="0">
                <a:latin typeface="Calibri"/>
                <a:cs typeface="Calibri"/>
              </a:rPr>
              <a:t> </a:t>
            </a:r>
            <a:r>
              <a:rPr sz="1000" spc="-45" dirty="0">
                <a:latin typeface="Calibri"/>
                <a:cs typeface="Calibri"/>
              </a:rPr>
              <a:t>we</a:t>
            </a:r>
            <a:r>
              <a:rPr sz="1000" spc="-5" dirty="0">
                <a:latin typeface="Calibri"/>
                <a:cs typeface="Calibri"/>
              </a:rPr>
              <a:t> </a:t>
            </a:r>
            <a:r>
              <a:rPr sz="1000" spc="10" dirty="0">
                <a:latin typeface="Calibri"/>
                <a:cs typeface="Calibri"/>
              </a:rPr>
              <a:t>slide</a:t>
            </a:r>
            <a:r>
              <a:rPr sz="1000" dirty="0">
                <a:latin typeface="Calibri"/>
                <a:cs typeface="Calibri"/>
              </a:rPr>
              <a:t> </a:t>
            </a:r>
            <a:r>
              <a:rPr sz="1000" spc="15" dirty="0">
                <a:latin typeface="Calibri"/>
                <a:cs typeface="Calibri"/>
              </a:rPr>
              <a:t>a</a:t>
            </a:r>
            <a:r>
              <a:rPr sz="1000" dirty="0">
                <a:latin typeface="Calibri"/>
                <a:cs typeface="Calibri"/>
              </a:rPr>
              <a:t> </a:t>
            </a:r>
            <a:r>
              <a:rPr sz="1000" spc="-20" dirty="0">
                <a:latin typeface="Calibri"/>
                <a:cs typeface="Calibri"/>
              </a:rPr>
              <a:t>one</a:t>
            </a:r>
            <a:r>
              <a:rPr sz="1000" spc="-5" dirty="0">
                <a:latin typeface="Calibri"/>
                <a:cs typeface="Calibri"/>
              </a:rPr>
              <a:t> </a:t>
            </a:r>
            <a:r>
              <a:rPr sz="1000" spc="15" dirty="0">
                <a:latin typeface="Calibri"/>
                <a:cs typeface="Calibri"/>
              </a:rPr>
              <a:t>dimensional </a:t>
            </a:r>
            <a:r>
              <a:rPr sz="1000" spc="-210" dirty="0">
                <a:latin typeface="Calibri"/>
                <a:cs typeface="Calibri"/>
              </a:rPr>
              <a:t> </a:t>
            </a:r>
            <a:r>
              <a:rPr sz="1000" spc="15" dirty="0">
                <a:latin typeface="Calibri"/>
                <a:cs typeface="Calibri"/>
              </a:rPr>
              <a:t>filter</a:t>
            </a:r>
            <a:r>
              <a:rPr sz="1000" spc="100" dirty="0">
                <a:latin typeface="Calibri"/>
                <a:cs typeface="Calibri"/>
              </a:rPr>
              <a:t> </a:t>
            </a:r>
            <a:r>
              <a:rPr sz="1000" spc="-10" dirty="0">
                <a:latin typeface="Calibri"/>
                <a:cs typeface="Calibri"/>
              </a:rPr>
              <a:t>over</a:t>
            </a:r>
            <a:r>
              <a:rPr sz="1000" spc="100" dirty="0">
                <a:latin typeface="Calibri"/>
                <a:cs typeface="Calibri"/>
              </a:rPr>
              <a:t> </a:t>
            </a:r>
            <a:r>
              <a:rPr sz="1000" spc="15" dirty="0">
                <a:latin typeface="Calibri"/>
                <a:cs typeface="Calibri"/>
              </a:rPr>
              <a:t>a</a:t>
            </a:r>
            <a:r>
              <a:rPr sz="1000" spc="105" dirty="0">
                <a:latin typeface="Calibri"/>
                <a:cs typeface="Calibri"/>
              </a:rPr>
              <a:t> </a:t>
            </a:r>
            <a:r>
              <a:rPr sz="1000" spc="-20" dirty="0">
                <a:latin typeface="Calibri"/>
                <a:cs typeface="Calibri"/>
              </a:rPr>
              <a:t>one</a:t>
            </a:r>
            <a:r>
              <a:rPr sz="1000" spc="100" dirty="0">
                <a:latin typeface="Calibri"/>
                <a:cs typeface="Calibri"/>
              </a:rPr>
              <a:t> </a:t>
            </a:r>
            <a:r>
              <a:rPr sz="1000" spc="15" dirty="0">
                <a:latin typeface="Calibri"/>
                <a:cs typeface="Calibri"/>
              </a:rPr>
              <a:t>dimensional</a:t>
            </a:r>
            <a:r>
              <a:rPr sz="1000" spc="100" dirty="0">
                <a:latin typeface="Calibri"/>
                <a:cs typeface="Calibri"/>
              </a:rPr>
              <a:t> </a:t>
            </a:r>
            <a:r>
              <a:rPr sz="1000" spc="35" dirty="0">
                <a:latin typeface="Calibri"/>
                <a:cs typeface="Calibri"/>
              </a:rPr>
              <a:t>input</a:t>
            </a:r>
            <a:endParaRPr sz="1000">
              <a:latin typeface="Calibri"/>
              <a:cs typeface="Calibri"/>
            </a:endParaRPr>
          </a:p>
          <a:p>
            <a:pPr marL="289560" marR="5080" algn="just">
              <a:lnSpc>
                <a:spcPct val="100000"/>
              </a:lnSpc>
              <a:spcBef>
                <a:spcPts val="585"/>
              </a:spcBef>
            </a:pPr>
            <a:r>
              <a:rPr sz="1000" spc="65" dirty="0">
                <a:latin typeface="Calibri"/>
                <a:cs typeface="Calibri"/>
              </a:rPr>
              <a:t>In </a:t>
            </a:r>
            <a:r>
              <a:rPr sz="1000" spc="5" dirty="0">
                <a:latin typeface="Calibri"/>
                <a:cs typeface="Calibri"/>
              </a:rPr>
              <a:t>the</a:t>
            </a:r>
            <a:r>
              <a:rPr sz="1000" spc="10" dirty="0">
                <a:latin typeface="Calibri"/>
                <a:cs typeface="Calibri"/>
              </a:rPr>
              <a:t> </a:t>
            </a:r>
            <a:r>
              <a:rPr sz="1000" spc="65" dirty="0">
                <a:latin typeface="Calibri"/>
                <a:cs typeface="Calibri"/>
              </a:rPr>
              <a:t>2D </a:t>
            </a:r>
            <a:r>
              <a:rPr sz="1000" dirty="0">
                <a:latin typeface="Calibri"/>
                <a:cs typeface="Calibri"/>
              </a:rPr>
              <a:t>case,</a:t>
            </a:r>
            <a:r>
              <a:rPr sz="1000" spc="5" dirty="0">
                <a:latin typeface="Calibri"/>
                <a:cs typeface="Calibri"/>
              </a:rPr>
              <a:t> </a:t>
            </a:r>
            <a:r>
              <a:rPr sz="1000" spc="-45" dirty="0">
                <a:latin typeface="Calibri"/>
                <a:cs typeface="Calibri"/>
              </a:rPr>
              <a:t>we</a:t>
            </a:r>
            <a:r>
              <a:rPr sz="1000" spc="-40" dirty="0">
                <a:latin typeface="Calibri"/>
                <a:cs typeface="Calibri"/>
              </a:rPr>
              <a:t> </a:t>
            </a:r>
            <a:r>
              <a:rPr sz="1000" spc="10" dirty="0">
                <a:latin typeface="Calibri"/>
                <a:cs typeface="Calibri"/>
              </a:rPr>
              <a:t>slide</a:t>
            </a:r>
            <a:r>
              <a:rPr sz="1000" spc="15" dirty="0">
                <a:latin typeface="Calibri"/>
                <a:cs typeface="Calibri"/>
              </a:rPr>
              <a:t> a</a:t>
            </a:r>
            <a:r>
              <a:rPr sz="1000" spc="20" dirty="0">
                <a:latin typeface="Calibri"/>
                <a:cs typeface="Calibri"/>
              </a:rPr>
              <a:t> </a:t>
            </a:r>
            <a:r>
              <a:rPr sz="1000" spc="-15" dirty="0">
                <a:latin typeface="Calibri"/>
                <a:cs typeface="Calibri"/>
              </a:rPr>
              <a:t>two</a:t>
            </a:r>
            <a:r>
              <a:rPr sz="1000" spc="-10" dirty="0">
                <a:latin typeface="Calibri"/>
                <a:cs typeface="Calibri"/>
              </a:rPr>
              <a:t> </a:t>
            </a:r>
            <a:r>
              <a:rPr sz="1000" spc="15" dirty="0">
                <a:latin typeface="Calibri"/>
                <a:cs typeface="Calibri"/>
              </a:rPr>
              <a:t>dimen- </a:t>
            </a:r>
            <a:r>
              <a:rPr sz="1000" spc="20" dirty="0">
                <a:latin typeface="Calibri"/>
                <a:cs typeface="Calibri"/>
              </a:rPr>
              <a:t> stional </a:t>
            </a:r>
            <a:r>
              <a:rPr sz="1000" spc="15" dirty="0">
                <a:latin typeface="Calibri"/>
                <a:cs typeface="Calibri"/>
              </a:rPr>
              <a:t>filter </a:t>
            </a:r>
            <a:r>
              <a:rPr sz="1000" spc="-10" dirty="0">
                <a:latin typeface="Calibri"/>
                <a:cs typeface="Calibri"/>
              </a:rPr>
              <a:t>over </a:t>
            </a:r>
            <a:r>
              <a:rPr sz="1000" spc="15" dirty="0">
                <a:latin typeface="Calibri"/>
                <a:cs typeface="Calibri"/>
              </a:rPr>
              <a:t>a </a:t>
            </a:r>
            <a:r>
              <a:rPr sz="1000" spc="-15" dirty="0">
                <a:latin typeface="Calibri"/>
                <a:cs typeface="Calibri"/>
              </a:rPr>
              <a:t>two </a:t>
            </a:r>
            <a:r>
              <a:rPr sz="1000" spc="15" dirty="0">
                <a:latin typeface="Calibri"/>
                <a:cs typeface="Calibri"/>
              </a:rPr>
              <a:t>dimensional out- </a:t>
            </a:r>
            <a:r>
              <a:rPr sz="1000" spc="20" dirty="0">
                <a:latin typeface="Calibri"/>
                <a:cs typeface="Calibri"/>
              </a:rPr>
              <a:t> </a:t>
            </a:r>
            <a:r>
              <a:rPr sz="1000" spc="35" dirty="0">
                <a:latin typeface="Calibri"/>
                <a:cs typeface="Calibri"/>
              </a:rPr>
              <a:t>put</a:t>
            </a:r>
            <a:endParaRPr sz="1000">
              <a:latin typeface="Calibri"/>
              <a:cs typeface="Calibri"/>
            </a:endParaRPr>
          </a:p>
          <a:p>
            <a:pPr marL="289560" algn="just">
              <a:lnSpc>
                <a:spcPct val="100000"/>
              </a:lnSpc>
              <a:spcBef>
                <a:spcPts val="585"/>
              </a:spcBef>
            </a:pPr>
            <a:r>
              <a:rPr sz="1000" spc="55" dirty="0">
                <a:latin typeface="Calibri"/>
                <a:cs typeface="Calibri"/>
              </a:rPr>
              <a:t>What</a:t>
            </a:r>
            <a:r>
              <a:rPr sz="1000" spc="100" dirty="0">
                <a:latin typeface="Calibri"/>
                <a:cs typeface="Calibri"/>
              </a:rPr>
              <a:t> </a:t>
            </a:r>
            <a:r>
              <a:rPr sz="1000" spc="5" dirty="0">
                <a:latin typeface="Calibri"/>
                <a:cs typeface="Calibri"/>
              </a:rPr>
              <a:t>would</a:t>
            </a:r>
            <a:r>
              <a:rPr sz="1000" spc="100" dirty="0">
                <a:latin typeface="Calibri"/>
                <a:cs typeface="Calibri"/>
              </a:rPr>
              <a:t> </a:t>
            </a:r>
            <a:r>
              <a:rPr sz="1000" spc="15" dirty="0">
                <a:latin typeface="Calibri"/>
                <a:cs typeface="Calibri"/>
              </a:rPr>
              <a:t>happen</a:t>
            </a:r>
            <a:r>
              <a:rPr sz="1000" spc="100" dirty="0">
                <a:latin typeface="Calibri"/>
                <a:cs typeface="Calibri"/>
              </a:rPr>
              <a:t> </a:t>
            </a:r>
            <a:r>
              <a:rPr sz="1000" spc="35" dirty="0">
                <a:latin typeface="Calibri"/>
                <a:cs typeface="Calibri"/>
              </a:rPr>
              <a:t>in</a:t>
            </a:r>
            <a:r>
              <a:rPr sz="1000" spc="100" dirty="0">
                <a:latin typeface="Calibri"/>
                <a:cs typeface="Calibri"/>
              </a:rPr>
              <a:t> </a:t>
            </a:r>
            <a:r>
              <a:rPr sz="1000" spc="5" dirty="0">
                <a:latin typeface="Calibri"/>
                <a:cs typeface="Calibri"/>
              </a:rPr>
              <a:t>the</a:t>
            </a:r>
            <a:r>
              <a:rPr sz="1000" spc="105" dirty="0">
                <a:latin typeface="Calibri"/>
                <a:cs typeface="Calibri"/>
              </a:rPr>
              <a:t> </a:t>
            </a:r>
            <a:r>
              <a:rPr sz="1000" spc="65" dirty="0">
                <a:latin typeface="Calibri"/>
                <a:cs typeface="Calibri"/>
              </a:rPr>
              <a:t>3D</a:t>
            </a:r>
            <a:r>
              <a:rPr sz="1000" spc="100" dirty="0">
                <a:latin typeface="Calibri"/>
                <a:cs typeface="Calibri"/>
              </a:rPr>
              <a:t> </a:t>
            </a:r>
            <a:r>
              <a:rPr sz="1000" spc="-5" dirty="0">
                <a:latin typeface="Calibri"/>
                <a:cs typeface="Calibri"/>
              </a:rPr>
              <a:t>case?</a:t>
            </a:r>
            <a:endParaRPr sz="1000">
              <a:latin typeface="Calibri"/>
              <a:cs typeface="Calibri"/>
            </a:endParaRPr>
          </a:p>
        </p:txBody>
      </p:sp>
    </p:spTree>
  </p:cSld>
  <p:clrMapOvr>
    <a:masterClrMapping/>
  </p:clrMapOvr>
  <p:transition>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grpSp>
        <p:nvGrpSpPr>
          <p:cNvPr id="4" name="object 4"/>
          <p:cNvGrpSpPr/>
          <p:nvPr/>
        </p:nvGrpSpPr>
        <p:grpSpPr>
          <a:xfrm>
            <a:off x="702979" y="138961"/>
            <a:ext cx="599440" cy="2579370"/>
            <a:chOff x="702979" y="138961"/>
            <a:chExt cx="599440" cy="2579370"/>
          </a:xfrm>
        </p:grpSpPr>
        <p:sp>
          <p:nvSpPr>
            <p:cNvPr id="5" name="object 5"/>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6" name="object 6"/>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7" name="object 7"/>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8" name="object 8"/>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grpSp>
      <p:pic>
        <p:nvPicPr>
          <p:cNvPr id="9" name="object 9"/>
          <p:cNvPicPr/>
          <p:nvPr/>
        </p:nvPicPr>
        <p:blipFill>
          <a:blip r:embed="rId2" cstate="print"/>
          <a:stretch>
            <a:fillRect/>
          </a:stretch>
        </p:blipFill>
        <p:spPr>
          <a:xfrm>
            <a:off x="2640558" y="186321"/>
            <a:ext cx="63233" cy="63233"/>
          </a:xfrm>
          <a:prstGeom prst="rect">
            <a:avLst/>
          </a:prstGeom>
        </p:spPr>
      </p:pic>
      <p:sp>
        <p:nvSpPr>
          <p:cNvPr id="10" name="object 10"/>
          <p:cNvSpPr txBox="1"/>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z="1100" spc="60" dirty="0">
                <a:latin typeface="Calibri"/>
                <a:cs typeface="Calibri"/>
              </a:rPr>
              <a:t>What</a:t>
            </a:r>
            <a:r>
              <a:rPr sz="1100" spc="105" dirty="0">
                <a:latin typeface="Calibri"/>
                <a:cs typeface="Calibri"/>
              </a:rPr>
              <a:t> </a:t>
            </a:r>
            <a:r>
              <a:rPr sz="1100" spc="5" dirty="0">
                <a:latin typeface="Calibri"/>
                <a:cs typeface="Calibri"/>
              </a:rPr>
              <a:t>would</a:t>
            </a:r>
            <a:r>
              <a:rPr sz="1100" spc="105" dirty="0">
                <a:latin typeface="Calibri"/>
                <a:cs typeface="Calibri"/>
              </a:rPr>
              <a:t> </a:t>
            </a:r>
            <a:r>
              <a:rPr sz="1100" spc="15" dirty="0">
                <a:latin typeface="Calibri"/>
                <a:cs typeface="Calibri"/>
              </a:rPr>
              <a:t>a</a:t>
            </a:r>
            <a:r>
              <a:rPr sz="1100" spc="105" dirty="0">
                <a:latin typeface="Calibri"/>
                <a:cs typeface="Calibri"/>
              </a:rPr>
              <a:t> </a:t>
            </a:r>
            <a:r>
              <a:rPr sz="1100" spc="70" dirty="0">
                <a:latin typeface="Calibri"/>
                <a:cs typeface="Calibri"/>
              </a:rPr>
              <a:t>3D</a:t>
            </a:r>
            <a:r>
              <a:rPr sz="1100" spc="100" dirty="0">
                <a:latin typeface="Calibri"/>
                <a:cs typeface="Calibri"/>
              </a:rPr>
              <a:t> </a:t>
            </a:r>
            <a:r>
              <a:rPr sz="1100" spc="15" dirty="0">
                <a:latin typeface="Calibri"/>
                <a:cs typeface="Calibri"/>
              </a:rPr>
              <a:t>filter</a:t>
            </a:r>
            <a:r>
              <a:rPr sz="1100" spc="110" dirty="0">
                <a:latin typeface="Calibri"/>
                <a:cs typeface="Calibri"/>
              </a:rPr>
              <a:t> </a:t>
            </a:r>
            <a:r>
              <a:rPr sz="1100" spc="20" dirty="0">
                <a:latin typeface="Calibri"/>
                <a:cs typeface="Calibri"/>
              </a:rPr>
              <a:t>look</a:t>
            </a:r>
            <a:r>
              <a:rPr sz="1100" spc="105" dirty="0">
                <a:latin typeface="Calibri"/>
                <a:cs typeface="Calibri"/>
              </a:rPr>
              <a:t> </a:t>
            </a:r>
            <a:r>
              <a:rPr sz="1100" spc="15" dirty="0">
                <a:latin typeface="Calibri"/>
                <a:cs typeface="Calibri"/>
              </a:rPr>
              <a:t>like?</a:t>
            </a:r>
            <a:endParaRPr sz="1100">
              <a:latin typeface="Calibri"/>
              <a:cs typeface="Calibri"/>
            </a:endParaRP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1587815" y="76872"/>
            <a:ext cx="3217018" cy="169277"/>
          </a:xfrm>
        </p:spPr>
        <p:txBody>
          <a:bodyPr/>
          <a:lstStyle/>
          <a:p>
            <a:r>
              <a:rPr lang="en-US" altLang="en-US" dirty="0"/>
              <a:t>A convolutional layer</a:t>
            </a:r>
          </a:p>
        </p:txBody>
      </p:sp>
      <p:pic>
        <p:nvPicPr>
          <p:cNvPr id="174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8030" y="1478281"/>
            <a:ext cx="1819831" cy="149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4"/>
          <p:cNvSpPr txBox="1">
            <a:spLocks noChangeArrowheads="1"/>
          </p:cNvSpPr>
          <p:nvPr/>
        </p:nvSpPr>
        <p:spPr bwMode="auto">
          <a:xfrm>
            <a:off x="2810828" y="2595404"/>
            <a:ext cx="494046" cy="22326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851"/>
              <a:t>A filter</a:t>
            </a:r>
          </a:p>
        </p:txBody>
      </p:sp>
      <p:sp>
        <p:nvSpPr>
          <p:cNvPr id="17412" name="TextBox 5"/>
          <p:cNvSpPr txBox="1">
            <a:spLocks noChangeArrowheads="1"/>
          </p:cNvSpPr>
          <p:nvPr/>
        </p:nvSpPr>
        <p:spPr bwMode="auto">
          <a:xfrm>
            <a:off x="144145" y="749247"/>
            <a:ext cx="5621655" cy="44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135" dirty="0"/>
              <a:t>A CNN is a neural network with some convolutional layers (and some other layers).  A convolutional layer has a number of filters that does convolutional operation. </a:t>
            </a:r>
          </a:p>
        </p:txBody>
      </p:sp>
      <p:sp>
        <p:nvSpPr>
          <p:cNvPr id="17413" name="TextBox 6"/>
          <p:cNvSpPr txBox="1">
            <a:spLocks noChangeArrowheads="1"/>
          </p:cNvSpPr>
          <p:nvPr/>
        </p:nvSpPr>
        <p:spPr bwMode="auto">
          <a:xfrm>
            <a:off x="2522538" y="1622425"/>
            <a:ext cx="859531" cy="22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851"/>
              <a:t>Beak detector</a:t>
            </a:r>
          </a:p>
        </p:txBody>
      </p:sp>
      <p:cxnSp>
        <p:nvCxnSpPr>
          <p:cNvPr id="9" name="Straight Arrow Connector 8"/>
          <p:cNvCxnSpPr>
            <a:cxnSpLocks noChangeShapeType="1"/>
          </p:cNvCxnSpPr>
          <p:nvPr/>
        </p:nvCxnSpPr>
        <p:spPr bwMode="auto">
          <a:xfrm>
            <a:off x="2846864" y="1802606"/>
            <a:ext cx="0" cy="14414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130521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grpSp>
        <p:nvGrpSpPr>
          <p:cNvPr id="4" name="object 4"/>
          <p:cNvGrpSpPr/>
          <p:nvPr/>
        </p:nvGrpSpPr>
        <p:grpSpPr>
          <a:xfrm>
            <a:off x="702979" y="138961"/>
            <a:ext cx="599440" cy="2579370"/>
            <a:chOff x="702979" y="138961"/>
            <a:chExt cx="599440" cy="2579370"/>
          </a:xfrm>
        </p:grpSpPr>
        <p:sp>
          <p:nvSpPr>
            <p:cNvPr id="5" name="object 5"/>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6" name="object 6"/>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7" name="object 7"/>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8" name="object 8"/>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9" name="object 9"/>
            <p:cNvSpPr/>
            <p:nvPr/>
          </p:nvSpPr>
          <p:spPr>
            <a:xfrm>
              <a:off x="966894" y="933561"/>
              <a:ext cx="328930" cy="594360"/>
            </a:xfrm>
            <a:custGeom>
              <a:avLst/>
              <a:gdLst/>
              <a:ahLst/>
              <a:cxnLst/>
              <a:rect l="l" t="t" r="r" b="b"/>
              <a:pathLst>
                <a:path w="328930" h="594360">
                  <a:moveTo>
                    <a:pt x="328709" y="0"/>
                  </a:moveTo>
                  <a:lnTo>
                    <a:pt x="130692" y="0"/>
                  </a:lnTo>
                  <a:lnTo>
                    <a:pt x="0" y="198017"/>
                  </a:lnTo>
                  <a:lnTo>
                    <a:pt x="0" y="594052"/>
                  </a:lnTo>
                  <a:lnTo>
                    <a:pt x="198017" y="594052"/>
                  </a:lnTo>
                  <a:lnTo>
                    <a:pt x="328709" y="396034"/>
                  </a:lnTo>
                  <a:lnTo>
                    <a:pt x="328709" y="0"/>
                  </a:lnTo>
                  <a:close/>
                </a:path>
              </a:pathLst>
            </a:custGeom>
            <a:solidFill>
              <a:srgbClr val="DFBF9F">
                <a:alpha val="39999"/>
              </a:srgbClr>
            </a:solidFill>
          </p:spPr>
          <p:txBody>
            <a:bodyPr wrap="square" lIns="0" tIns="0" rIns="0" bIns="0" rtlCol="0"/>
            <a:lstStyle/>
            <a:p>
              <a:endParaRPr/>
            </a:p>
          </p:txBody>
        </p:sp>
        <p:sp>
          <p:nvSpPr>
            <p:cNvPr id="10" name="object 10"/>
            <p:cNvSpPr/>
            <p:nvPr/>
          </p:nvSpPr>
          <p:spPr>
            <a:xfrm>
              <a:off x="966894" y="933561"/>
              <a:ext cx="328930" cy="594360"/>
            </a:xfrm>
            <a:custGeom>
              <a:avLst/>
              <a:gdLst/>
              <a:ahLst/>
              <a:cxnLst/>
              <a:rect l="l" t="t" r="r" b="b"/>
              <a:pathLst>
                <a:path w="328930" h="594360">
                  <a:moveTo>
                    <a:pt x="0" y="594052"/>
                  </a:moveTo>
                  <a:lnTo>
                    <a:pt x="0" y="198017"/>
                  </a:lnTo>
                  <a:lnTo>
                    <a:pt x="130692" y="0"/>
                  </a:lnTo>
                </a:path>
                <a:path w="328930" h="594360">
                  <a:moveTo>
                    <a:pt x="0" y="594052"/>
                  </a:moveTo>
                  <a:lnTo>
                    <a:pt x="198017" y="594052"/>
                  </a:lnTo>
                </a:path>
                <a:path w="328930" h="594360">
                  <a:moveTo>
                    <a:pt x="0" y="198017"/>
                  </a:moveTo>
                  <a:lnTo>
                    <a:pt x="198017" y="198017"/>
                  </a:lnTo>
                </a:path>
                <a:path w="328930" h="594360">
                  <a:moveTo>
                    <a:pt x="130692" y="0"/>
                  </a:moveTo>
                  <a:lnTo>
                    <a:pt x="328709" y="0"/>
                  </a:lnTo>
                </a:path>
                <a:path w="328930" h="594360">
                  <a:moveTo>
                    <a:pt x="198017" y="594052"/>
                  </a:moveTo>
                  <a:lnTo>
                    <a:pt x="198017" y="198017"/>
                  </a:lnTo>
                  <a:lnTo>
                    <a:pt x="328709" y="0"/>
                  </a:lnTo>
                  <a:lnTo>
                    <a:pt x="328709" y="396034"/>
                  </a:lnTo>
                  <a:lnTo>
                    <a:pt x="198017" y="594052"/>
                  </a:lnTo>
                  <a:close/>
                </a:path>
              </a:pathLst>
            </a:custGeom>
            <a:ln w="10122">
              <a:solidFill>
                <a:srgbClr val="000000"/>
              </a:solidFill>
            </a:ln>
          </p:spPr>
          <p:txBody>
            <a:bodyPr wrap="square" lIns="0" tIns="0" rIns="0" bIns="0" rtlCol="0"/>
            <a:lstStyle/>
            <a:p>
              <a:endParaRPr/>
            </a:p>
          </p:txBody>
        </p:sp>
        <p:sp>
          <p:nvSpPr>
            <p:cNvPr id="11" name="object 11"/>
            <p:cNvSpPr/>
            <p:nvPr/>
          </p:nvSpPr>
          <p:spPr>
            <a:xfrm>
              <a:off x="966894" y="933561"/>
              <a:ext cx="328930" cy="594360"/>
            </a:xfrm>
            <a:custGeom>
              <a:avLst/>
              <a:gdLst/>
              <a:ahLst/>
              <a:cxnLst/>
              <a:rect l="l" t="t" r="r" b="b"/>
              <a:pathLst>
                <a:path w="328930" h="594360">
                  <a:moveTo>
                    <a:pt x="130692" y="396034"/>
                  </a:moveTo>
                  <a:lnTo>
                    <a:pt x="0" y="594052"/>
                  </a:lnTo>
                </a:path>
                <a:path w="328930" h="594360">
                  <a:moveTo>
                    <a:pt x="130692" y="396034"/>
                  </a:moveTo>
                  <a:lnTo>
                    <a:pt x="130692" y="0"/>
                  </a:lnTo>
                </a:path>
                <a:path w="328930" h="594360">
                  <a:moveTo>
                    <a:pt x="130692" y="396034"/>
                  </a:moveTo>
                  <a:lnTo>
                    <a:pt x="328709" y="396034"/>
                  </a:lnTo>
                </a:path>
              </a:pathLst>
            </a:custGeom>
            <a:ln w="5060">
              <a:solidFill>
                <a:srgbClr val="000000"/>
              </a:solidFill>
              <a:prstDash val="dash"/>
            </a:ln>
          </p:spPr>
          <p:txBody>
            <a:bodyPr wrap="square" lIns="0" tIns="0" rIns="0" bIns="0" rtlCol="0"/>
            <a:lstStyle/>
            <a:p>
              <a:endParaRPr/>
            </a:p>
          </p:txBody>
        </p:sp>
      </p:grpSp>
      <p:sp>
        <p:nvSpPr>
          <p:cNvPr id="12" name="object 12"/>
          <p:cNvSpPr txBox="1"/>
          <p:nvPr/>
        </p:nvSpPr>
        <p:spPr>
          <a:xfrm>
            <a:off x="986327" y="1573129"/>
            <a:ext cx="180975" cy="100965"/>
          </a:xfrm>
          <a:prstGeom prst="rect">
            <a:avLst/>
          </a:prstGeom>
        </p:spPr>
        <p:txBody>
          <a:bodyPr vert="horz" wrap="square" lIns="0" tIns="11430" rIns="0" bIns="0" rtlCol="0">
            <a:spAutoFit/>
          </a:bodyPr>
          <a:lstStyle/>
          <a:p>
            <a:pPr marL="12700">
              <a:lnSpc>
                <a:spcPct val="100000"/>
              </a:lnSpc>
              <a:spcBef>
                <a:spcPts val="90"/>
              </a:spcBef>
            </a:pPr>
            <a:r>
              <a:rPr sz="500" b="1" spc="35" dirty="0">
                <a:latin typeface="Calibri"/>
                <a:cs typeface="Calibri"/>
              </a:rPr>
              <a:t>filter</a:t>
            </a:r>
            <a:endParaRPr sz="500">
              <a:latin typeface="Calibri"/>
              <a:cs typeface="Calibri"/>
            </a:endParaRPr>
          </a:p>
        </p:txBody>
      </p:sp>
      <p:pic>
        <p:nvPicPr>
          <p:cNvPr id="13" name="object 13"/>
          <p:cNvPicPr/>
          <p:nvPr/>
        </p:nvPicPr>
        <p:blipFill>
          <a:blip r:embed="rId2" cstate="print"/>
          <a:stretch>
            <a:fillRect/>
          </a:stretch>
        </p:blipFill>
        <p:spPr>
          <a:xfrm>
            <a:off x="2640558" y="186321"/>
            <a:ext cx="63233" cy="63233"/>
          </a:xfrm>
          <a:prstGeom prst="rect">
            <a:avLst/>
          </a:prstGeom>
        </p:spPr>
      </p:pic>
      <p:sp>
        <p:nvSpPr>
          <p:cNvPr id="14" name="object 14"/>
          <p:cNvSpPr txBox="1"/>
          <p:nvPr/>
        </p:nvSpPr>
        <p:spPr>
          <a:xfrm>
            <a:off x="2760357" y="57071"/>
            <a:ext cx="2771775" cy="445770"/>
          </a:xfrm>
          <a:prstGeom prst="rect">
            <a:avLst/>
          </a:prstGeom>
        </p:spPr>
        <p:txBody>
          <a:bodyPr vert="horz" wrap="square" lIns="0" tIns="55244" rIns="0" bIns="0" rtlCol="0">
            <a:spAutoFit/>
          </a:bodyPr>
          <a:lstStyle/>
          <a:p>
            <a:pPr marL="12700">
              <a:lnSpc>
                <a:spcPct val="100000"/>
              </a:lnSpc>
              <a:spcBef>
                <a:spcPts val="434"/>
              </a:spcBef>
            </a:pPr>
            <a:r>
              <a:rPr sz="1100" spc="60" dirty="0">
                <a:latin typeface="Calibri"/>
                <a:cs typeface="Calibri"/>
              </a:rPr>
              <a:t>What</a:t>
            </a:r>
            <a:r>
              <a:rPr sz="1100" spc="105" dirty="0">
                <a:latin typeface="Calibri"/>
                <a:cs typeface="Calibri"/>
              </a:rPr>
              <a:t> </a:t>
            </a:r>
            <a:r>
              <a:rPr sz="1100" spc="5" dirty="0">
                <a:latin typeface="Calibri"/>
                <a:cs typeface="Calibri"/>
              </a:rPr>
              <a:t>would</a:t>
            </a:r>
            <a:r>
              <a:rPr sz="1100" spc="110" dirty="0">
                <a:latin typeface="Calibri"/>
                <a:cs typeface="Calibri"/>
              </a:rPr>
              <a:t> </a:t>
            </a:r>
            <a:r>
              <a:rPr sz="1100" spc="15" dirty="0">
                <a:latin typeface="Calibri"/>
                <a:cs typeface="Calibri"/>
              </a:rPr>
              <a:t>a</a:t>
            </a:r>
            <a:r>
              <a:rPr sz="1100" spc="100" dirty="0">
                <a:latin typeface="Calibri"/>
                <a:cs typeface="Calibri"/>
              </a:rPr>
              <a:t> </a:t>
            </a:r>
            <a:r>
              <a:rPr sz="1100" spc="70" dirty="0">
                <a:latin typeface="Calibri"/>
                <a:cs typeface="Calibri"/>
              </a:rPr>
              <a:t>3D</a:t>
            </a:r>
            <a:r>
              <a:rPr sz="1100" spc="105" dirty="0">
                <a:latin typeface="Calibri"/>
                <a:cs typeface="Calibri"/>
              </a:rPr>
              <a:t> </a:t>
            </a:r>
            <a:r>
              <a:rPr sz="1100" spc="15" dirty="0">
                <a:latin typeface="Calibri"/>
                <a:cs typeface="Calibri"/>
              </a:rPr>
              <a:t>filter</a:t>
            </a:r>
            <a:r>
              <a:rPr sz="1100" spc="105" dirty="0">
                <a:latin typeface="Calibri"/>
                <a:cs typeface="Calibri"/>
              </a:rPr>
              <a:t> </a:t>
            </a:r>
            <a:r>
              <a:rPr sz="1100" spc="20" dirty="0">
                <a:latin typeface="Calibri"/>
                <a:cs typeface="Calibri"/>
              </a:rPr>
              <a:t>look</a:t>
            </a:r>
            <a:r>
              <a:rPr sz="1100" spc="110" dirty="0">
                <a:latin typeface="Calibri"/>
                <a:cs typeface="Calibri"/>
              </a:rPr>
              <a:t> </a:t>
            </a:r>
            <a:r>
              <a:rPr sz="1100" spc="15" dirty="0">
                <a:latin typeface="Calibri"/>
                <a:cs typeface="Calibri"/>
              </a:rPr>
              <a:t>like?</a:t>
            </a:r>
            <a:endParaRPr sz="1100">
              <a:latin typeface="Calibri"/>
              <a:cs typeface="Calibri"/>
            </a:endParaRPr>
          </a:p>
          <a:p>
            <a:pPr marL="12700">
              <a:lnSpc>
                <a:spcPct val="100000"/>
              </a:lnSpc>
              <a:spcBef>
                <a:spcPts val="3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p:txBody>
      </p:sp>
      <p:pic>
        <p:nvPicPr>
          <p:cNvPr id="15" name="object 15"/>
          <p:cNvPicPr/>
          <p:nvPr/>
        </p:nvPicPr>
        <p:blipFill>
          <a:blip r:embed="rId2" cstate="print"/>
          <a:stretch>
            <a:fillRect/>
          </a:stretch>
        </p:blipFill>
        <p:spPr>
          <a:xfrm>
            <a:off x="2640558" y="396354"/>
            <a:ext cx="63233" cy="63233"/>
          </a:xfrm>
          <a:prstGeom prst="rect">
            <a:avLst/>
          </a:prstGeom>
        </p:spPr>
      </p:pic>
    </p:spTree>
  </p:cSld>
  <p:clrMapOvr>
    <a:masterClrMapping/>
  </p:clrMapOvr>
  <p:transition>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0449" y="138961"/>
            <a:ext cx="1149985" cy="2579370"/>
            <a:chOff x="700449" y="138961"/>
            <a:chExt cx="1149985"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10" name="object 10"/>
            <p:cNvSpPr/>
            <p:nvPr/>
          </p:nvSpPr>
          <p:spPr>
            <a:xfrm>
              <a:off x="705510" y="537526"/>
              <a:ext cx="328930" cy="594360"/>
            </a:xfrm>
            <a:custGeom>
              <a:avLst/>
              <a:gdLst/>
              <a:ahLst/>
              <a:cxnLst/>
              <a:rect l="l" t="t" r="r" b="b"/>
              <a:pathLst>
                <a:path w="328930" h="594360">
                  <a:moveTo>
                    <a:pt x="328709" y="0"/>
                  </a:moveTo>
                  <a:lnTo>
                    <a:pt x="130691" y="0"/>
                  </a:lnTo>
                  <a:lnTo>
                    <a:pt x="0" y="198017"/>
                  </a:lnTo>
                  <a:lnTo>
                    <a:pt x="0" y="594051"/>
                  </a:lnTo>
                  <a:lnTo>
                    <a:pt x="198017" y="594051"/>
                  </a:lnTo>
                  <a:lnTo>
                    <a:pt x="328709" y="396034"/>
                  </a:lnTo>
                  <a:lnTo>
                    <a:pt x="328709" y="0"/>
                  </a:lnTo>
                  <a:close/>
                </a:path>
              </a:pathLst>
            </a:custGeom>
            <a:solidFill>
              <a:srgbClr val="DFBF9F">
                <a:alpha val="39999"/>
              </a:srgbClr>
            </a:solidFill>
          </p:spPr>
          <p:txBody>
            <a:bodyPr wrap="square" lIns="0" tIns="0" rIns="0" bIns="0" rtlCol="0"/>
            <a:lstStyle/>
            <a:p>
              <a:endParaRPr/>
            </a:p>
          </p:txBody>
        </p:sp>
        <p:sp>
          <p:nvSpPr>
            <p:cNvPr id="11" name="object 11"/>
            <p:cNvSpPr/>
            <p:nvPr/>
          </p:nvSpPr>
          <p:spPr>
            <a:xfrm>
              <a:off x="705510" y="537526"/>
              <a:ext cx="328930" cy="594360"/>
            </a:xfrm>
            <a:custGeom>
              <a:avLst/>
              <a:gdLst/>
              <a:ahLst/>
              <a:cxnLst/>
              <a:rect l="l" t="t" r="r" b="b"/>
              <a:pathLst>
                <a:path w="328930" h="594360">
                  <a:moveTo>
                    <a:pt x="0" y="594051"/>
                  </a:moveTo>
                  <a:lnTo>
                    <a:pt x="0" y="198017"/>
                  </a:lnTo>
                  <a:lnTo>
                    <a:pt x="130691" y="0"/>
                  </a:lnTo>
                </a:path>
                <a:path w="328930" h="594360">
                  <a:moveTo>
                    <a:pt x="0" y="594051"/>
                  </a:moveTo>
                  <a:lnTo>
                    <a:pt x="198017" y="594051"/>
                  </a:lnTo>
                </a:path>
                <a:path w="328930" h="594360">
                  <a:moveTo>
                    <a:pt x="0" y="198017"/>
                  </a:moveTo>
                  <a:lnTo>
                    <a:pt x="198017" y="198017"/>
                  </a:lnTo>
                </a:path>
                <a:path w="328930" h="594360">
                  <a:moveTo>
                    <a:pt x="130691" y="0"/>
                  </a:moveTo>
                  <a:lnTo>
                    <a:pt x="328709" y="0"/>
                  </a:lnTo>
                </a:path>
                <a:path w="328930" h="594360">
                  <a:moveTo>
                    <a:pt x="198017" y="594051"/>
                  </a:moveTo>
                  <a:lnTo>
                    <a:pt x="198017" y="198017"/>
                  </a:lnTo>
                  <a:lnTo>
                    <a:pt x="328709" y="0"/>
                  </a:lnTo>
                  <a:lnTo>
                    <a:pt x="328709" y="396034"/>
                  </a:lnTo>
                  <a:lnTo>
                    <a:pt x="198017" y="594051"/>
                  </a:lnTo>
                  <a:close/>
                </a:path>
              </a:pathLst>
            </a:custGeom>
            <a:ln w="10122">
              <a:solidFill>
                <a:srgbClr val="000000"/>
              </a:solidFill>
            </a:ln>
          </p:spPr>
          <p:txBody>
            <a:bodyPr wrap="square" lIns="0" tIns="0" rIns="0" bIns="0" rtlCol="0"/>
            <a:lstStyle/>
            <a:p>
              <a:endParaRPr/>
            </a:p>
          </p:txBody>
        </p:sp>
        <p:sp>
          <p:nvSpPr>
            <p:cNvPr id="12" name="object 12"/>
            <p:cNvSpPr/>
            <p:nvPr/>
          </p:nvSpPr>
          <p:spPr>
            <a:xfrm>
              <a:off x="705510" y="537526"/>
              <a:ext cx="328930" cy="594360"/>
            </a:xfrm>
            <a:custGeom>
              <a:avLst/>
              <a:gdLst/>
              <a:ahLst/>
              <a:cxnLst/>
              <a:rect l="l" t="t" r="r" b="b"/>
              <a:pathLst>
                <a:path w="328930" h="594360">
                  <a:moveTo>
                    <a:pt x="130691" y="396034"/>
                  </a:moveTo>
                  <a:lnTo>
                    <a:pt x="0" y="594051"/>
                  </a:lnTo>
                </a:path>
                <a:path w="328930" h="594360">
                  <a:moveTo>
                    <a:pt x="130691" y="396034"/>
                  </a:moveTo>
                  <a:lnTo>
                    <a:pt x="130691" y="0"/>
                  </a:lnTo>
                </a:path>
                <a:path w="328930" h="594360">
                  <a:moveTo>
                    <a:pt x="130691" y="396034"/>
                  </a:moveTo>
                  <a:lnTo>
                    <a:pt x="328709" y="396034"/>
                  </a:lnTo>
                </a:path>
              </a:pathLst>
            </a:custGeom>
            <a:ln w="5060">
              <a:solidFill>
                <a:srgbClr val="000000"/>
              </a:solidFill>
              <a:prstDash val="dash"/>
            </a:ln>
          </p:spPr>
          <p:txBody>
            <a:bodyPr wrap="square" lIns="0" tIns="0" rIns="0" bIns="0" rtlCol="0"/>
            <a:lstStyle/>
            <a:p>
              <a:endParaRPr/>
            </a:p>
          </p:txBody>
        </p:sp>
        <p:sp>
          <p:nvSpPr>
            <p:cNvPr id="13" name="object 13"/>
            <p:cNvSpPr/>
            <p:nvPr/>
          </p:nvSpPr>
          <p:spPr>
            <a:xfrm>
              <a:off x="1541143" y="339509"/>
              <a:ext cx="309245" cy="2178685"/>
            </a:xfrm>
            <a:custGeom>
              <a:avLst/>
              <a:gdLst/>
              <a:ahLst/>
              <a:cxnLst/>
              <a:rect l="l" t="t" r="r" b="b"/>
              <a:pathLst>
                <a:path w="309244" h="2178685">
                  <a:moveTo>
                    <a:pt x="308906" y="0"/>
                  </a:moveTo>
                  <a:lnTo>
                    <a:pt x="0" y="461380"/>
                  </a:lnTo>
                  <a:lnTo>
                    <a:pt x="0" y="2178190"/>
                  </a:lnTo>
                  <a:lnTo>
                    <a:pt x="308906" y="1716810"/>
                  </a:lnTo>
                  <a:lnTo>
                    <a:pt x="308906" y="0"/>
                  </a:lnTo>
                  <a:close/>
                </a:path>
              </a:pathLst>
            </a:custGeom>
            <a:solidFill>
              <a:srgbClr val="DFBF9F"/>
            </a:solidFill>
          </p:spPr>
          <p:txBody>
            <a:bodyPr wrap="square" lIns="0" tIns="0" rIns="0" bIns="0" rtlCol="0"/>
            <a:lstStyle/>
            <a:p>
              <a:endParaRPr/>
            </a:p>
          </p:txBody>
        </p:sp>
        <p:sp>
          <p:nvSpPr>
            <p:cNvPr id="14" name="object 14"/>
            <p:cNvSpPr/>
            <p:nvPr/>
          </p:nvSpPr>
          <p:spPr>
            <a:xfrm>
              <a:off x="903527" y="537526"/>
              <a:ext cx="659765" cy="594360"/>
            </a:xfrm>
            <a:custGeom>
              <a:avLst/>
              <a:gdLst/>
              <a:ahLst/>
              <a:cxnLst/>
              <a:rect l="l" t="t" r="r" b="b"/>
              <a:pathLst>
                <a:path w="659765" h="594360">
                  <a:moveTo>
                    <a:pt x="0" y="594051"/>
                  </a:moveTo>
                  <a:lnTo>
                    <a:pt x="659397" y="298017"/>
                  </a:lnTo>
                </a:path>
                <a:path w="659765" h="594360">
                  <a:moveTo>
                    <a:pt x="0" y="198017"/>
                  </a:moveTo>
                  <a:lnTo>
                    <a:pt x="659397" y="298017"/>
                  </a:lnTo>
                </a:path>
                <a:path w="659765" h="594360">
                  <a:moveTo>
                    <a:pt x="130692" y="0"/>
                  </a:moveTo>
                  <a:lnTo>
                    <a:pt x="659397" y="298017"/>
                  </a:lnTo>
                </a:path>
                <a:path w="659765" h="594360">
                  <a:moveTo>
                    <a:pt x="130692" y="396034"/>
                  </a:moveTo>
                  <a:lnTo>
                    <a:pt x="659397" y="298017"/>
                  </a:lnTo>
                </a:path>
              </a:pathLst>
            </a:custGeom>
            <a:ln w="5060">
              <a:solidFill>
                <a:srgbClr val="000000"/>
              </a:solidFill>
            </a:ln>
          </p:spPr>
          <p:txBody>
            <a:bodyPr wrap="square" lIns="0" tIns="0" rIns="0" bIns="0" rtlCol="0"/>
            <a:lstStyle/>
            <a:p>
              <a:endParaRPr/>
            </a:p>
          </p:txBody>
        </p:sp>
        <p:sp>
          <p:nvSpPr>
            <p:cNvPr id="15" name="object 15"/>
            <p:cNvSpPr/>
            <p:nvPr/>
          </p:nvSpPr>
          <p:spPr>
            <a:xfrm>
              <a:off x="1543124" y="795943"/>
              <a:ext cx="40005" cy="79375"/>
            </a:xfrm>
            <a:custGeom>
              <a:avLst/>
              <a:gdLst/>
              <a:ahLst/>
              <a:cxnLst/>
              <a:rect l="l" t="t" r="r" b="b"/>
              <a:pathLst>
                <a:path w="40005" h="79375">
                  <a:moveTo>
                    <a:pt x="19801" y="0"/>
                  </a:moveTo>
                  <a:lnTo>
                    <a:pt x="12093" y="3111"/>
                  </a:lnTo>
                  <a:lnTo>
                    <a:pt x="5799" y="11598"/>
                  </a:lnTo>
                  <a:lnTo>
                    <a:pt x="1556" y="24185"/>
                  </a:lnTo>
                  <a:lnTo>
                    <a:pt x="0" y="39599"/>
                  </a:lnTo>
                  <a:lnTo>
                    <a:pt x="1556" y="55014"/>
                  </a:lnTo>
                  <a:lnTo>
                    <a:pt x="5799" y="67601"/>
                  </a:lnTo>
                  <a:lnTo>
                    <a:pt x="12093" y="76088"/>
                  </a:lnTo>
                  <a:lnTo>
                    <a:pt x="19801" y="79199"/>
                  </a:lnTo>
                  <a:lnTo>
                    <a:pt x="27509" y="76088"/>
                  </a:lnTo>
                  <a:lnTo>
                    <a:pt x="33803" y="67601"/>
                  </a:lnTo>
                  <a:lnTo>
                    <a:pt x="38046" y="55014"/>
                  </a:lnTo>
                  <a:lnTo>
                    <a:pt x="39602" y="39599"/>
                  </a:lnTo>
                  <a:lnTo>
                    <a:pt x="38046" y="24185"/>
                  </a:lnTo>
                  <a:lnTo>
                    <a:pt x="33803" y="11598"/>
                  </a:lnTo>
                  <a:lnTo>
                    <a:pt x="27509" y="3111"/>
                  </a:lnTo>
                  <a:lnTo>
                    <a:pt x="19801" y="0"/>
                  </a:lnTo>
                  <a:close/>
                </a:path>
              </a:pathLst>
            </a:custGeom>
            <a:solidFill>
              <a:srgbClr val="BF7F3F"/>
            </a:solidFill>
          </p:spPr>
          <p:txBody>
            <a:bodyPr wrap="square" lIns="0" tIns="0" rIns="0" bIns="0" rtlCol="0"/>
            <a:lstStyle/>
            <a:p>
              <a:endParaRPr/>
            </a:p>
          </p:txBody>
        </p:sp>
      </p:grpSp>
      <p:pic>
        <p:nvPicPr>
          <p:cNvPr id="16" name="object 16"/>
          <p:cNvPicPr/>
          <p:nvPr/>
        </p:nvPicPr>
        <p:blipFill>
          <a:blip r:embed="rId2" cstate="print"/>
          <a:stretch>
            <a:fillRect/>
          </a:stretch>
        </p:blipFill>
        <p:spPr>
          <a:xfrm>
            <a:off x="2640558" y="186321"/>
            <a:ext cx="63233" cy="63233"/>
          </a:xfrm>
          <a:prstGeom prst="rect">
            <a:avLst/>
          </a:prstGeom>
        </p:spPr>
      </p:pic>
      <p:sp>
        <p:nvSpPr>
          <p:cNvPr id="17" name="object 17"/>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8" name="object 18"/>
          <p:cNvPicPr/>
          <p:nvPr/>
        </p:nvPicPr>
        <p:blipFill>
          <a:blip r:embed="rId2" cstate="print"/>
          <a:stretch>
            <a:fillRect/>
          </a:stretch>
        </p:blipFill>
        <p:spPr>
          <a:xfrm>
            <a:off x="2640558" y="396354"/>
            <a:ext cx="63233" cy="63233"/>
          </a:xfrm>
          <a:prstGeom prst="rect">
            <a:avLst/>
          </a:prstGeom>
        </p:spPr>
      </p:pic>
      <p:sp>
        <p:nvSpPr>
          <p:cNvPr id="19" name="object 19"/>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20" name="object 20"/>
          <p:cNvPicPr/>
          <p:nvPr/>
        </p:nvPicPr>
        <p:blipFill>
          <a:blip r:embed="rId2" cstate="print"/>
          <a:stretch>
            <a:fillRect/>
          </a:stretch>
        </p:blipFill>
        <p:spPr>
          <a:xfrm>
            <a:off x="2640558" y="606386"/>
            <a:ext cx="63233" cy="63233"/>
          </a:xfrm>
          <a:prstGeom prst="rect">
            <a:avLst/>
          </a:prstGeom>
        </p:spPr>
      </p:pic>
    </p:spTree>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1147445" cy="2579370"/>
            <a:chOff x="702979" y="138961"/>
            <a:chExt cx="1147445"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10" name="object 10"/>
            <p:cNvSpPr/>
            <p:nvPr/>
          </p:nvSpPr>
          <p:spPr>
            <a:xfrm>
              <a:off x="770855" y="438518"/>
              <a:ext cx="328930" cy="594360"/>
            </a:xfrm>
            <a:custGeom>
              <a:avLst/>
              <a:gdLst/>
              <a:ahLst/>
              <a:cxnLst/>
              <a:rect l="l" t="t" r="r" b="b"/>
              <a:pathLst>
                <a:path w="328930" h="594360">
                  <a:moveTo>
                    <a:pt x="328709" y="0"/>
                  </a:moveTo>
                  <a:lnTo>
                    <a:pt x="130692" y="0"/>
                  </a:lnTo>
                  <a:lnTo>
                    <a:pt x="0" y="198017"/>
                  </a:lnTo>
                  <a:lnTo>
                    <a:pt x="0" y="594051"/>
                  </a:lnTo>
                  <a:lnTo>
                    <a:pt x="198017" y="594051"/>
                  </a:lnTo>
                  <a:lnTo>
                    <a:pt x="328709" y="396034"/>
                  </a:lnTo>
                  <a:lnTo>
                    <a:pt x="328709" y="0"/>
                  </a:lnTo>
                  <a:close/>
                </a:path>
              </a:pathLst>
            </a:custGeom>
            <a:solidFill>
              <a:srgbClr val="DFBF9F">
                <a:alpha val="39999"/>
              </a:srgbClr>
            </a:solidFill>
          </p:spPr>
          <p:txBody>
            <a:bodyPr wrap="square" lIns="0" tIns="0" rIns="0" bIns="0" rtlCol="0"/>
            <a:lstStyle/>
            <a:p>
              <a:endParaRPr/>
            </a:p>
          </p:txBody>
        </p:sp>
        <p:sp>
          <p:nvSpPr>
            <p:cNvPr id="11" name="object 11"/>
            <p:cNvSpPr/>
            <p:nvPr/>
          </p:nvSpPr>
          <p:spPr>
            <a:xfrm>
              <a:off x="770855" y="438518"/>
              <a:ext cx="328930" cy="594360"/>
            </a:xfrm>
            <a:custGeom>
              <a:avLst/>
              <a:gdLst/>
              <a:ahLst/>
              <a:cxnLst/>
              <a:rect l="l" t="t" r="r" b="b"/>
              <a:pathLst>
                <a:path w="328930" h="594360">
                  <a:moveTo>
                    <a:pt x="0" y="594051"/>
                  </a:moveTo>
                  <a:lnTo>
                    <a:pt x="0" y="198017"/>
                  </a:lnTo>
                  <a:lnTo>
                    <a:pt x="130692" y="0"/>
                  </a:lnTo>
                </a:path>
                <a:path w="328930" h="594360">
                  <a:moveTo>
                    <a:pt x="0" y="594051"/>
                  </a:moveTo>
                  <a:lnTo>
                    <a:pt x="198017" y="594051"/>
                  </a:lnTo>
                </a:path>
                <a:path w="328930" h="594360">
                  <a:moveTo>
                    <a:pt x="0" y="198017"/>
                  </a:moveTo>
                  <a:lnTo>
                    <a:pt x="198017" y="198017"/>
                  </a:lnTo>
                </a:path>
                <a:path w="328930" h="594360">
                  <a:moveTo>
                    <a:pt x="130692" y="0"/>
                  </a:moveTo>
                  <a:lnTo>
                    <a:pt x="328709" y="0"/>
                  </a:lnTo>
                </a:path>
                <a:path w="328930" h="594360">
                  <a:moveTo>
                    <a:pt x="198017" y="594051"/>
                  </a:moveTo>
                  <a:lnTo>
                    <a:pt x="198017" y="198017"/>
                  </a:lnTo>
                  <a:lnTo>
                    <a:pt x="328709" y="0"/>
                  </a:lnTo>
                  <a:lnTo>
                    <a:pt x="328709" y="396034"/>
                  </a:lnTo>
                  <a:lnTo>
                    <a:pt x="198017" y="594051"/>
                  </a:lnTo>
                  <a:close/>
                </a:path>
              </a:pathLst>
            </a:custGeom>
            <a:ln w="10122">
              <a:solidFill>
                <a:srgbClr val="000000"/>
              </a:solidFill>
            </a:ln>
          </p:spPr>
          <p:txBody>
            <a:bodyPr wrap="square" lIns="0" tIns="0" rIns="0" bIns="0" rtlCol="0"/>
            <a:lstStyle/>
            <a:p>
              <a:endParaRPr/>
            </a:p>
          </p:txBody>
        </p:sp>
        <p:sp>
          <p:nvSpPr>
            <p:cNvPr id="12" name="object 12"/>
            <p:cNvSpPr/>
            <p:nvPr/>
          </p:nvSpPr>
          <p:spPr>
            <a:xfrm>
              <a:off x="770855" y="438518"/>
              <a:ext cx="328930" cy="594360"/>
            </a:xfrm>
            <a:custGeom>
              <a:avLst/>
              <a:gdLst/>
              <a:ahLst/>
              <a:cxnLst/>
              <a:rect l="l" t="t" r="r" b="b"/>
              <a:pathLst>
                <a:path w="328930" h="594360">
                  <a:moveTo>
                    <a:pt x="130692" y="396034"/>
                  </a:moveTo>
                  <a:lnTo>
                    <a:pt x="0" y="594051"/>
                  </a:lnTo>
                </a:path>
                <a:path w="328930" h="594360">
                  <a:moveTo>
                    <a:pt x="130692" y="396034"/>
                  </a:moveTo>
                  <a:lnTo>
                    <a:pt x="130692" y="0"/>
                  </a:lnTo>
                </a:path>
                <a:path w="328930" h="594360">
                  <a:moveTo>
                    <a:pt x="130692" y="396034"/>
                  </a:moveTo>
                  <a:lnTo>
                    <a:pt x="328709" y="396034"/>
                  </a:lnTo>
                </a:path>
              </a:pathLst>
            </a:custGeom>
            <a:ln w="5060">
              <a:solidFill>
                <a:srgbClr val="000000"/>
              </a:solidFill>
              <a:prstDash val="dash"/>
            </a:ln>
          </p:spPr>
          <p:txBody>
            <a:bodyPr wrap="square" lIns="0" tIns="0" rIns="0" bIns="0" rtlCol="0"/>
            <a:lstStyle/>
            <a:p>
              <a:endParaRPr/>
            </a:p>
          </p:txBody>
        </p:sp>
        <p:sp>
          <p:nvSpPr>
            <p:cNvPr id="13" name="object 13"/>
            <p:cNvSpPr/>
            <p:nvPr/>
          </p:nvSpPr>
          <p:spPr>
            <a:xfrm>
              <a:off x="1541143" y="339509"/>
              <a:ext cx="309245" cy="2178685"/>
            </a:xfrm>
            <a:custGeom>
              <a:avLst/>
              <a:gdLst/>
              <a:ahLst/>
              <a:cxnLst/>
              <a:rect l="l" t="t" r="r" b="b"/>
              <a:pathLst>
                <a:path w="309244" h="2178685">
                  <a:moveTo>
                    <a:pt x="308906" y="0"/>
                  </a:moveTo>
                  <a:lnTo>
                    <a:pt x="0" y="461380"/>
                  </a:lnTo>
                  <a:lnTo>
                    <a:pt x="0" y="2178190"/>
                  </a:lnTo>
                  <a:lnTo>
                    <a:pt x="308906" y="1716810"/>
                  </a:lnTo>
                  <a:lnTo>
                    <a:pt x="308906" y="0"/>
                  </a:lnTo>
                  <a:close/>
                </a:path>
              </a:pathLst>
            </a:custGeom>
            <a:solidFill>
              <a:srgbClr val="DFBF9F"/>
            </a:solidFill>
          </p:spPr>
          <p:txBody>
            <a:bodyPr wrap="square" lIns="0" tIns="0" rIns="0" bIns="0" rtlCol="0"/>
            <a:lstStyle/>
            <a:p>
              <a:endParaRPr/>
            </a:p>
          </p:txBody>
        </p:sp>
        <p:sp>
          <p:nvSpPr>
            <p:cNvPr id="14" name="object 14"/>
            <p:cNvSpPr/>
            <p:nvPr/>
          </p:nvSpPr>
          <p:spPr>
            <a:xfrm>
              <a:off x="1543124" y="795943"/>
              <a:ext cx="40005" cy="79375"/>
            </a:xfrm>
            <a:custGeom>
              <a:avLst/>
              <a:gdLst/>
              <a:ahLst/>
              <a:cxnLst/>
              <a:rect l="l" t="t" r="r" b="b"/>
              <a:pathLst>
                <a:path w="40005" h="79375">
                  <a:moveTo>
                    <a:pt x="19801" y="0"/>
                  </a:moveTo>
                  <a:lnTo>
                    <a:pt x="12093" y="3111"/>
                  </a:lnTo>
                  <a:lnTo>
                    <a:pt x="5799" y="11598"/>
                  </a:lnTo>
                  <a:lnTo>
                    <a:pt x="1556" y="24185"/>
                  </a:lnTo>
                  <a:lnTo>
                    <a:pt x="0" y="39599"/>
                  </a:lnTo>
                  <a:lnTo>
                    <a:pt x="1556" y="55014"/>
                  </a:lnTo>
                  <a:lnTo>
                    <a:pt x="5799" y="67601"/>
                  </a:lnTo>
                  <a:lnTo>
                    <a:pt x="12093" y="76088"/>
                  </a:lnTo>
                  <a:lnTo>
                    <a:pt x="19801" y="79199"/>
                  </a:lnTo>
                  <a:lnTo>
                    <a:pt x="27509" y="76088"/>
                  </a:lnTo>
                  <a:lnTo>
                    <a:pt x="33803" y="67601"/>
                  </a:lnTo>
                  <a:lnTo>
                    <a:pt x="38046" y="55014"/>
                  </a:lnTo>
                  <a:lnTo>
                    <a:pt x="39602" y="39599"/>
                  </a:lnTo>
                  <a:lnTo>
                    <a:pt x="38046" y="24185"/>
                  </a:lnTo>
                  <a:lnTo>
                    <a:pt x="33803" y="11598"/>
                  </a:lnTo>
                  <a:lnTo>
                    <a:pt x="27509" y="3111"/>
                  </a:lnTo>
                  <a:lnTo>
                    <a:pt x="19801" y="0"/>
                  </a:lnTo>
                  <a:close/>
                </a:path>
              </a:pathLst>
            </a:custGeom>
            <a:solidFill>
              <a:srgbClr val="BF7F3F"/>
            </a:solidFill>
          </p:spPr>
          <p:txBody>
            <a:bodyPr wrap="square" lIns="0" tIns="0" rIns="0" bIns="0" rtlCol="0"/>
            <a:lstStyle/>
            <a:p>
              <a:endParaRPr/>
            </a:p>
          </p:txBody>
        </p:sp>
        <p:sp>
          <p:nvSpPr>
            <p:cNvPr id="15" name="object 15"/>
            <p:cNvSpPr/>
            <p:nvPr/>
          </p:nvSpPr>
          <p:spPr>
            <a:xfrm>
              <a:off x="968873" y="438518"/>
              <a:ext cx="659765" cy="594360"/>
            </a:xfrm>
            <a:custGeom>
              <a:avLst/>
              <a:gdLst/>
              <a:ahLst/>
              <a:cxnLst/>
              <a:rect l="l" t="t" r="r" b="b"/>
              <a:pathLst>
                <a:path w="659764" h="594360">
                  <a:moveTo>
                    <a:pt x="0" y="594051"/>
                  </a:moveTo>
                  <a:lnTo>
                    <a:pt x="659398" y="298016"/>
                  </a:lnTo>
                </a:path>
                <a:path w="659764" h="594360">
                  <a:moveTo>
                    <a:pt x="0" y="198017"/>
                  </a:moveTo>
                  <a:lnTo>
                    <a:pt x="659398" y="298016"/>
                  </a:lnTo>
                </a:path>
                <a:path w="659764" h="594360">
                  <a:moveTo>
                    <a:pt x="130692" y="0"/>
                  </a:moveTo>
                  <a:lnTo>
                    <a:pt x="659398" y="298016"/>
                  </a:lnTo>
                </a:path>
                <a:path w="659764" h="594360">
                  <a:moveTo>
                    <a:pt x="130692" y="396034"/>
                  </a:moveTo>
                  <a:lnTo>
                    <a:pt x="659398" y="298016"/>
                  </a:lnTo>
                </a:path>
              </a:pathLst>
            </a:custGeom>
            <a:ln w="5060">
              <a:solidFill>
                <a:srgbClr val="000000"/>
              </a:solidFill>
            </a:ln>
          </p:spPr>
          <p:txBody>
            <a:bodyPr wrap="square" lIns="0" tIns="0" rIns="0" bIns="0" rtlCol="0"/>
            <a:lstStyle/>
            <a:p>
              <a:endParaRPr/>
            </a:p>
          </p:txBody>
        </p:sp>
        <p:sp>
          <p:nvSpPr>
            <p:cNvPr id="16" name="object 16"/>
            <p:cNvSpPr/>
            <p:nvPr/>
          </p:nvSpPr>
          <p:spPr>
            <a:xfrm>
              <a:off x="1608469" y="696934"/>
              <a:ext cx="40005" cy="79375"/>
            </a:xfrm>
            <a:custGeom>
              <a:avLst/>
              <a:gdLst/>
              <a:ahLst/>
              <a:cxnLst/>
              <a:rect l="l" t="t" r="r" b="b"/>
              <a:pathLst>
                <a:path w="40005" h="79375">
                  <a:moveTo>
                    <a:pt x="19801" y="0"/>
                  </a:moveTo>
                  <a:lnTo>
                    <a:pt x="12094" y="3111"/>
                  </a:lnTo>
                  <a:lnTo>
                    <a:pt x="5799" y="11598"/>
                  </a:lnTo>
                  <a:lnTo>
                    <a:pt x="1556" y="24185"/>
                  </a:lnTo>
                  <a:lnTo>
                    <a:pt x="0" y="39600"/>
                  </a:lnTo>
                  <a:lnTo>
                    <a:pt x="1556" y="55014"/>
                  </a:lnTo>
                  <a:lnTo>
                    <a:pt x="5799" y="67601"/>
                  </a:lnTo>
                  <a:lnTo>
                    <a:pt x="12094" y="76088"/>
                  </a:lnTo>
                  <a:lnTo>
                    <a:pt x="19801" y="79200"/>
                  </a:lnTo>
                  <a:lnTo>
                    <a:pt x="27509" y="76088"/>
                  </a:lnTo>
                  <a:lnTo>
                    <a:pt x="33803" y="67601"/>
                  </a:lnTo>
                  <a:lnTo>
                    <a:pt x="38047" y="55014"/>
                  </a:lnTo>
                  <a:lnTo>
                    <a:pt x="39603" y="39600"/>
                  </a:lnTo>
                  <a:lnTo>
                    <a:pt x="38047" y="24185"/>
                  </a:lnTo>
                  <a:lnTo>
                    <a:pt x="33803" y="11598"/>
                  </a:lnTo>
                  <a:lnTo>
                    <a:pt x="27509" y="3111"/>
                  </a:lnTo>
                  <a:lnTo>
                    <a:pt x="19801" y="0"/>
                  </a:lnTo>
                  <a:close/>
                </a:path>
              </a:pathLst>
            </a:custGeom>
            <a:solidFill>
              <a:srgbClr val="BF7F3F"/>
            </a:solidFill>
          </p:spPr>
          <p:txBody>
            <a:bodyPr wrap="square" lIns="0" tIns="0" rIns="0" bIns="0" rtlCol="0"/>
            <a:lstStyle/>
            <a:p>
              <a:endParaRPr/>
            </a:p>
          </p:txBody>
        </p:sp>
      </p:grpSp>
      <p:pic>
        <p:nvPicPr>
          <p:cNvPr id="17" name="object 17"/>
          <p:cNvPicPr/>
          <p:nvPr/>
        </p:nvPicPr>
        <p:blipFill>
          <a:blip r:embed="rId2" cstate="print"/>
          <a:stretch>
            <a:fillRect/>
          </a:stretch>
        </p:blipFill>
        <p:spPr>
          <a:xfrm>
            <a:off x="2640558" y="186321"/>
            <a:ext cx="63233" cy="63233"/>
          </a:xfrm>
          <a:prstGeom prst="rect">
            <a:avLst/>
          </a:prstGeom>
        </p:spPr>
      </p:pic>
      <p:sp>
        <p:nvSpPr>
          <p:cNvPr id="18" name="object 18"/>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9" name="object 19"/>
          <p:cNvPicPr/>
          <p:nvPr/>
        </p:nvPicPr>
        <p:blipFill>
          <a:blip r:embed="rId2" cstate="print"/>
          <a:stretch>
            <a:fillRect/>
          </a:stretch>
        </p:blipFill>
        <p:spPr>
          <a:xfrm>
            <a:off x="2640558" y="396354"/>
            <a:ext cx="63233" cy="63233"/>
          </a:xfrm>
          <a:prstGeom prst="rect">
            <a:avLst/>
          </a:prstGeom>
        </p:spPr>
      </p:pic>
      <p:sp>
        <p:nvSpPr>
          <p:cNvPr id="20" name="object 20"/>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21" name="object 21"/>
          <p:cNvPicPr/>
          <p:nvPr/>
        </p:nvPicPr>
        <p:blipFill>
          <a:blip r:embed="rId2" cstate="print"/>
          <a:stretch>
            <a:fillRect/>
          </a:stretch>
        </p:blipFill>
        <p:spPr>
          <a:xfrm>
            <a:off x="2640558" y="606386"/>
            <a:ext cx="63233" cy="63233"/>
          </a:xfrm>
          <a:prstGeom prst="rect">
            <a:avLst/>
          </a:prstGeom>
        </p:spPr>
      </p:pic>
    </p:spTree>
  </p:cSld>
  <p:clrMapOvr>
    <a:masterClrMapping/>
  </p:clrMapOvr>
  <p:transition>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1147445" cy="2579370"/>
            <a:chOff x="702979" y="138961"/>
            <a:chExt cx="1147445"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10" name="object 10"/>
            <p:cNvSpPr/>
            <p:nvPr/>
          </p:nvSpPr>
          <p:spPr>
            <a:xfrm>
              <a:off x="836202" y="339509"/>
              <a:ext cx="328930" cy="594360"/>
            </a:xfrm>
            <a:custGeom>
              <a:avLst/>
              <a:gdLst/>
              <a:ahLst/>
              <a:cxnLst/>
              <a:rect l="l" t="t" r="r" b="b"/>
              <a:pathLst>
                <a:path w="328930" h="594360">
                  <a:moveTo>
                    <a:pt x="328709" y="0"/>
                  </a:moveTo>
                  <a:lnTo>
                    <a:pt x="130692" y="0"/>
                  </a:lnTo>
                  <a:lnTo>
                    <a:pt x="0" y="198017"/>
                  </a:lnTo>
                  <a:lnTo>
                    <a:pt x="0" y="594051"/>
                  </a:lnTo>
                  <a:lnTo>
                    <a:pt x="198017" y="594051"/>
                  </a:lnTo>
                  <a:lnTo>
                    <a:pt x="328709" y="396034"/>
                  </a:lnTo>
                  <a:lnTo>
                    <a:pt x="328709" y="0"/>
                  </a:lnTo>
                  <a:close/>
                </a:path>
              </a:pathLst>
            </a:custGeom>
            <a:solidFill>
              <a:srgbClr val="DFBF9F">
                <a:alpha val="39999"/>
              </a:srgbClr>
            </a:solidFill>
          </p:spPr>
          <p:txBody>
            <a:bodyPr wrap="square" lIns="0" tIns="0" rIns="0" bIns="0" rtlCol="0"/>
            <a:lstStyle/>
            <a:p>
              <a:endParaRPr/>
            </a:p>
          </p:txBody>
        </p:sp>
        <p:sp>
          <p:nvSpPr>
            <p:cNvPr id="11" name="object 11"/>
            <p:cNvSpPr/>
            <p:nvPr/>
          </p:nvSpPr>
          <p:spPr>
            <a:xfrm>
              <a:off x="836202" y="339509"/>
              <a:ext cx="328930" cy="594360"/>
            </a:xfrm>
            <a:custGeom>
              <a:avLst/>
              <a:gdLst/>
              <a:ahLst/>
              <a:cxnLst/>
              <a:rect l="l" t="t" r="r" b="b"/>
              <a:pathLst>
                <a:path w="328930" h="594360">
                  <a:moveTo>
                    <a:pt x="0" y="594051"/>
                  </a:moveTo>
                  <a:lnTo>
                    <a:pt x="0" y="198017"/>
                  </a:lnTo>
                  <a:lnTo>
                    <a:pt x="130692" y="0"/>
                  </a:lnTo>
                </a:path>
                <a:path w="328930" h="594360">
                  <a:moveTo>
                    <a:pt x="0" y="594051"/>
                  </a:moveTo>
                  <a:lnTo>
                    <a:pt x="198017" y="594051"/>
                  </a:lnTo>
                </a:path>
                <a:path w="328930" h="594360">
                  <a:moveTo>
                    <a:pt x="0" y="198017"/>
                  </a:moveTo>
                  <a:lnTo>
                    <a:pt x="198017" y="198017"/>
                  </a:lnTo>
                </a:path>
                <a:path w="328930" h="594360">
                  <a:moveTo>
                    <a:pt x="130692" y="0"/>
                  </a:moveTo>
                  <a:lnTo>
                    <a:pt x="328709" y="0"/>
                  </a:lnTo>
                </a:path>
                <a:path w="328930" h="594360">
                  <a:moveTo>
                    <a:pt x="198017" y="594051"/>
                  </a:moveTo>
                  <a:lnTo>
                    <a:pt x="198017" y="198017"/>
                  </a:lnTo>
                  <a:lnTo>
                    <a:pt x="328709" y="0"/>
                  </a:lnTo>
                  <a:lnTo>
                    <a:pt x="328709" y="396034"/>
                  </a:lnTo>
                  <a:lnTo>
                    <a:pt x="198017" y="594051"/>
                  </a:lnTo>
                  <a:close/>
                </a:path>
              </a:pathLst>
            </a:custGeom>
            <a:ln w="10122">
              <a:solidFill>
                <a:srgbClr val="000000"/>
              </a:solidFill>
            </a:ln>
          </p:spPr>
          <p:txBody>
            <a:bodyPr wrap="square" lIns="0" tIns="0" rIns="0" bIns="0" rtlCol="0"/>
            <a:lstStyle/>
            <a:p>
              <a:endParaRPr/>
            </a:p>
          </p:txBody>
        </p:sp>
        <p:sp>
          <p:nvSpPr>
            <p:cNvPr id="12" name="object 12"/>
            <p:cNvSpPr/>
            <p:nvPr/>
          </p:nvSpPr>
          <p:spPr>
            <a:xfrm>
              <a:off x="836202" y="339509"/>
              <a:ext cx="328930" cy="594360"/>
            </a:xfrm>
            <a:custGeom>
              <a:avLst/>
              <a:gdLst/>
              <a:ahLst/>
              <a:cxnLst/>
              <a:rect l="l" t="t" r="r" b="b"/>
              <a:pathLst>
                <a:path w="328930" h="594360">
                  <a:moveTo>
                    <a:pt x="130692" y="396034"/>
                  </a:moveTo>
                  <a:lnTo>
                    <a:pt x="0" y="594051"/>
                  </a:lnTo>
                </a:path>
                <a:path w="328930" h="594360">
                  <a:moveTo>
                    <a:pt x="130692" y="396034"/>
                  </a:moveTo>
                  <a:lnTo>
                    <a:pt x="130692" y="0"/>
                  </a:lnTo>
                </a:path>
                <a:path w="328930" h="594360">
                  <a:moveTo>
                    <a:pt x="130692" y="396034"/>
                  </a:moveTo>
                  <a:lnTo>
                    <a:pt x="328709" y="396034"/>
                  </a:lnTo>
                </a:path>
              </a:pathLst>
            </a:custGeom>
            <a:ln w="5060">
              <a:solidFill>
                <a:srgbClr val="000000"/>
              </a:solidFill>
              <a:prstDash val="dash"/>
            </a:ln>
          </p:spPr>
          <p:txBody>
            <a:bodyPr wrap="square" lIns="0" tIns="0" rIns="0" bIns="0" rtlCol="0"/>
            <a:lstStyle/>
            <a:p>
              <a:endParaRPr/>
            </a:p>
          </p:txBody>
        </p:sp>
        <p:sp>
          <p:nvSpPr>
            <p:cNvPr id="13" name="object 13"/>
            <p:cNvSpPr/>
            <p:nvPr/>
          </p:nvSpPr>
          <p:spPr>
            <a:xfrm>
              <a:off x="1541143" y="339509"/>
              <a:ext cx="309245" cy="2178685"/>
            </a:xfrm>
            <a:custGeom>
              <a:avLst/>
              <a:gdLst/>
              <a:ahLst/>
              <a:cxnLst/>
              <a:rect l="l" t="t" r="r" b="b"/>
              <a:pathLst>
                <a:path w="309244" h="2178685">
                  <a:moveTo>
                    <a:pt x="308906" y="0"/>
                  </a:moveTo>
                  <a:lnTo>
                    <a:pt x="0" y="461380"/>
                  </a:lnTo>
                  <a:lnTo>
                    <a:pt x="0" y="2178190"/>
                  </a:lnTo>
                  <a:lnTo>
                    <a:pt x="308906" y="1716810"/>
                  </a:lnTo>
                  <a:lnTo>
                    <a:pt x="308906" y="0"/>
                  </a:lnTo>
                  <a:close/>
                </a:path>
              </a:pathLst>
            </a:custGeom>
            <a:solidFill>
              <a:srgbClr val="DFBF9F"/>
            </a:solidFill>
          </p:spPr>
          <p:txBody>
            <a:bodyPr wrap="square" lIns="0" tIns="0" rIns="0" bIns="0" rtlCol="0"/>
            <a:lstStyle/>
            <a:p>
              <a:endParaRPr/>
            </a:p>
          </p:txBody>
        </p:sp>
        <p:sp>
          <p:nvSpPr>
            <p:cNvPr id="14" name="object 14"/>
            <p:cNvSpPr/>
            <p:nvPr/>
          </p:nvSpPr>
          <p:spPr>
            <a:xfrm>
              <a:off x="1543113" y="696937"/>
              <a:ext cx="105410" cy="178435"/>
            </a:xfrm>
            <a:custGeom>
              <a:avLst/>
              <a:gdLst/>
              <a:ahLst/>
              <a:cxnLst/>
              <a:rect l="l" t="t" r="r" b="b"/>
              <a:pathLst>
                <a:path w="105410" h="178434">
                  <a:moveTo>
                    <a:pt x="39611" y="138607"/>
                  </a:moveTo>
                  <a:lnTo>
                    <a:pt x="38049" y="123202"/>
                  </a:lnTo>
                  <a:lnTo>
                    <a:pt x="33807" y="110617"/>
                  </a:lnTo>
                  <a:lnTo>
                    <a:pt x="27508" y="102120"/>
                  </a:lnTo>
                  <a:lnTo>
                    <a:pt x="19799" y="99009"/>
                  </a:lnTo>
                  <a:lnTo>
                    <a:pt x="12103" y="102120"/>
                  </a:lnTo>
                  <a:lnTo>
                    <a:pt x="5803" y="110617"/>
                  </a:lnTo>
                  <a:lnTo>
                    <a:pt x="1562" y="123202"/>
                  </a:lnTo>
                  <a:lnTo>
                    <a:pt x="0" y="138607"/>
                  </a:lnTo>
                  <a:lnTo>
                    <a:pt x="1562" y="154025"/>
                  </a:lnTo>
                  <a:lnTo>
                    <a:pt x="5803" y="166611"/>
                  </a:lnTo>
                  <a:lnTo>
                    <a:pt x="12103" y="175094"/>
                  </a:lnTo>
                  <a:lnTo>
                    <a:pt x="19799" y="178206"/>
                  </a:lnTo>
                  <a:lnTo>
                    <a:pt x="27508" y="175094"/>
                  </a:lnTo>
                  <a:lnTo>
                    <a:pt x="33807" y="166611"/>
                  </a:lnTo>
                  <a:lnTo>
                    <a:pt x="38049" y="154025"/>
                  </a:lnTo>
                  <a:lnTo>
                    <a:pt x="39611" y="138607"/>
                  </a:lnTo>
                  <a:close/>
                </a:path>
                <a:path w="105410" h="178434">
                  <a:moveTo>
                    <a:pt x="104952" y="39598"/>
                  </a:moveTo>
                  <a:lnTo>
                    <a:pt x="103403" y="24193"/>
                  </a:lnTo>
                  <a:lnTo>
                    <a:pt x="99148" y="11607"/>
                  </a:lnTo>
                  <a:lnTo>
                    <a:pt x="92862" y="3111"/>
                  </a:lnTo>
                  <a:lnTo>
                    <a:pt x="85153" y="0"/>
                  </a:lnTo>
                  <a:lnTo>
                    <a:pt x="77444" y="3111"/>
                  </a:lnTo>
                  <a:lnTo>
                    <a:pt x="71145" y="11607"/>
                  </a:lnTo>
                  <a:lnTo>
                    <a:pt x="66903" y="24193"/>
                  </a:lnTo>
                  <a:lnTo>
                    <a:pt x="65354" y="39598"/>
                  </a:lnTo>
                  <a:lnTo>
                    <a:pt x="66903" y="55016"/>
                  </a:lnTo>
                  <a:lnTo>
                    <a:pt x="71145" y="67602"/>
                  </a:lnTo>
                  <a:lnTo>
                    <a:pt x="77444" y="76085"/>
                  </a:lnTo>
                  <a:lnTo>
                    <a:pt x="85153" y="79197"/>
                  </a:lnTo>
                  <a:lnTo>
                    <a:pt x="92862" y="76085"/>
                  </a:lnTo>
                  <a:lnTo>
                    <a:pt x="99148" y="67602"/>
                  </a:lnTo>
                  <a:lnTo>
                    <a:pt x="103403" y="55016"/>
                  </a:lnTo>
                  <a:lnTo>
                    <a:pt x="104952" y="39598"/>
                  </a:lnTo>
                  <a:close/>
                </a:path>
              </a:pathLst>
            </a:custGeom>
            <a:solidFill>
              <a:srgbClr val="BF7F3F"/>
            </a:solidFill>
          </p:spPr>
          <p:txBody>
            <a:bodyPr wrap="square" lIns="0" tIns="0" rIns="0" bIns="0" rtlCol="0"/>
            <a:lstStyle/>
            <a:p>
              <a:endParaRPr/>
            </a:p>
          </p:txBody>
        </p:sp>
        <p:sp>
          <p:nvSpPr>
            <p:cNvPr id="15" name="object 15"/>
            <p:cNvSpPr/>
            <p:nvPr/>
          </p:nvSpPr>
          <p:spPr>
            <a:xfrm>
              <a:off x="1034219" y="339509"/>
              <a:ext cx="659765" cy="594360"/>
            </a:xfrm>
            <a:custGeom>
              <a:avLst/>
              <a:gdLst/>
              <a:ahLst/>
              <a:cxnLst/>
              <a:rect l="l" t="t" r="r" b="b"/>
              <a:pathLst>
                <a:path w="659764" h="594360">
                  <a:moveTo>
                    <a:pt x="0" y="594051"/>
                  </a:moveTo>
                  <a:lnTo>
                    <a:pt x="659398" y="298016"/>
                  </a:lnTo>
                </a:path>
                <a:path w="659764" h="594360">
                  <a:moveTo>
                    <a:pt x="0" y="198017"/>
                  </a:moveTo>
                  <a:lnTo>
                    <a:pt x="659398" y="298016"/>
                  </a:lnTo>
                </a:path>
                <a:path w="659764" h="594360">
                  <a:moveTo>
                    <a:pt x="130692" y="0"/>
                  </a:moveTo>
                  <a:lnTo>
                    <a:pt x="659398" y="298016"/>
                  </a:lnTo>
                </a:path>
                <a:path w="659764" h="594360">
                  <a:moveTo>
                    <a:pt x="130692" y="396034"/>
                  </a:moveTo>
                  <a:lnTo>
                    <a:pt x="659398" y="298016"/>
                  </a:lnTo>
                </a:path>
              </a:pathLst>
            </a:custGeom>
            <a:ln w="5060">
              <a:solidFill>
                <a:srgbClr val="000000"/>
              </a:solidFill>
            </a:ln>
          </p:spPr>
          <p:txBody>
            <a:bodyPr wrap="square" lIns="0" tIns="0" rIns="0" bIns="0" rtlCol="0"/>
            <a:lstStyle/>
            <a:p>
              <a:endParaRPr/>
            </a:p>
          </p:txBody>
        </p:sp>
        <p:sp>
          <p:nvSpPr>
            <p:cNvPr id="16" name="object 16"/>
            <p:cNvSpPr/>
            <p:nvPr/>
          </p:nvSpPr>
          <p:spPr>
            <a:xfrm>
              <a:off x="1673816" y="597926"/>
              <a:ext cx="40005" cy="79375"/>
            </a:xfrm>
            <a:custGeom>
              <a:avLst/>
              <a:gdLst/>
              <a:ahLst/>
              <a:cxnLst/>
              <a:rect l="l" t="t" r="r" b="b"/>
              <a:pathLst>
                <a:path w="40005" h="79375">
                  <a:moveTo>
                    <a:pt x="19801" y="0"/>
                  </a:moveTo>
                  <a:lnTo>
                    <a:pt x="12093" y="3111"/>
                  </a:lnTo>
                  <a:lnTo>
                    <a:pt x="5799" y="11598"/>
                  </a:lnTo>
                  <a:lnTo>
                    <a:pt x="1556" y="24185"/>
                  </a:lnTo>
                  <a:lnTo>
                    <a:pt x="0" y="39599"/>
                  </a:lnTo>
                  <a:lnTo>
                    <a:pt x="1556" y="55014"/>
                  </a:lnTo>
                  <a:lnTo>
                    <a:pt x="5799" y="67601"/>
                  </a:lnTo>
                  <a:lnTo>
                    <a:pt x="12093" y="76087"/>
                  </a:lnTo>
                  <a:lnTo>
                    <a:pt x="19801" y="79199"/>
                  </a:lnTo>
                  <a:lnTo>
                    <a:pt x="27509" y="76087"/>
                  </a:lnTo>
                  <a:lnTo>
                    <a:pt x="33803" y="67601"/>
                  </a:lnTo>
                  <a:lnTo>
                    <a:pt x="38047" y="55014"/>
                  </a:lnTo>
                  <a:lnTo>
                    <a:pt x="39603" y="39599"/>
                  </a:lnTo>
                  <a:lnTo>
                    <a:pt x="38047" y="24185"/>
                  </a:lnTo>
                  <a:lnTo>
                    <a:pt x="33803" y="11598"/>
                  </a:lnTo>
                  <a:lnTo>
                    <a:pt x="27509" y="3111"/>
                  </a:lnTo>
                  <a:lnTo>
                    <a:pt x="19801" y="0"/>
                  </a:lnTo>
                  <a:close/>
                </a:path>
              </a:pathLst>
            </a:custGeom>
            <a:solidFill>
              <a:srgbClr val="BF7F3F"/>
            </a:solidFill>
          </p:spPr>
          <p:txBody>
            <a:bodyPr wrap="square" lIns="0" tIns="0" rIns="0" bIns="0" rtlCol="0"/>
            <a:lstStyle/>
            <a:p>
              <a:endParaRPr/>
            </a:p>
          </p:txBody>
        </p:sp>
      </p:grpSp>
      <p:pic>
        <p:nvPicPr>
          <p:cNvPr id="17" name="object 17"/>
          <p:cNvPicPr/>
          <p:nvPr/>
        </p:nvPicPr>
        <p:blipFill>
          <a:blip r:embed="rId2" cstate="print"/>
          <a:stretch>
            <a:fillRect/>
          </a:stretch>
        </p:blipFill>
        <p:spPr>
          <a:xfrm>
            <a:off x="2640558" y="186321"/>
            <a:ext cx="63233" cy="63233"/>
          </a:xfrm>
          <a:prstGeom prst="rect">
            <a:avLst/>
          </a:prstGeom>
        </p:spPr>
      </p:pic>
      <p:sp>
        <p:nvSpPr>
          <p:cNvPr id="18" name="object 18"/>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9" name="object 19"/>
          <p:cNvPicPr/>
          <p:nvPr/>
        </p:nvPicPr>
        <p:blipFill>
          <a:blip r:embed="rId2" cstate="print"/>
          <a:stretch>
            <a:fillRect/>
          </a:stretch>
        </p:blipFill>
        <p:spPr>
          <a:xfrm>
            <a:off x="2640558" y="396354"/>
            <a:ext cx="63233" cy="63233"/>
          </a:xfrm>
          <a:prstGeom prst="rect">
            <a:avLst/>
          </a:prstGeom>
        </p:spPr>
      </p:pic>
      <p:sp>
        <p:nvSpPr>
          <p:cNvPr id="20" name="object 20"/>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21" name="object 21"/>
          <p:cNvPicPr/>
          <p:nvPr/>
        </p:nvPicPr>
        <p:blipFill>
          <a:blip r:embed="rId2" cstate="print"/>
          <a:stretch>
            <a:fillRect/>
          </a:stretch>
        </p:blipFill>
        <p:spPr>
          <a:xfrm>
            <a:off x="2640558" y="606386"/>
            <a:ext cx="63233" cy="63233"/>
          </a:xfrm>
          <a:prstGeom prst="rect">
            <a:avLst/>
          </a:prstGeom>
        </p:spPr>
      </p:pic>
    </p:spTree>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1147445" cy="2579370"/>
            <a:chOff x="702979" y="138961"/>
            <a:chExt cx="1147445"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10" name="object 10"/>
            <p:cNvSpPr/>
            <p:nvPr/>
          </p:nvSpPr>
          <p:spPr>
            <a:xfrm>
              <a:off x="901548" y="240500"/>
              <a:ext cx="328930" cy="594360"/>
            </a:xfrm>
            <a:custGeom>
              <a:avLst/>
              <a:gdLst/>
              <a:ahLst/>
              <a:cxnLst/>
              <a:rect l="l" t="t" r="r" b="b"/>
              <a:pathLst>
                <a:path w="328930" h="594360">
                  <a:moveTo>
                    <a:pt x="328709" y="0"/>
                  </a:moveTo>
                  <a:lnTo>
                    <a:pt x="130692" y="0"/>
                  </a:lnTo>
                  <a:lnTo>
                    <a:pt x="0" y="198017"/>
                  </a:lnTo>
                  <a:lnTo>
                    <a:pt x="0" y="594052"/>
                  </a:lnTo>
                  <a:lnTo>
                    <a:pt x="198017" y="594052"/>
                  </a:lnTo>
                  <a:lnTo>
                    <a:pt x="328709" y="396034"/>
                  </a:lnTo>
                  <a:lnTo>
                    <a:pt x="328709" y="0"/>
                  </a:lnTo>
                  <a:close/>
                </a:path>
              </a:pathLst>
            </a:custGeom>
            <a:solidFill>
              <a:srgbClr val="DFBF9F">
                <a:alpha val="39999"/>
              </a:srgbClr>
            </a:solidFill>
          </p:spPr>
          <p:txBody>
            <a:bodyPr wrap="square" lIns="0" tIns="0" rIns="0" bIns="0" rtlCol="0"/>
            <a:lstStyle/>
            <a:p>
              <a:endParaRPr/>
            </a:p>
          </p:txBody>
        </p:sp>
        <p:sp>
          <p:nvSpPr>
            <p:cNvPr id="11" name="object 11"/>
            <p:cNvSpPr/>
            <p:nvPr/>
          </p:nvSpPr>
          <p:spPr>
            <a:xfrm>
              <a:off x="901548" y="240500"/>
              <a:ext cx="328930" cy="594360"/>
            </a:xfrm>
            <a:custGeom>
              <a:avLst/>
              <a:gdLst/>
              <a:ahLst/>
              <a:cxnLst/>
              <a:rect l="l" t="t" r="r" b="b"/>
              <a:pathLst>
                <a:path w="328930" h="594360">
                  <a:moveTo>
                    <a:pt x="0" y="594052"/>
                  </a:moveTo>
                  <a:lnTo>
                    <a:pt x="0" y="198017"/>
                  </a:lnTo>
                  <a:lnTo>
                    <a:pt x="130692" y="0"/>
                  </a:lnTo>
                </a:path>
                <a:path w="328930" h="594360">
                  <a:moveTo>
                    <a:pt x="0" y="594052"/>
                  </a:moveTo>
                  <a:lnTo>
                    <a:pt x="198017" y="594052"/>
                  </a:lnTo>
                </a:path>
                <a:path w="328930" h="594360">
                  <a:moveTo>
                    <a:pt x="0" y="198017"/>
                  </a:moveTo>
                  <a:lnTo>
                    <a:pt x="198017" y="198017"/>
                  </a:lnTo>
                </a:path>
                <a:path w="328930" h="594360">
                  <a:moveTo>
                    <a:pt x="130692" y="0"/>
                  </a:moveTo>
                  <a:lnTo>
                    <a:pt x="328709" y="0"/>
                  </a:lnTo>
                </a:path>
                <a:path w="328930" h="594360">
                  <a:moveTo>
                    <a:pt x="198017" y="594052"/>
                  </a:moveTo>
                  <a:lnTo>
                    <a:pt x="198017" y="198017"/>
                  </a:lnTo>
                  <a:lnTo>
                    <a:pt x="328709" y="0"/>
                  </a:lnTo>
                  <a:lnTo>
                    <a:pt x="328709" y="396034"/>
                  </a:lnTo>
                  <a:lnTo>
                    <a:pt x="198017" y="594052"/>
                  </a:lnTo>
                  <a:close/>
                </a:path>
              </a:pathLst>
            </a:custGeom>
            <a:ln w="10122">
              <a:solidFill>
                <a:srgbClr val="000000"/>
              </a:solidFill>
            </a:ln>
          </p:spPr>
          <p:txBody>
            <a:bodyPr wrap="square" lIns="0" tIns="0" rIns="0" bIns="0" rtlCol="0"/>
            <a:lstStyle/>
            <a:p>
              <a:endParaRPr/>
            </a:p>
          </p:txBody>
        </p:sp>
        <p:sp>
          <p:nvSpPr>
            <p:cNvPr id="12" name="object 12"/>
            <p:cNvSpPr/>
            <p:nvPr/>
          </p:nvSpPr>
          <p:spPr>
            <a:xfrm>
              <a:off x="901548" y="240500"/>
              <a:ext cx="328930" cy="594360"/>
            </a:xfrm>
            <a:custGeom>
              <a:avLst/>
              <a:gdLst/>
              <a:ahLst/>
              <a:cxnLst/>
              <a:rect l="l" t="t" r="r" b="b"/>
              <a:pathLst>
                <a:path w="328930" h="594360">
                  <a:moveTo>
                    <a:pt x="130692" y="396034"/>
                  </a:moveTo>
                  <a:lnTo>
                    <a:pt x="0" y="594052"/>
                  </a:lnTo>
                </a:path>
                <a:path w="328930" h="594360">
                  <a:moveTo>
                    <a:pt x="130692" y="396034"/>
                  </a:moveTo>
                  <a:lnTo>
                    <a:pt x="130692" y="0"/>
                  </a:lnTo>
                </a:path>
                <a:path w="328930" h="594360">
                  <a:moveTo>
                    <a:pt x="130692" y="396034"/>
                  </a:moveTo>
                  <a:lnTo>
                    <a:pt x="328709" y="396034"/>
                  </a:lnTo>
                </a:path>
              </a:pathLst>
            </a:custGeom>
            <a:ln w="5060">
              <a:solidFill>
                <a:srgbClr val="000000"/>
              </a:solidFill>
              <a:prstDash val="dash"/>
            </a:ln>
          </p:spPr>
          <p:txBody>
            <a:bodyPr wrap="square" lIns="0" tIns="0" rIns="0" bIns="0" rtlCol="0"/>
            <a:lstStyle/>
            <a:p>
              <a:endParaRPr/>
            </a:p>
          </p:txBody>
        </p:sp>
        <p:sp>
          <p:nvSpPr>
            <p:cNvPr id="13" name="object 13"/>
            <p:cNvSpPr/>
            <p:nvPr/>
          </p:nvSpPr>
          <p:spPr>
            <a:xfrm>
              <a:off x="1541143" y="339509"/>
              <a:ext cx="309245" cy="2178685"/>
            </a:xfrm>
            <a:custGeom>
              <a:avLst/>
              <a:gdLst/>
              <a:ahLst/>
              <a:cxnLst/>
              <a:rect l="l" t="t" r="r" b="b"/>
              <a:pathLst>
                <a:path w="309244" h="2178685">
                  <a:moveTo>
                    <a:pt x="308906" y="0"/>
                  </a:moveTo>
                  <a:lnTo>
                    <a:pt x="0" y="461380"/>
                  </a:lnTo>
                  <a:lnTo>
                    <a:pt x="0" y="2178190"/>
                  </a:lnTo>
                  <a:lnTo>
                    <a:pt x="308906" y="1716810"/>
                  </a:lnTo>
                  <a:lnTo>
                    <a:pt x="308906" y="0"/>
                  </a:lnTo>
                  <a:close/>
                </a:path>
              </a:pathLst>
            </a:custGeom>
            <a:solidFill>
              <a:srgbClr val="DFBF9F"/>
            </a:solidFill>
          </p:spPr>
          <p:txBody>
            <a:bodyPr wrap="square" lIns="0" tIns="0" rIns="0" bIns="0" rtlCol="0"/>
            <a:lstStyle/>
            <a:p>
              <a:endParaRPr/>
            </a:p>
          </p:txBody>
        </p:sp>
        <p:sp>
          <p:nvSpPr>
            <p:cNvPr id="14" name="object 14"/>
            <p:cNvSpPr/>
            <p:nvPr/>
          </p:nvSpPr>
          <p:spPr>
            <a:xfrm>
              <a:off x="1543113" y="597928"/>
              <a:ext cx="170815" cy="277495"/>
            </a:xfrm>
            <a:custGeom>
              <a:avLst/>
              <a:gdLst/>
              <a:ahLst/>
              <a:cxnLst/>
              <a:rect l="l" t="t" r="r" b="b"/>
              <a:pathLst>
                <a:path w="170814" h="277494">
                  <a:moveTo>
                    <a:pt x="39611" y="237617"/>
                  </a:moveTo>
                  <a:lnTo>
                    <a:pt x="38049" y="222211"/>
                  </a:lnTo>
                  <a:lnTo>
                    <a:pt x="33807" y="209626"/>
                  </a:lnTo>
                  <a:lnTo>
                    <a:pt x="27508" y="201129"/>
                  </a:lnTo>
                  <a:lnTo>
                    <a:pt x="19799" y="198018"/>
                  </a:lnTo>
                  <a:lnTo>
                    <a:pt x="12103" y="201129"/>
                  </a:lnTo>
                  <a:lnTo>
                    <a:pt x="5803" y="209626"/>
                  </a:lnTo>
                  <a:lnTo>
                    <a:pt x="1562" y="222211"/>
                  </a:lnTo>
                  <a:lnTo>
                    <a:pt x="0" y="237617"/>
                  </a:lnTo>
                  <a:lnTo>
                    <a:pt x="1562" y="253034"/>
                  </a:lnTo>
                  <a:lnTo>
                    <a:pt x="5803" y="265620"/>
                  </a:lnTo>
                  <a:lnTo>
                    <a:pt x="12103" y="274104"/>
                  </a:lnTo>
                  <a:lnTo>
                    <a:pt x="19799" y="277215"/>
                  </a:lnTo>
                  <a:lnTo>
                    <a:pt x="27508" y="274104"/>
                  </a:lnTo>
                  <a:lnTo>
                    <a:pt x="33807" y="265620"/>
                  </a:lnTo>
                  <a:lnTo>
                    <a:pt x="38049" y="253034"/>
                  </a:lnTo>
                  <a:lnTo>
                    <a:pt x="39611" y="237617"/>
                  </a:lnTo>
                  <a:close/>
                </a:path>
                <a:path w="170814" h="277494">
                  <a:moveTo>
                    <a:pt x="104952" y="138607"/>
                  </a:moveTo>
                  <a:lnTo>
                    <a:pt x="103403" y="123202"/>
                  </a:lnTo>
                  <a:lnTo>
                    <a:pt x="99148" y="110617"/>
                  </a:lnTo>
                  <a:lnTo>
                    <a:pt x="92862" y="102120"/>
                  </a:lnTo>
                  <a:lnTo>
                    <a:pt x="85153" y="99009"/>
                  </a:lnTo>
                  <a:lnTo>
                    <a:pt x="77444" y="102120"/>
                  </a:lnTo>
                  <a:lnTo>
                    <a:pt x="71145" y="110617"/>
                  </a:lnTo>
                  <a:lnTo>
                    <a:pt x="66903" y="123202"/>
                  </a:lnTo>
                  <a:lnTo>
                    <a:pt x="65354" y="138607"/>
                  </a:lnTo>
                  <a:lnTo>
                    <a:pt x="66903" y="154025"/>
                  </a:lnTo>
                  <a:lnTo>
                    <a:pt x="71145" y="166611"/>
                  </a:lnTo>
                  <a:lnTo>
                    <a:pt x="77444" y="175094"/>
                  </a:lnTo>
                  <a:lnTo>
                    <a:pt x="85153" y="178206"/>
                  </a:lnTo>
                  <a:lnTo>
                    <a:pt x="92862" y="175094"/>
                  </a:lnTo>
                  <a:lnTo>
                    <a:pt x="99148" y="166611"/>
                  </a:lnTo>
                  <a:lnTo>
                    <a:pt x="103403" y="154025"/>
                  </a:lnTo>
                  <a:lnTo>
                    <a:pt x="104952" y="138607"/>
                  </a:lnTo>
                  <a:close/>
                </a:path>
                <a:path w="170814" h="277494">
                  <a:moveTo>
                    <a:pt x="170294" y="39598"/>
                  </a:moveTo>
                  <a:lnTo>
                    <a:pt x="168744" y="24193"/>
                  </a:lnTo>
                  <a:lnTo>
                    <a:pt x="164503" y="11607"/>
                  </a:lnTo>
                  <a:lnTo>
                    <a:pt x="158203" y="3111"/>
                  </a:lnTo>
                  <a:lnTo>
                    <a:pt x="150495" y="0"/>
                  </a:lnTo>
                  <a:lnTo>
                    <a:pt x="142786" y="3111"/>
                  </a:lnTo>
                  <a:lnTo>
                    <a:pt x="136499" y="11607"/>
                  </a:lnTo>
                  <a:lnTo>
                    <a:pt x="132257" y="24193"/>
                  </a:lnTo>
                  <a:lnTo>
                    <a:pt x="130695" y="39598"/>
                  </a:lnTo>
                  <a:lnTo>
                    <a:pt x="132257" y="55016"/>
                  </a:lnTo>
                  <a:lnTo>
                    <a:pt x="136499" y="67602"/>
                  </a:lnTo>
                  <a:lnTo>
                    <a:pt x="142786" y="76085"/>
                  </a:lnTo>
                  <a:lnTo>
                    <a:pt x="150495" y="79209"/>
                  </a:lnTo>
                  <a:lnTo>
                    <a:pt x="158203" y="76085"/>
                  </a:lnTo>
                  <a:lnTo>
                    <a:pt x="164503" y="67602"/>
                  </a:lnTo>
                  <a:lnTo>
                    <a:pt x="168744" y="55016"/>
                  </a:lnTo>
                  <a:lnTo>
                    <a:pt x="170294" y="39598"/>
                  </a:lnTo>
                  <a:close/>
                </a:path>
              </a:pathLst>
            </a:custGeom>
            <a:solidFill>
              <a:srgbClr val="BF7F3F"/>
            </a:solidFill>
          </p:spPr>
          <p:txBody>
            <a:bodyPr wrap="square" lIns="0" tIns="0" rIns="0" bIns="0" rtlCol="0"/>
            <a:lstStyle/>
            <a:p>
              <a:endParaRPr/>
            </a:p>
          </p:txBody>
        </p:sp>
        <p:sp>
          <p:nvSpPr>
            <p:cNvPr id="15" name="object 15"/>
            <p:cNvSpPr/>
            <p:nvPr/>
          </p:nvSpPr>
          <p:spPr>
            <a:xfrm>
              <a:off x="1099565" y="240500"/>
              <a:ext cx="659765" cy="594360"/>
            </a:xfrm>
            <a:custGeom>
              <a:avLst/>
              <a:gdLst/>
              <a:ahLst/>
              <a:cxnLst/>
              <a:rect l="l" t="t" r="r" b="b"/>
              <a:pathLst>
                <a:path w="659764" h="594360">
                  <a:moveTo>
                    <a:pt x="0" y="594052"/>
                  </a:moveTo>
                  <a:lnTo>
                    <a:pt x="659398" y="298016"/>
                  </a:lnTo>
                </a:path>
                <a:path w="659764" h="594360">
                  <a:moveTo>
                    <a:pt x="0" y="198017"/>
                  </a:moveTo>
                  <a:lnTo>
                    <a:pt x="659398" y="298016"/>
                  </a:lnTo>
                </a:path>
                <a:path w="659764" h="594360">
                  <a:moveTo>
                    <a:pt x="130692" y="0"/>
                  </a:moveTo>
                  <a:lnTo>
                    <a:pt x="659398" y="298016"/>
                  </a:lnTo>
                </a:path>
                <a:path w="659764" h="594360">
                  <a:moveTo>
                    <a:pt x="130692" y="396034"/>
                  </a:moveTo>
                  <a:lnTo>
                    <a:pt x="659398" y="298016"/>
                  </a:lnTo>
                </a:path>
              </a:pathLst>
            </a:custGeom>
            <a:ln w="5060">
              <a:solidFill>
                <a:srgbClr val="000000"/>
              </a:solidFill>
            </a:ln>
          </p:spPr>
          <p:txBody>
            <a:bodyPr wrap="square" lIns="0" tIns="0" rIns="0" bIns="0" rtlCol="0"/>
            <a:lstStyle/>
            <a:p>
              <a:endParaRPr/>
            </a:p>
          </p:txBody>
        </p:sp>
        <p:sp>
          <p:nvSpPr>
            <p:cNvPr id="16" name="object 16"/>
            <p:cNvSpPr/>
            <p:nvPr/>
          </p:nvSpPr>
          <p:spPr>
            <a:xfrm>
              <a:off x="1739162" y="498917"/>
              <a:ext cx="40005" cy="79375"/>
            </a:xfrm>
            <a:custGeom>
              <a:avLst/>
              <a:gdLst/>
              <a:ahLst/>
              <a:cxnLst/>
              <a:rect l="l" t="t" r="r" b="b"/>
              <a:pathLst>
                <a:path w="40005" h="79375">
                  <a:moveTo>
                    <a:pt x="19801" y="0"/>
                  </a:moveTo>
                  <a:lnTo>
                    <a:pt x="12093" y="3111"/>
                  </a:lnTo>
                  <a:lnTo>
                    <a:pt x="5799" y="11598"/>
                  </a:lnTo>
                  <a:lnTo>
                    <a:pt x="1556" y="24185"/>
                  </a:lnTo>
                  <a:lnTo>
                    <a:pt x="0" y="39599"/>
                  </a:lnTo>
                  <a:lnTo>
                    <a:pt x="1556" y="55014"/>
                  </a:lnTo>
                  <a:lnTo>
                    <a:pt x="5799" y="67601"/>
                  </a:lnTo>
                  <a:lnTo>
                    <a:pt x="12093" y="76088"/>
                  </a:lnTo>
                  <a:lnTo>
                    <a:pt x="19801" y="79199"/>
                  </a:lnTo>
                  <a:lnTo>
                    <a:pt x="27509" y="76088"/>
                  </a:lnTo>
                  <a:lnTo>
                    <a:pt x="33803" y="67601"/>
                  </a:lnTo>
                  <a:lnTo>
                    <a:pt x="38046" y="55014"/>
                  </a:lnTo>
                  <a:lnTo>
                    <a:pt x="39603" y="39599"/>
                  </a:lnTo>
                  <a:lnTo>
                    <a:pt x="38046" y="24185"/>
                  </a:lnTo>
                  <a:lnTo>
                    <a:pt x="33803" y="11598"/>
                  </a:lnTo>
                  <a:lnTo>
                    <a:pt x="27509" y="3111"/>
                  </a:lnTo>
                  <a:lnTo>
                    <a:pt x="19801" y="0"/>
                  </a:lnTo>
                  <a:close/>
                </a:path>
              </a:pathLst>
            </a:custGeom>
            <a:solidFill>
              <a:srgbClr val="BF7F3F"/>
            </a:solidFill>
          </p:spPr>
          <p:txBody>
            <a:bodyPr wrap="square" lIns="0" tIns="0" rIns="0" bIns="0" rtlCol="0"/>
            <a:lstStyle/>
            <a:p>
              <a:endParaRPr/>
            </a:p>
          </p:txBody>
        </p:sp>
      </p:grpSp>
      <p:pic>
        <p:nvPicPr>
          <p:cNvPr id="17" name="object 17"/>
          <p:cNvPicPr/>
          <p:nvPr/>
        </p:nvPicPr>
        <p:blipFill>
          <a:blip r:embed="rId2" cstate="print"/>
          <a:stretch>
            <a:fillRect/>
          </a:stretch>
        </p:blipFill>
        <p:spPr>
          <a:xfrm>
            <a:off x="2640558" y="186321"/>
            <a:ext cx="63233" cy="63233"/>
          </a:xfrm>
          <a:prstGeom prst="rect">
            <a:avLst/>
          </a:prstGeom>
        </p:spPr>
      </p:pic>
      <p:sp>
        <p:nvSpPr>
          <p:cNvPr id="18" name="object 18"/>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9" name="object 19"/>
          <p:cNvPicPr/>
          <p:nvPr/>
        </p:nvPicPr>
        <p:blipFill>
          <a:blip r:embed="rId2" cstate="print"/>
          <a:stretch>
            <a:fillRect/>
          </a:stretch>
        </p:blipFill>
        <p:spPr>
          <a:xfrm>
            <a:off x="2640558" y="396354"/>
            <a:ext cx="63233" cy="63233"/>
          </a:xfrm>
          <a:prstGeom prst="rect">
            <a:avLst/>
          </a:prstGeom>
        </p:spPr>
      </p:pic>
      <p:sp>
        <p:nvSpPr>
          <p:cNvPr id="20" name="object 20"/>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21" name="object 21"/>
          <p:cNvPicPr/>
          <p:nvPr/>
        </p:nvPicPr>
        <p:blipFill>
          <a:blip r:embed="rId2" cstate="print"/>
          <a:stretch>
            <a:fillRect/>
          </a:stretch>
        </p:blipFill>
        <p:spPr>
          <a:xfrm>
            <a:off x="2640558" y="606386"/>
            <a:ext cx="63233" cy="63233"/>
          </a:xfrm>
          <a:prstGeom prst="rect">
            <a:avLst/>
          </a:prstGeom>
        </p:spPr>
      </p:pic>
    </p:spTree>
  </p:cSld>
  <p:clrMapOvr>
    <a:masterClrMapping/>
  </p:clrMapOvr>
  <p:transition>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6430"/>
            <a:ext cx="1147445" cy="2581910"/>
            <a:chOff x="702979" y="136430"/>
            <a:chExt cx="1147445" cy="258191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10" name="object 10"/>
            <p:cNvSpPr/>
            <p:nvPr/>
          </p:nvSpPr>
          <p:spPr>
            <a:xfrm>
              <a:off x="966894" y="141491"/>
              <a:ext cx="328930" cy="594360"/>
            </a:xfrm>
            <a:custGeom>
              <a:avLst/>
              <a:gdLst/>
              <a:ahLst/>
              <a:cxnLst/>
              <a:rect l="l" t="t" r="r" b="b"/>
              <a:pathLst>
                <a:path w="328930" h="594360">
                  <a:moveTo>
                    <a:pt x="328709" y="0"/>
                  </a:moveTo>
                  <a:lnTo>
                    <a:pt x="130692" y="0"/>
                  </a:lnTo>
                  <a:lnTo>
                    <a:pt x="0" y="198017"/>
                  </a:lnTo>
                  <a:lnTo>
                    <a:pt x="0" y="594052"/>
                  </a:lnTo>
                  <a:lnTo>
                    <a:pt x="198017" y="594052"/>
                  </a:lnTo>
                  <a:lnTo>
                    <a:pt x="328709" y="396034"/>
                  </a:lnTo>
                  <a:lnTo>
                    <a:pt x="328709" y="0"/>
                  </a:lnTo>
                  <a:close/>
                </a:path>
              </a:pathLst>
            </a:custGeom>
            <a:solidFill>
              <a:srgbClr val="DFBF9F">
                <a:alpha val="39999"/>
              </a:srgbClr>
            </a:solidFill>
          </p:spPr>
          <p:txBody>
            <a:bodyPr wrap="square" lIns="0" tIns="0" rIns="0" bIns="0" rtlCol="0"/>
            <a:lstStyle/>
            <a:p>
              <a:endParaRPr/>
            </a:p>
          </p:txBody>
        </p:sp>
        <p:sp>
          <p:nvSpPr>
            <p:cNvPr id="11" name="object 11"/>
            <p:cNvSpPr/>
            <p:nvPr/>
          </p:nvSpPr>
          <p:spPr>
            <a:xfrm>
              <a:off x="966894" y="141491"/>
              <a:ext cx="328930" cy="594360"/>
            </a:xfrm>
            <a:custGeom>
              <a:avLst/>
              <a:gdLst/>
              <a:ahLst/>
              <a:cxnLst/>
              <a:rect l="l" t="t" r="r" b="b"/>
              <a:pathLst>
                <a:path w="328930" h="594360">
                  <a:moveTo>
                    <a:pt x="0" y="594052"/>
                  </a:moveTo>
                  <a:lnTo>
                    <a:pt x="0" y="198017"/>
                  </a:lnTo>
                  <a:lnTo>
                    <a:pt x="130692" y="0"/>
                  </a:lnTo>
                </a:path>
                <a:path w="328930" h="594360">
                  <a:moveTo>
                    <a:pt x="0" y="594052"/>
                  </a:moveTo>
                  <a:lnTo>
                    <a:pt x="198017" y="594052"/>
                  </a:lnTo>
                </a:path>
                <a:path w="328930" h="594360">
                  <a:moveTo>
                    <a:pt x="0" y="198017"/>
                  </a:moveTo>
                  <a:lnTo>
                    <a:pt x="198017" y="198017"/>
                  </a:lnTo>
                </a:path>
                <a:path w="328930" h="594360">
                  <a:moveTo>
                    <a:pt x="130692" y="0"/>
                  </a:moveTo>
                  <a:lnTo>
                    <a:pt x="328709" y="0"/>
                  </a:lnTo>
                </a:path>
                <a:path w="328930" h="594360">
                  <a:moveTo>
                    <a:pt x="198017" y="594052"/>
                  </a:moveTo>
                  <a:lnTo>
                    <a:pt x="198017" y="198017"/>
                  </a:lnTo>
                  <a:lnTo>
                    <a:pt x="328709" y="0"/>
                  </a:lnTo>
                  <a:lnTo>
                    <a:pt x="328709" y="396034"/>
                  </a:lnTo>
                  <a:lnTo>
                    <a:pt x="198017" y="594052"/>
                  </a:lnTo>
                  <a:close/>
                </a:path>
              </a:pathLst>
            </a:custGeom>
            <a:ln w="10122">
              <a:solidFill>
                <a:srgbClr val="000000"/>
              </a:solidFill>
            </a:ln>
          </p:spPr>
          <p:txBody>
            <a:bodyPr wrap="square" lIns="0" tIns="0" rIns="0" bIns="0" rtlCol="0"/>
            <a:lstStyle/>
            <a:p>
              <a:endParaRPr/>
            </a:p>
          </p:txBody>
        </p:sp>
        <p:sp>
          <p:nvSpPr>
            <p:cNvPr id="12" name="object 12"/>
            <p:cNvSpPr/>
            <p:nvPr/>
          </p:nvSpPr>
          <p:spPr>
            <a:xfrm>
              <a:off x="966894" y="141491"/>
              <a:ext cx="328930" cy="594360"/>
            </a:xfrm>
            <a:custGeom>
              <a:avLst/>
              <a:gdLst/>
              <a:ahLst/>
              <a:cxnLst/>
              <a:rect l="l" t="t" r="r" b="b"/>
              <a:pathLst>
                <a:path w="328930" h="594360">
                  <a:moveTo>
                    <a:pt x="130692" y="396034"/>
                  </a:moveTo>
                  <a:lnTo>
                    <a:pt x="0" y="594052"/>
                  </a:lnTo>
                </a:path>
                <a:path w="328930" h="594360">
                  <a:moveTo>
                    <a:pt x="130692" y="396034"/>
                  </a:moveTo>
                  <a:lnTo>
                    <a:pt x="130692" y="0"/>
                  </a:lnTo>
                </a:path>
                <a:path w="328930" h="594360">
                  <a:moveTo>
                    <a:pt x="130692" y="396034"/>
                  </a:moveTo>
                  <a:lnTo>
                    <a:pt x="328709" y="396034"/>
                  </a:lnTo>
                </a:path>
              </a:pathLst>
            </a:custGeom>
            <a:ln w="5060">
              <a:solidFill>
                <a:srgbClr val="000000"/>
              </a:solidFill>
              <a:prstDash val="dash"/>
            </a:ln>
          </p:spPr>
          <p:txBody>
            <a:bodyPr wrap="square" lIns="0" tIns="0" rIns="0" bIns="0" rtlCol="0"/>
            <a:lstStyle/>
            <a:p>
              <a:endParaRPr/>
            </a:p>
          </p:txBody>
        </p:sp>
        <p:sp>
          <p:nvSpPr>
            <p:cNvPr id="13" name="object 13"/>
            <p:cNvSpPr/>
            <p:nvPr/>
          </p:nvSpPr>
          <p:spPr>
            <a:xfrm>
              <a:off x="1541143" y="339509"/>
              <a:ext cx="309245" cy="2178685"/>
            </a:xfrm>
            <a:custGeom>
              <a:avLst/>
              <a:gdLst/>
              <a:ahLst/>
              <a:cxnLst/>
              <a:rect l="l" t="t" r="r" b="b"/>
              <a:pathLst>
                <a:path w="309244" h="2178685">
                  <a:moveTo>
                    <a:pt x="308906" y="0"/>
                  </a:moveTo>
                  <a:lnTo>
                    <a:pt x="0" y="461380"/>
                  </a:lnTo>
                  <a:lnTo>
                    <a:pt x="0" y="2178190"/>
                  </a:lnTo>
                  <a:lnTo>
                    <a:pt x="308906" y="1716810"/>
                  </a:lnTo>
                  <a:lnTo>
                    <a:pt x="308906" y="0"/>
                  </a:lnTo>
                  <a:close/>
                </a:path>
              </a:pathLst>
            </a:custGeom>
            <a:solidFill>
              <a:srgbClr val="DFBF9F"/>
            </a:solidFill>
          </p:spPr>
          <p:txBody>
            <a:bodyPr wrap="square" lIns="0" tIns="0" rIns="0" bIns="0" rtlCol="0"/>
            <a:lstStyle/>
            <a:p>
              <a:endParaRPr/>
            </a:p>
          </p:txBody>
        </p:sp>
        <p:sp>
          <p:nvSpPr>
            <p:cNvPr id="14" name="object 14"/>
            <p:cNvSpPr/>
            <p:nvPr/>
          </p:nvSpPr>
          <p:spPr>
            <a:xfrm>
              <a:off x="1543113" y="498919"/>
              <a:ext cx="236220" cy="376555"/>
            </a:xfrm>
            <a:custGeom>
              <a:avLst/>
              <a:gdLst/>
              <a:ahLst/>
              <a:cxnLst/>
              <a:rect l="l" t="t" r="r" b="b"/>
              <a:pathLst>
                <a:path w="236219" h="376555">
                  <a:moveTo>
                    <a:pt x="39611" y="336626"/>
                  </a:moveTo>
                  <a:lnTo>
                    <a:pt x="38049" y="321221"/>
                  </a:lnTo>
                  <a:lnTo>
                    <a:pt x="33807" y="308635"/>
                  </a:lnTo>
                  <a:lnTo>
                    <a:pt x="27508" y="300139"/>
                  </a:lnTo>
                  <a:lnTo>
                    <a:pt x="19799" y="297027"/>
                  </a:lnTo>
                  <a:lnTo>
                    <a:pt x="12103" y="300139"/>
                  </a:lnTo>
                  <a:lnTo>
                    <a:pt x="5803" y="308635"/>
                  </a:lnTo>
                  <a:lnTo>
                    <a:pt x="1562" y="321221"/>
                  </a:lnTo>
                  <a:lnTo>
                    <a:pt x="0" y="336626"/>
                  </a:lnTo>
                  <a:lnTo>
                    <a:pt x="1562" y="352044"/>
                  </a:lnTo>
                  <a:lnTo>
                    <a:pt x="5803" y="364629"/>
                  </a:lnTo>
                  <a:lnTo>
                    <a:pt x="12103" y="373113"/>
                  </a:lnTo>
                  <a:lnTo>
                    <a:pt x="19799" y="376224"/>
                  </a:lnTo>
                  <a:lnTo>
                    <a:pt x="27508" y="373113"/>
                  </a:lnTo>
                  <a:lnTo>
                    <a:pt x="33807" y="364629"/>
                  </a:lnTo>
                  <a:lnTo>
                    <a:pt x="38049" y="352044"/>
                  </a:lnTo>
                  <a:lnTo>
                    <a:pt x="39611" y="336626"/>
                  </a:lnTo>
                  <a:close/>
                </a:path>
                <a:path w="236219" h="376555">
                  <a:moveTo>
                    <a:pt x="104952" y="237617"/>
                  </a:moveTo>
                  <a:lnTo>
                    <a:pt x="103403" y="222211"/>
                  </a:lnTo>
                  <a:lnTo>
                    <a:pt x="99148" y="209626"/>
                  </a:lnTo>
                  <a:lnTo>
                    <a:pt x="92862" y="201129"/>
                  </a:lnTo>
                  <a:lnTo>
                    <a:pt x="85153" y="198018"/>
                  </a:lnTo>
                  <a:lnTo>
                    <a:pt x="77444" y="201129"/>
                  </a:lnTo>
                  <a:lnTo>
                    <a:pt x="71145" y="209626"/>
                  </a:lnTo>
                  <a:lnTo>
                    <a:pt x="66903" y="222211"/>
                  </a:lnTo>
                  <a:lnTo>
                    <a:pt x="65354" y="237617"/>
                  </a:lnTo>
                  <a:lnTo>
                    <a:pt x="66903" y="253034"/>
                  </a:lnTo>
                  <a:lnTo>
                    <a:pt x="71145" y="265620"/>
                  </a:lnTo>
                  <a:lnTo>
                    <a:pt x="77444" y="274104"/>
                  </a:lnTo>
                  <a:lnTo>
                    <a:pt x="85153" y="277215"/>
                  </a:lnTo>
                  <a:lnTo>
                    <a:pt x="92862" y="274104"/>
                  </a:lnTo>
                  <a:lnTo>
                    <a:pt x="99148" y="265620"/>
                  </a:lnTo>
                  <a:lnTo>
                    <a:pt x="103403" y="253034"/>
                  </a:lnTo>
                  <a:lnTo>
                    <a:pt x="104952" y="237617"/>
                  </a:lnTo>
                  <a:close/>
                </a:path>
                <a:path w="236219" h="376555">
                  <a:moveTo>
                    <a:pt x="170294" y="138607"/>
                  </a:moveTo>
                  <a:lnTo>
                    <a:pt x="168744" y="123202"/>
                  </a:lnTo>
                  <a:lnTo>
                    <a:pt x="164503" y="110617"/>
                  </a:lnTo>
                  <a:lnTo>
                    <a:pt x="158203" y="102120"/>
                  </a:lnTo>
                  <a:lnTo>
                    <a:pt x="150495" y="99009"/>
                  </a:lnTo>
                  <a:lnTo>
                    <a:pt x="142786" y="102120"/>
                  </a:lnTo>
                  <a:lnTo>
                    <a:pt x="136499" y="110617"/>
                  </a:lnTo>
                  <a:lnTo>
                    <a:pt x="132257" y="123202"/>
                  </a:lnTo>
                  <a:lnTo>
                    <a:pt x="130695" y="138607"/>
                  </a:lnTo>
                  <a:lnTo>
                    <a:pt x="132257" y="154025"/>
                  </a:lnTo>
                  <a:lnTo>
                    <a:pt x="136499" y="166611"/>
                  </a:lnTo>
                  <a:lnTo>
                    <a:pt x="142786" y="175094"/>
                  </a:lnTo>
                  <a:lnTo>
                    <a:pt x="150495" y="178219"/>
                  </a:lnTo>
                  <a:lnTo>
                    <a:pt x="158203" y="175094"/>
                  </a:lnTo>
                  <a:lnTo>
                    <a:pt x="164503" y="166611"/>
                  </a:lnTo>
                  <a:lnTo>
                    <a:pt x="168744" y="154025"/>
                  </a:lnTo>
                  <a:lnTo>
                    <a:pt x="170294" y="138607"/>
                  </a:lnTo>
                  <a:close/>
                </a:path>
                <a:path w="236219" h="376555">
                  <a:moveTo>
                    <a:pt x="235648" y="39598"/>
                  </a:moveTo>
                  <a:lnTo>
                    <a:pt x="234086" y="24193"/>
                  </a:lnTo>
                  <a:lnTo>
                    <a:pt x="229844" y="11607"/>
                  </a:lnTo>
                  <a:lnTo>
                    <a:pt x="223545" y="3111"/>
                  </a:lnTo>
                  <a:lnTo>
                    <a:pt x="215849" y="0"/>
                  </a:lnTo>
                  <a:lnTo>
                    <a:pt x="208140" y="3111"/>
                  </a:lnTo>
                  <a:lnTo>
                    <a:pt x="201841" y="11607"/>
                  </a:lnTo>
                  <a:lnTo>
                    <a:pt x="197599" y="24193"/>
                  </a:lnTo>
                  <a:lnTo>
                    <a:pt x="196037" y="39598"/>
                  </a:lnTo>
                  <a:lnTo>
                    <a:pt x="197599" y="55016"/>
                  </a:lnTo>
                  <a:lnTo>
                    <a:pt x="201841" y="67602"/>
                  </a:lnTo>
                  <a:lnTo>
                    <a:pt x="208140" y="76098"/>
                  </a:lnTo>
                  <a:lnTo>
                    <a:pt x="215849" y="79209"/>
                  </a:lnTo>
                  <a:lnTo>
                    <a:pt x="223545" y="76098"/>
                  </a:lnTo>
                  <a:lnTo>
                    <a:pt x="229844" y="67602"/>
                  </a:lnTo>
                  <a:lnTo>
                    <a:pt x="234086" y="55016"/>
                  </a:lnTo>
                  <a:lnTo>
                    <a:pt x="235648" y="39598"/>
                  </a:lnTo>
                  <a:close/>
                </a:path>
              </a:pathLst>
            </a:custGeom>
            <a:solidFill>
              <a:srgbClr val="BF7F3F"/>
            </a:solidFill>
          </p:spPr>
          <p:txBody>
            <a:bodyPr wrap="square" lIns="0" tIns="0" rIns="0" bIns="0" rtlCol="0"/>
            <a:lstStyle/>
            <a:p>
              <a:endParaRPr/>
            </a:p>
          </p:txBody>
        </p:sp>
        <p:sp>
          <p:nvSpPr>
            <p:cNvPr id="15" name="object 15"/>
            <p:cNvSpPr/>
            <p:nvPr/>
          </p:nvSpPr>
          <p:spPr>
            <a:xfrm>
              <a:off x="1164911" y="141491"/>
              <a:ext cx="659765" cy="594360"/>
            </a:xfrm>
            <a:custGeom>
              <a:avLst/>
              <a:gdLst/>
              <a:ahLst/>
              <a:cxnLst/>
              <a:rect l="l" t="t" r="r" b="b"/>
              <a:pathLst>
                <a:path w="659764" h="594360">
                  <a:moveTo>
                    <a:pt x="0" y="594052"/>
                  </a:moveTo>
                  <a:lnTo>
                    <a:pt x="659398" y="298017"/>
                  </a:lnTo>
                </a:path>
                <a:path w="659764" h="594360">
                  <a:moveTo>
                    <a:pt x="0" y="198017"/>
                  </a:moveTo>
                  <a:lnTo>
                    <a:pt x="659398" y="298017"/>
                  </a:lnTo>
                </a:path>
                <a:path w="659764" h="594360">
                  <a:moveTo>
                    <a:pt x="130692" y="0"/>
                  </a:moveTo>
                  <a:lnTo>
                    <a:pt x="659398" y="298017"/>
                  </a:lnTo>
                </a:path>
                <a:path w="659764" h="594360">
                  <a:moveTo>
                    <a:pt x="130692" y="396034"/>
                  </a:moveTo>
                  <a:lnTo>
                    <a:pt x="659398" y="298017"/>
                  </a:lnTo>
                </a:path>
              </a:pathLst>
            </a:custGeom>
            <a:ln w="5060">
              <a:solidFill>
                <a:srgbClr val="000000"/>
              </a:solidFill>
            </a:ln>
          </p:spPr>
          <p:txBody>
            <a:bodyPr wrap="square" lIns="0" tIns="0" rIns="0" bIns="0" rtlCol="0"/>
            <a:lstStyle/>
            <a:p>
              <a:endParaRPr/>
            </a:p>
          </p:txBody>
        </p:sp>
        <p:sp>
          <p:nvSpPr>
            <p:cNvPr id="16" name="object 16"/>
            <p:cNvSpPr/>
            <p:nvPr/>
          </p:nvSpPr>
          <p:spPr>
            <a:xfrm>
              <a:off x="1804508" y="399908"/>
              <a:ext cx="40005" cy="79375"/>
            </a:xfrm>
            <a:custGeom>
              <a:avLst/>
              <a:gdLst/>
              <a:ahLst/>
              <a:cxnLst/>
              <a:rect l="l" t="t" r="r" b="b"/>
              <a:pathLst>
                <a:path w="40005" h="79375">
                  <a:moveTo>
                    <a:pt x="19801" y="0"/>
                  </a:moveTo>
                  <a:lnTo>
                    <a:pt x="12093" y="3111"/>
                  </a:lnTo>
                  <a:lnTo>
                    <a:pt x="5799" y="11598"/>
                  </a:lnTo>
                  <a:lnTo>
                    <a:pt x="1556" y="24185"/>
                  </a:lnTo>
                  <a:lnTo>
                    <a:pt x="0" y="39599"/>
                  </a:lnTo>
                  <a:lnTo>
                    <a:pt x="1556" y="55014"/>
                  </a:lnTo>
                  <a:lnTo>
                    <a:pt x="5799" y="67601"/>
                  </a:lnTo>
                  <a:lnTo>
                    <a:pt x="12093" y="76087"/>
                  </a:lnTo>
                  <a:lnTo>
                    <a:pt x="19801" y="79199"/>
                  </a:lnTo>
                  <a:lnTo>
                    <a:pt x="27509" y="76087"/>
                  </a:lnTo>
                  <a:lnTo>
                    <a:pt x="33803" y="67601"/>
                  </a:lnTo>
                  <a:lnTo>
                    <a:pt x="38046" y="55014"/>
                  </a:lnTo>
                  <a:lnTo>
                    <a:pt x="39603" y="39599"/>
                  </a:lnTo>
                  <a:lnTo>
                    <a:pt x="38046" y="24185"/>
                  </a:lnTo>
                  <a:lnTo>
                    <a:pt x="33803" y="11598"/>
                  </a:lnTo>
                  <a:lnTo>
                    <a:pt x="27509" y="3111"/>
                  </a:lnTo>
                  <a:lnTo>
                    <a:pt x="19801" y="0"/>
                  </a:lnTo>
                  <a:close/>
                </a:path>
              </a:pathLst>
            </a:custGeom>
            <a:solidFill>
              <a:srgbClr val="BF7F3F"/>
            </a:solidFill>
          </p:spPr>
          <p:txBody>
            <a:bodyPr wrap="square" lIns="0" tIns="0" rIns="0" bIns="0" rtlCol="0"/>
            <a:lstStyle/>
            <a:p>
              <a:endParaRPr/>
            </a:p>
          </p:txBody>
        </p:sp>
      </p:grpSp>
      <p:pic>
        <p:nvPicPr>
          <p:cNvPr id="17" name="object 17"/>
          <p:cNvPicPr/>
          <p:nvPr/>
        </p:nvPicPr>
        <p:blipFill>
          <a:blip r:embed="rId2" cstate="print"/>
          <a:stretch>
            <a:fillRect/>
          </a:stretch>
        </p:blipFill>
        <p:spPr>
          <a:xfrm>
            <a:off x="2640558" y="186321"/>
            <a:ext cx="63233" cy="63233"/>
          </a:xfrm>
          <a:prstGeom prst="rect">
            <a:avLst/>
          </a:prstGeom>
        </p:spPr>
      </p:pic>
      <p:sp>
        <p:nvSpPr>
          <p:cNvPr id="18" name="object 18"/>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9" name="object 19"/>
          <p:cNvPicPr/>
          <p:nvPr/>
        </p:nvPicPr>
        <p:blipFill>
          <a:blip r:embed="rId2" cstate="print"/>
          <a:stretch>
            <a:fillRect/>
          </a:stretch>
        </p:blipFill>
        <p:spPr>
          <a:xfrm>
            <a:off x="2640558" y="396354"/>
            <a:ext cx="63233" cy="63233"/>
          </a:xfrm>
          <a:prstGeom prst="rect">
            <a:avLst/>
          </a:prstGeom>
        </p:spPr>
      </p:pic>
      <p:sp>
        <p:nvSpPr>
          <p:cNvPr id="20" name="object 20"/>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21" name="object 21"/>
          <p:cNvPicPr/>
          <p:nvPr/>
        </p:nvPicPr>
        <p:blipFill>
          <a:blip r:embed="rId2" cstate="print"/>
          <a:stretch>
            <a:fillRect/>
          </a:stretch>
        </p:blipFill>
        <p:spPr>
          <a:xfrm>
            <a:off x="2640558" y="606386"/>
            <a:ext cx="63233" cy="63233"/>
          </a:xfrm>
          <a:prstGeom prst="rect">
            <a:avLst/>
          </a:prstGeom>
        </p:spPr>
      </p:pic>
    </p:spTree>
  </p:cSld>
  <p:clrMapOvr>
    <a:masterClrMapping/>
  </p:clrMapOvr>
  <p:transition>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1147445" cy="2579370"/>
            <a:chOff x="702979" y="138961"/>
            <a:chExt cx="1147445"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10" name="object 10"/>
            <p:cNvSpPr/>
            <p:nvPr/>
          </p:nvSpPr>
          <p:spPr>
            <a:xfrm>
              <a:off x="836202" y="1725630"/>
              <a:ext cx="328930" cy="594360"/>
            </a:xfrm>
            <a:custGeom>
              <a:avLst/>
              <a:gdLst/>
              <a:ahLst/>
              <a:cxnLst/>
              <a:rect l="l" t="t" r="r" b="b"/>
              <a:pathLst>
                <a:path w="328930" h="594360">
                  <a:moveTo>
                    <a:pt x="328709" y="0"/>
                  </a:moveTo>
                  <a:lnTo>
                    <a:pt x="130692" y="0"/>
                  </a:lnTo>
                  <a:lnTo>
                    <a:pt x="0" y="198017"/>
                  </a:lnTo>
                  <a:lnTo>
                    <a:pt x="0" y="594052"/>
                  </a:lnTo>
                  <a:lnTo>
                    <a:pt x="198017" y="594052"/>
                  </a:lnTo>
                  <a:lnTo>
                    <a:pt x="328709" y="396034"/>
                  </a:lnTo>
                  <a:lnTo>
                    <a:pt x="328709" y="0"/>
                  </a:lnTo>
                  <a:close/>
                </a:path>
              </a:pathLst>
            </a:custGeom>
            <a:solidFill>
              <a:srgbClr val="DFBF9F">
                <a:alpha val="39999"/>
              </a:srgbClr>
            </a:solidFill>
          </p:spPr>
          <p:txBody>
            <a:bodyPr wrap="square" lIns="0" tIns="0" rIns="0" bIns="0" rtlCol="0"/>
            <a:lstStyle/>
            <a:p>
              <a:endParaRPr/>
            </a:p>
          </p:txBody>
        </p:sp>
        <p:sp>
          <p:nvSpPr>
            <p:cNvPr id="11" name="object 11"/>
            <p:cNvSpPr/>
            <p:nvPr/>
          </p:nvSpPr>
          <p:spPr>
            <a:xfrm>
              <a:off x="836202" y="1725630"/>
              <a:ext cx="328930" cy="594360"/>
            </a:xfrm>
            <a:custGeom>
              <a:avLst/>
              <a:gdLst/>
              <a:ahLst/>
              <a:cxnLst/>
              <a:rect l="l" t="t" r="r" b="b"/>
              <a:pathLst>
                <a:path w="328930" h="594360">
                  <a:moveTo>
                    <a:pt x="0" y="594052"/>
                  </a:moveTo>
                  <a:lnTo>
                    <a:pt x="0" y="198017"/>
                  </a:lnTo>
                  <a:lnTo>
                    <a:pt x="130692" y="0"/>
                  </a:lnTo>
                </a:path>
                <a:path w="328930" h="594360">
                  <a:moveTo>
                    <a:pt x="0" y="594052"/>
                  </a:moveTo>
                  <a:lnTo>
                    <a:pt x="198017" y="594052"/>
                  </a:lnTo>
                </a:path>
                <a:path w="328930" h="594360">
                  <a:moveTo>
                    <a:pt x="0" y="198017"/>
                  </a:moveTo>
                  <a:lnTo>
                    <a:pt x="198017" y="198017"/>
                  </a:lnTo>
                </a:path>
                <a:path w="328930" h="594360">
                  <a:moveTo>
                    <a:pt x="130692" y="0"/>
                  </a:moveTo>
                  <a:lnTo>
                    <a:pt x="328709" y="0"/>
                  </a:lnTo>
                </a:path>
                <a:path w="328930" h="594360">
                  <a:moveTo>
                    <a:pt x="198017" y="594052"/>
                  </a:moveTo>
                  <a:lnTo>
                    <a:pt x="198017" y="198017"/>
                  </a:lnTo>
                  <a:lnTo>
                    <a:pt x="328709" y="0"/>
                  </a:lnTo>
                  <a:lnTo>
                    <a:pt x="328709" y="396034"/>
                  </a:lnTo>
                  <a:lnTo>
                    <a:pt x="198017" y="594052"/>
                  </a:lnTo>
                  <a:close/>
                </a:path>
              </a:pathLst>
            </a:custGeom>
            <a:ln w="10122">
              <a:solidFill>
                <a:srgbClr val="000000"/>
              </a:solidFill>
            </a:ln>
          </p:spPr>
          <p:txBody>
            <a:bodyPr wrap="square" lIns="0" tIns="0" rIns="0" bIns="0" rtlCol="0"/>
            <a:lstStyle/>
            <a:p>
              <a:endParaRPr/>
            </a:p>
          </p:txBody>
        </p:sp>
        <p:sp>
          <p:nvSpPr>
            <p:cNvPr id="12" name="object 12"/>
            <p:cNvSpPr/>
            <p:nvPr/>
          </p:nvSpPr>
          <p:spPr>
            <a:xfrm>
              <a:off x="836202" y="1725630"/>
              <a:ext cx="328930" cy="594360"/>
            </a:xfrm>
            <a:custGeom>
              <a:avLst/>
              <a:gdLst/>
              <a:ahLst/>
              <a:cxnLst/>
              <a:rect l="l" t="t" r="r" b="b"/>
              <a:pathLst>
                <a:path w="328930" h="594360">
                  <a:moveTo>
                    <a:pt x="130692" y="396034"/>
                  </a:moveTo>
                  <a:lnTo>
                    <a:pt x="0" y="594052"/>
                  </a:lnTo>
                </a:path>
                <a:path w="328930" h="594360">
                  <a:moveTo>
                    <a:pt x="130692" y="396034"/>
                  </a:moveTo>
                  <a:lnTo>
                    <a:pt x="130692" y="0"/>
                  </a:lnTo>
                </a:path>
                <a:path w="328930" h="594360">
                  <a:moveTo>
                    <a:pt x="130692" y="396034"/>
                  </a:moveTo>
                  <a:lnTo>
                    <a:pt x="328709" y="396034"/>
                  </a:lnTo>
                </a:path>
              </a:pathLst>
            </a:custGeom>
            <a:ln w="5060">
              <a:solidFill>
                <a:srgbClr val="000000"/>
              </a:solidFill>
              <a:prstDash val="dash"/>
            </a:ln>
          </p:spPr>
          <p:txBody>
            <a:bodyPr wrap="square" lIns="0" tIns="0" rIns="0" bIns="0" rtlCol="0"/>
            <a:lstStyle/>
            <a:p>
              <a:endParaRPr/>
            </a:p>
          </p:txBody>
        </p:sp>
        <p:sp>
          <p:nvSpPr>
            <p:cNvPr id="13" name="object 13"/>
            <p:cNvSpPr/>
            <p:nvPr/>
          </p:nvSpPr>
          <p:spPr>
            <a:xfrm>
              <a:off x="1541143" y="339509"/>
              <a:ext cx="309245" cy="2178685"/>
            </a:xfrm>
            <a:custGeom>
              <a:avLst/>
              <a:gdLst/>
              <a:ahLst/>
              <a:cxnLst/>
              <a:rect l="l" t="t" r="r" b="b"/>
              <a:pathLst>
                <a:path w="309244" h="2178685">
                  <a:moveTo>
                    <a:pt x="308906" y="0"/>
                  </a:moveTo>
                  <a:lnTo>
                    <a:pt x="0" y="461380"/>
                  </a:lnTo>
                  <a:lnTo>
                    <a:pt x="0" y="2178190"/>
                  </a:lnTo>
                  <a:lnTo>
                    <a:pt x="308906" y="1716810"/>
                  </a:lnTo>
                  <a:lnTo>
                    <a:pt x="308906" y="0"/>
                  </a:lnTo>
                  <a:close/>
                </a:path>
              </a:pathLst>
            </a:custGeom>
            <a:solidFill>
              <a:srgbClr val="DFBF9F"/>
            </a:solidFill>
          </p:spPr>
          <p:txBody>
            <a:bodyPr wrap="square" lIns="0" tIns="0" rIns="0" bIns="0" rtlCol="0"/>
            <a:lstStyle/>
            <a:p>
              <a:endParaRPr/>
            </a:p>
          </p:txBody>
        </p:sp>
        <p:sp>
          <p:nvSpPr>
            <p:cNvPr id="14" name="object 14"/>
            <p:cNvSpPr/>
            <p:nvPr/>
          </p:nvSpPr>
          <p:spPr>
            <a:xfrm>
              <a:off x="1543113" y="399910"/>
              <a:ext cx="300990" cy="1861820"/>
            </a:xfrm>
            <a:custGeom>
              <a:avLst/>
              <a:gdLst/>
              <a:ahLst/>
              <a:cxnLst/>
              <a:rect l="l" t="t" r="r" b="b"/>
              <a:pathLst>
                <a:path w="300989" h="1861820">
                  <a:moveTo>
                    <a:pt x="39611" y="1821764"/>
                  </a:moveTo>
                  <a:lnTo>
                    <a:pt x="38049" y="1806346"/>
                  </a:lnTo>
                  <a:lnTo>
                    <a:pt x="33807" y="1793760"/>
                  </a:lnTo>
                  <a:lnTo>
                    <a:pt x="27508" y="1785277"/>
                  </a:lnTo>
                  <a:lnTo>
                    <a:pt x="19799" y="1782165"/>
                  </a:lnTo>
                  <a:lnTo>
                    <a:pt x="12103" y="1785277"/>
                  </a:lnTo>
                  <a:lnTo>
                    <a:pt x="5803" y="1793760"/>
                  </a:lnTo>
                  <a:lnTo>
                    <a:pt x="1562" y="1806346"/>
                  </a:lnTo>
                  <a:lnTo>
                    <a:pt x="0" y="1821764"/>
                  </a:lnTo>
                  <a:lnTo>
                    <a:pt x="1562" y="1837169"/>
                  </a:lnTo>
                  <a:lnTo>
                    <a:pt x="5803" y="1849767"/>
                  </a:lnTo>
                  <a:lnTo>
                    <a:pt x="12103" y="1858251"/>
                  </a:lnTo>
                  <a:lnTo>
                    <a:pt x="19799" y="1861362"/>
                  </a:lnTo>
                  <a:lnTo>
                    <a:pt x="27508" y="1858251"/>
                  </a:lnTo>
                  <a:lnTo>
                    <a:pt x="33807" y="1849767"/>
                  </a:lnTo>
                  <a:lnTo>
                    <a:pt x="38049" y="1837169"/>
                  </a:lnTo>
                  <a:lnTo>
                    <a:pt x="39611" y="1821764"/>
                  </a:lnTo>
                  <a:close/>
                </a:path>
                <a:path w="300989" h="1861820">
                  <a:moveTo>
                    <a:pt x="39611" y="1623745"/>
                  </a:moveTo>
                  <a:lnTo>
                    <a:pt x="38049" y="1608328"/>
                  </a:lnTo>
                  <a:lnTo>
                    <a:pt x="33807" y="1595742"/>
                  </a:lnTo>
                  <a:lnTo>
                    <a:pt x="27508" y="1587258"/>
                  </a:lnTo>
                  <a:lnTo>
                    <a:pt x="19799" y="1584147"/>
                  </a:lnTo>
                  <a:lnTo>
                    <a:pt x="12103" y="1587258"/>
                  </a:lnTo>
                  <a:lnTo>
                    <a:pt x="5803" y="1595742"/>
                  </a:lnTo>
                  <a:lnTo>
                    <a:pt x="1562" y="1608328"/>
                  </a:lnTo>
                  <a:lnTo>
                    <a:pt x="0" y="1623745"/>
                  </a:lnTo>
                  <a:lnTo>
                    <a:pt x="1562" y="1639163"/>
                  </a:lnTo>
                  <a:lnTo>
                    <a:pt x="5803" y="1651749"/>
                  </a:lnTo>
                  <a:lnTo>
                    <a:pt x="12103" y="1660232"/>
                  </a:lnTo>
                  <a:lnTo>
                    <a:pt x="19799" y="1663344"/>
                  </a:lnTo>
                  <a:lnTo>
                    <a:pt x="27508" y="1660232"/>
                  </a:lnTo>
                  <a:lnTo>
                    <a:pt x="33807" y="1651749"/>
                  </a:lnTo>
                  <a:lnTo>
                    <a:pt x="38049" y="1639163"/>
                  </a:lnTo>
                  <a:lnTo>
                    <a:pt x="39611" y="1623745"/>
                  </a:lnTo>
                  <a:close/>
                </a:path>
                <a:path w="300989" h="1861820">
                  <a:moveTo>
                    <a:pt x="39611" y="1425727"/>
                  </a:moveTo>
                  <a:lnTo>
                    <a:pt x="38049" y="1410309"/>
                  </a:lnTo>
                  <a:lnTo>
                    <a:pt x="33807" y="1397723"/>
                  </a:lnTo>
                  <a:lnTo>
                    <a:pt x="27508" y="1389240"/>
                  </a:lnTo>
                  <a:lnTo>
                    <a:pt x="19799" y="1386128"/>
                  </a:lnTo>
                  <a:lnTo>
                    <a:pt x="12103" y="1389240"/>
                  </a:lnTo>
                  <a:lnTo>
                    <a:pt x="5803" y="1397723"/>
                  </a:lnTo>
                  <a:lnTo>
                    <a:pt x="1562" y="1410309"/>
                  </a:lnTo>
                  <a:lnTo>
                    <a:pt x="0" y="1425727"/>
                  </a:lnTo>
                  <a:lnTo>
                    <a:pt x="1562" y="1441145"/>
                  </a:lnTo>
                  <a:lnTo>
                    <a:pt x="5803" y="1453730"/>
                  </a:lnTo>
                  <a:lnTo>
                    <a:pt x="12103" y="1462214"/>
                  </a:lnTo>
                  <a:lnTo>
                    <a:pt x="19799" y="1465326"/>
                  </a:lnTo>
                  <a:lnTo>
                    <a:pt x="27508" y="1462214"/>
                  </a:lnTo>
                  <a:lnTo>
                    <a:pt x="33807" y="1453730"/>
                  </a:lnTo>
                  <a:lnTo>
                    <a:pt x="38049" y="1441145"/>
                  </a:lnTo>
                  <a:lnTo>
                    <a:pt x="39611" y="1425727"/>
                  </a:lnTo>
                  <a:close/>
                </a:path>
                <a:path w="300989" h="1861820">
                  <a:moveTo>
                    <a:pt x="39611" y="1227709"/>
                  </a:moveTo>
                  <a:lnTo>
                    <a:pt x="38049" y="1212291"/>
                  </a:lnTo>
                  <a:lnTo>
                    <a:pt x="33807" y="1199705"/>
                  </a:lnTo>
                  <a:lnTo>
                    <a:pt x="27508" y="1191221"/>
                  </a:lnTo>
                  <a:lnTo>
                    <a:pt x="19799" y="1188110"/>
                  </a:lnTo>
                  <a:lnTo>
                    <a:pt x="12103" y="1191221"/>
                  </a:lnTo>
                  <a:lnTo>
                    <a:pt x="5803" y="1199705"/>
                  </a:lnTo>
                  <a:lnTo>
                    <a:pt x="1562" y="1212291"/>
                  </a:lnTo>
                  <a:lnTo>
                    <a:pt x="0" y="1227709"/>
                  </a:lnTo>
                  <a:lnTo>
                    <a:pt x="1562" y="1243126"/>
                  </a:lnTo>
                  <a:lnTo>
                    <a:pt x="5803" y="1255712"/>
                  </a:lnTo>
                  <a:lnTo>
                    <a:pt x="12103" y="1264196"/>
                  </a:lnTo>
                  <a:lnTo>
                    <a:pt x="19799" y="1267307"/>
                  </a:lnTo>
                  <a:lnTo>
                    <a:pt x="27508" y="1264196"/>
                  </a:lnTo>
                  <a:lnTo>
                    <a:pt x="33807" y="1255712"/>
                  </a:lnTo>
                  <a:lnTo>
                    <a:pt x="38049" y="1243126"/>
                  </a:lnTo>
                  <a:lnTo>
                    <a:pt x="39611" y="1227709"/>
                  </a:lnTo>
                  <a:close/>
                </a:path>
                <a:path w="300989" h="1861820">
                  <a:moveTo>
                    <a:pt x="39611" y="1029690"/>
                  </a:moveTo>
                  <a:lnTo>
                    <a:pt x="38049" y="1014272"/>
                  </a:lnTo>
                  <a:lnTo>
                    <a:pt x="33807" y="1001687"/>
                  </a:lnTo>
                  <a:lnTo>
                    <a:pt x="27508" y="993203"/>
                  </a:lnTo>
                  <a:lnTo>
                    <a:pt x="19799" y="990092"/>
                  </a:lnTo>
                  <a:lnTo>
                    <a:pt x="12103" y="993203"/>
                  </a:lnTo>
                  <a:lnTo>
                    <a:pt x="5803" y="1001687"/>
                  </a:lnTo>
                  <a:lnTo>
                    <a:pt x="1562" y="1014272"/>
                  </a:lnTo>
                  <a:lnTo>
                    <a:pt x="0" y="1029690"/>
                  </a:lnTo>
                  <a:lnTo>
                    <a:pt x="1562" y="1045108"/>
                  </a:lnTo>
                  <a:lnTo>
                    <a:pt x="5803" y="1057694"/>
                  </a:lnTo>
                  <a:lnTo>
                    <a:pt x="12103" y="1066177"/>
                  </a:lnTo>
                  <a:lnTo>
                    <a:pt x="19799" y="1069289"/>
                  </a:lnTo>
                  <a:lnTo>
                    <a:pt x="27508" y="1066177"/>
                  </a:lnTo>
                  <a:lnTo>
                    <a:pt x="33807" y="1057694"/>
                  </a:lnTo>
                  <a:lnTo>
                    <a:pt x="38049" y="1045108"/>
                  </a:lnTo>
                  <a:lnTo>
                    <a:pt x="39611" y="1029690"/>
                  </a:lnTo>
                  <a:close/>
                </a:path>
                <a:path w="300989" h="1861820">
                  <a:moveTo>
                    <a:pt x="39611" y="831672"/>
                  </a:moveTo>
                  <a:lnTo>
                    <a:pt x="38049" y="816254"/>
                  </a:lnTo>
                  <a:lnTo>
                    <a:pt x="33807" y="803668"/>
                  </a:lnTo>
                  <a:lnTo>
                    <a:pt x="27508" y="795185"/>
                  </a:lnTo>
                  <a:lnTo>
                    <a:pt x="19799" y="792073"/>
                  </a:lnTo>
                  <a:lnTo>
                    <a:pt x="12103" y="795185"/>
                  </a:lnTo>
                  <a:lnTo>
                    <a:pt x="5803" y="803668"/>
                  </a:lnTo>
                  <a:lnTo>
                    <a:pt x="1562" y="816254"/>
                  </a:lnTo>
                  <a:lnTo>
                    <a:pt x="0" y="831672"/>
                  </a:lnTo>
                  <a:lnTo>
                    <a:pt x="1562" y="847090"/>
                  </a:lnTo>
                  <a:lnTo>
                    <a:pt x="5803" y="859675"/>
                  </a:lnTo>
                  <a:lnTo>
                    <a:pt x="12103" y="868159"/>
                  </a:lnTo>
                  <a:lnTo>
                    <a:pt x="19799" y="871270"/>
                  </a:lnTo>
                  <a:lnTo>
                    <a:pt x="27508" y="868159"/>
                  </a:lnTo>
                  <a:lnTo>
                    <a:pt x="33807" y="859675"/>
                  </a:lnTo>
                  <a:lnTo>
                    <a:pt x="38049" y="847090"/>
                  </a:lnTo>
                  <a:lnTo>
                    <a:pt x="39611" y="831672"/>
                  </a:lnTo>
                  <a:close/>
                </a:path>
                <a:path w="300989" h="1861820">
                  <a:moveTo>
                    <a:pt x="39611" y="633653"/>
                  </a:moveTo>
                  <a:lnTo>
                    <a:pt x="38049" y="618248"/>
                  </a:lnTo>
                  <a:lnTo>
                    <a:pt x="33807" y="605650"/>
                  </a:lnTo>
                  <a:lnTo>
                    <a:pt x="27508" y="597166"/>
                  </a:lnTo>
                  <a:lnTo>
                    <a:pt x="19799" y="594055"/>
                  </a:lnTo>
                  <a:lnTo>
                    <a:pt x="12103" y="597166"/>
                  </a:lnTo>
                  <a:lnTo>
                    <a:pt x="5803" y="605650"/>
                  </a:lnTo>
                  <a:lnTo>
                    <a:pt x="1562" y="618248"/>
                  </a:lnTo>
                  <a:lnTo>
                    <a:pt x="0" y="633653"/>
                  </a:lnTo>
                  <a:lnTo>
                    <a:pt x="1562" y="649071"/>
                  </a:lnTo>
                  <a:lnTo>
                    <a:pt x="5803" y="661657"/>
                  </a:lnTo>
                  <a:lnTo>
                    <a:pt x="12103" y="670140"/>
                  </a:lnTo>
                  <a:lnTo>
                    <a:pt x="19799" y="673252"/>
                  </a:lnTo>
                  <a:lnTo>
                    <a:pt x="27508" y="670140"/>
                  </a:lnTo>
                  <a:lnTo>
                    <a:pt x="33807" y="661657"/>
                  </a:lnTo>
                  <a:lnTo>
                    <a:pt x="38049" y="649071"/>
                  </a:lnTo>
                  <a:lnTo>
                    <a:pt x="39611" y="633653"/>
                  </a:lnTo>
                  <a:close/>
                </a:path>
                <a:path w="300989" h="1861820">
                  <a:moveTo>
                    <a:pt x="39611" y="435635"/>
                  </a:moveTo>
                  <a:lnTo>
                    <a:pt x="38049" y="420230"/>
                  </a:lnTo>
                  <a:lnTo>
                    <a:pt x="33807" y="407644"/>
                  </a:lnTo>
                  <a:lnTo>
                    <a:pt x="27508" y="399148"/>
                  </a:lnTo>
                  <a:lnTo>
                    <a:pt x="19799" y="396036"/>
                  </a:lnTo>
                  <a:lnTo>
                    <a:pt x="12103" y="399148"/>
                  </a:lnTo>
                  <a:lnTo>
                    <a:pt x="5803" y="407644"/>
                  </a:lnTo>
                  <a:lnTo>
                    <a:pt x="1562" y="420230"/>
                  </a:lnTo>
                  <a:lnTo>
                    <a:pt x="0" y="435635"/>
                  </a:lnTo>
                  <a:lnTo>
                    <a:pt x="1562" y="451053"/>
                  </a:lnTo>
                  <a:lnTo>
                    <a:pt x="5803" y="463638"/>
                  </a:lnTo>
                  <a:lnTo>
                    <a:pt x="12103" y="472122"/>
                  </a:lnTo>
                  <a:lnTo>
                    <a:pt x="19799" y="475234"/>
                  </a:lnTo>
                  <a:lnTo>
                    <a:pt x="27508" y="472122"/>
                  </a:lnTo>
                  <a:lnTo>
                    <a:pt x="33807" y="463638"/>
                  </a:lnTo>
                  <a:lnTo>
                    <a:pt x="38049" y="451053"/>
                  </a:lnTo>
                  <a:lnTo>
                    <a:pt x="39611" y="435635"/>
                  </a:lnTo>
                  <a:close/>
                </a:path>
                <a:path w="300989" h="1861820">
                  <a:moveTo>
                    <a:pt x="104952" y="1722755"/>
                  </a:moveTo>
                  <a:lnTo>
                    <a:pt x="103403" y="1707337"/>
                  </a:lnTo>
                  <a:lnTo>
                    <a:pt x="99148" y="1694751"/>
                  </a:lnTo>
                  <a:lnTo>
                    <a:pt x="92862" y="1686267"/>
                  </a:lnTo>
                  <a:lnTo>
                    <a:pt x="85153" y="1683156"/>
                  </a:lnTo>
                  <a:lnTo>
                    <a:pt x="77444" y="1686267"/>
                  </a:lnTo>
                  <a:lnTo>
                    <a:pt x="71145" y="1694751"/>
                  </a:lnTo>
                  <a:lnTo>
                    <a:pt x="66903" y="1707337"/>
                  </a:lnTo>
                  <a:lnTo>
                    <a:pt x="65354" y="1722755"/>
                  </a:lnTo>
                  <a:lnTo>
                    <a:pt x="66903" y="1738172"/>
                  </a:lnTo>
                  <a:lnTo>
                    <a:pt x="71145" y="1750758"/>
                  </a:lnTo>
                  <a:lnTo>
                    <a:pt x="77444" y="1759242"/>
                  </a:lnTo>
                  <a:lnTo>
                    <a:pt x="85153" y="1762353"/>
                  </a:lnTo>
                  <a:lnTo>
                    <a:pt x="92862" y="1759242"/>
                  </a:lnTo>
                  <a:lnTo>
                    <a:pt x="99148" y="1750758"/>
                  </a:lnTo>
                  <a:lnTo>
                    <a:pt x="103403" y="1738172"/>
                  </a:lnTo>
                  <a:lnTo>
                    <a:pt x="104952" y="1722755"/>
                  </a:lnTo>
                  <a:close/>
                </a:path>
                <a:path w="300989" h="1861820">
                  <a:moveTo>
                    <a:pt x="104952" y="1524736"/>
                  </a:moveTo>
                  <a:lnTo>
                    <a:pt x="103403" y="1509318"/>
                  </a:lnTo>
                  <a:lnTo>
                    <a:pt x="99148" y="1496733"/>
                  </a:lnTo>
                  <a:lnTo>
                    <a:pt x="92862" y="1488249"/>
                  </a:lnTo>
                  <a:lnTo>
                    <a:pt x="85153" y="1485138"/>
                  </a:lnTo>
                  <a:lnTo>
                    <a:pt x="77444" y="1488249"/>
                  </a:lnTo>
                  <a:lnTo>
                    <a:pt x="71145" y="1496733"/>
                  </a:lnTo>
                  <a:lnTo>
                    <a:pt x="66903" y="1509318"/>
                  </a:lnTo>
                  <a:lnTo>
                    <a:pt x="65354" y="1524736"/>
                  </a:lnTo>
                  <a:lnTo>
                    <a:pt x="66903" y="1540154"/>
                  </a:lnTo>
                  <a:lnTo>
                    <a:pt x="71145" y="1552740"/>
                  </a:lnTo>
                  <a:lnTo>
                    <a:pt x="77444" y="1561223"/>
                  </a:lnTo>
                  <a:lnTo>
                    <a:pt x="85153" y="1564335"/>
                  </a:lnTo>
                  <a:lnTo>
                    <a:pt x="92862" y="1561223"/>
                  </a:lnTo>
                  <a:lnTo>
                    <a:pt x="99148" y="1552740"/>
                  </a:lnTo>
                  <a:lnTo>
                    <a:pt x="103403" y="1540154"/>
                  </a:lnTo>
                  <a:lnTo>
                    <a:pt x="104952" y="1524736"/>
                  </a:lnTo>
                  <a:close/>
                </a:path>
                <a:path w="300989" h="1861820">
                  <a:moveTo>
                    <a:pt x="104952" y="1326718"/>
                  </a:moveTo>
                  <a:lnTo>
                    <a:pt x="103403" y="1311300"/>
                  </a:lnTo>
                  <a:lnTo>
                    <a:pt x="99148" y="1298714"/>
                  </a:lnTo>
                  <a:lnTo>
                    <a:pt x="92862" y="1290231"/>
                  </a:lnTo>
                  <a:lnTo>
                    <a:pt x="85153" y="1287119"/>
                  </a:lnTo>
                  <a:lnTo>
                    <a:pt x="77444" y="1290231"/>
                  </a:lnTo>
                  <a:lnTo>
                    <a:pt x="71145" y="1298714"/>
                  </a:lnTo>
                  <a:lnTo>
                    <a:pt x="66903" y="1311300"/>
                  </a:lnTo>
                  <a:lnTo>
                    <a:pt x="65354" y="1326718"/>
                  </a:lnTo>
                  <a:lnTo>
                    <a:pt x="66903" y="1342136"/>
                  </a:lnTo>
                  <a:lnTo>
                    <a:pt x="71145" y="1354721"/>
                  </a:lnTo>
                  <a:lnTo>
                    <a:pt x="77444" y="1363205"/>
                  </a:lnTo>
                  <a:lnTo>
                    <a:pt x="85153" y="1366316"/>
                  </a:lnTo>
                  <a:lnTo>
                    <a:pt x="92862" y="1363205"/>
                  </a:lnTo>
                  <a:lnTo>
                    <a:pt x="99148" y="1354721"/>
                  </a:lnTo>
                  <a:lnTo>
                    <a:pt x="103403" y="1342136"/>
                  </a:lnTo>
                  <a:lnTo>
                    <a:pt x="104952" y="1326718"/>
                  </a:lnTo>
                  <a:close/>
                </a:path>
                <a:path w="300989" h="1861820">
                  <a:moveTo>
                    <a:pt x="104952" y="1128699"/>
                  </a:moveTo>
                  <a:lnTo>
                    <a:pt x="103403" y="1113282"/>
                  </a:lnTo>
                  <a:lnTo>
                    <a:pt x="99148" y="1100696"/>
                  </a:lnTo>
                  <a:lnTo>
                    <a:pt x="92862" y="1092212"/>
                  </a:lnTo>
                  <a:lnTo>
                    <a:pt x="85153" y="1089101"/>
                  </a:lnTo>
                  <a:lnTo>
                    <a:pt x="77444" y="1092212"/>
                  </a:lnTo>
                  <a:lnTo>
                    <a:pt x="71145" y="1100696"/>
                  </a:lnTo>
                  <a:lnTo>
                    <a:pt x="66903" y="1113282"/>
                  </a:lnTo>
                  <a:lnTo>
                    <a:pt x="65354" y="1128699"/>
                  </a:lnTo>
                  <a:lnTo>
                    <a:pt x="66903" y="1144117"/>
                  </a:lnTo>
                  <a:lnTo>
                    <a:pt x="71145" y="1156703"/>
                  </a:lnTo>
                  <a:lnTo>
                    <a:pt x="77444" y="1165186"/>
                  </a:lnTo>
                  <a:lnTo>
                    <a:pt x="85153" y="1168298"/>
                  </a:lnTo>
                  <a:lnTo>
                    <a:pt x="92862" y="1165186"/>
                  </a:lnTo>
                  <a:lnTo>
                    <a:pt x="99148" y="1156703"/>
                  </a:lnTo>
                  <a:lnTo>
                    <a:pt x="103403" y="1144117"/>
                  </a:lnTo>
                  <a:lnTo>
                    <a:pt x="104952" y="1128699"/>
                  </a:lnTo>
                  <a:close/>
                </a:path>
                <a:path w="300989" h="1861820">
                  <a:moveTo>
                    <a:pt x="104952" y="930681"/>
                  </a:moveTo>
                  <a:lnTo>
                    <a:pt x="103403" y="915263"/>
                  </a:lnTo>
                  <a:lnTo>
                    <a:pt x="99148" y="902677"/>
                  </a:lnTo>
                  <a:lnTo>
                    <a:pt x="92862" y="894194"/>
                  </a:lnTo>
                  <a:lnTo>
                    <a:pt x="85153" y="891082"/>
                  </a:lnTo>
                  <a:lnTo>
                    <a:pt x="77444" y="894194"/>
                  </a:lnTo>
                  <a:lnTo>
                    <a:pt x="71145" y="902677"/>
                  </a:lnTo>
                  <a:lnTo>
                    <a:pt x="66903" y="915263"/>
                  </a:lnTo>
                  <a:lnTo>
                    <a:pt x="65354" y="930681"/>
                  </a:lnTo>
                  <a:lnTo>
                    <a:pt x="66903" y="946099"/>
                  </a:lnTo>
                  <a:lnTo>
                    <a:pt x="71145" y="958684"/>
                  </a:lnTo>
                  <a:lnTo>
                    <a:pt x="77444" y="967168"/>
                  </a:lnTo>
                  <a:lnTo>
                    <a:pt x="85153" y="970280"/>
                  </a:lnTo>
                  <a:lnTo>
                    <a:pt x="92862" y="967168"/>
                  </a:lnTo>
                  <a:lnTo>
                    <a:pt x="99148" y="958684"/>
                  </a:lnTo>
                  <a:lnTo>
                    <a:pt x="103403" y="946099"/>
                  </a:lnTo>
                  <a:lnTo>
                    <a:pt x="104952" y="930681"/>
                  </a:lnTo>
                  <a:close/>
                </a:path>
                <a:path w="300989" h="1861820">
                  <a:moveTo>
                    <a:pt x="104952" y="732663"/>
                  </a:moveTo>
                  <a:lnTo>
                    <a:pt x="103403" y="717257"/>
                  </a:lnTo>
                  <a:lnTo>
                    <a:pt x="99148" y="704659"/>
                  </a:lnTo>
                  <a:lnTo>
                    <a:pt x="92862" y="696175"/>
                  </a:lnTo>
                  <a:lnTo>
                    <a:pt x="85153" y="693064"/>
                  </a:lnTo>
                  <a:lnTo>
                    <a:pt x="77444" y="696175"/>
                  </a:lnTo>
                  <a:lnTo>
                    <a:pt x="71145" y="704659"/>
                  </a:lnTo>
                  <a:lnTo>
                    <a:pt x="66903" y="717257"/>
                  </a:lnTo>
                  <a:lnTo>
                    <a:pt x="65354" y="732663"/>
                  </a:lnTo>
                  <a:lnTo>
                    <a:pt x="66903" y="748080"/>
                  </a:lnTo>
                  <a:lnTo>
                    <a:pt x="71145" y="760666"/>
                  </a:lnTo>
                  <a:lnTo>
                    <a:pt x="77444" y="769150"/>
                  </a:lnTo>
                  <a:lnTo>
                    <a:pt x="85153" y="772261"/>
                  </a:lnTo>
                  <a:lnTo>
                    <a:pt x="92862" y="769150"/>
                  </a:lnTo>
                  <a:lnTo>
                    <a:pt x="99148" y="760666"/>
                  </a:lnTo>
                  <a:lnTo>
                    <a:pt x="103403" y="748080"/>
                  </a:lnTo>
                  <a:lnTo>
                    <a:pt x="104952" y="732663"/>
                  </a:lnTo>
                  <a:close/>
                </a:path>
                <a:path w="300989" h="1861820">
                  <a:moveTo>
                    <a:pt x="104952" y="534644"/>
                  </a:moveTo>
                  <a:lnTo>
                    <a:pt x="103403" y="519239"/>
                  </a:lnTo>
                  <a:lnTo>
                    <a:pt x="99148" y="506641"/>
                  </a:lnTo>
                  <a:lnTo>
                    <a:pt x="92862" y="498157"/>
                  </a:lnTo>
                  <a:lnTo>
                    <a:pt x="85153" y="495046"/>
                  </a:lnTo>
                  <a:lnTo>
                    <a:pt x="77444" y="498157"/>
                  </a:lnTo>
                  <a:lnTo>
                    <a:pt x="71145" y="506641"/>
                  </a:lnTo>
                  <a:lnTo>
                    <a:pt x="66903" y="519239"/>
                  </a:lnTo>
                  <a:lnTo>
                    <a:pt x="65354" y="534644"/>
                  </a:lnTo>
                  <a:lnTo>
                    <a:pt x="66903" y="550062"/>
                  </a:lnTo>
                  <a:lnTo>
                    <a:pt x="71145" y="562648"/>
                  </a:lnTo>
                  <a:lnTo>
                    <a:pt x="77444" y="571131"/>
                  </a:lnTo>
                  <a:lnTo>
                    <a:pt x="85153" y="574243"/>
                  </a:lnTo>
                  <a:lnTo>
                    <a:pt x="92862" y="571131"/>
                  </a:lnTo>
                  <a:lnTo>
                    <a:pt x="99148" y="562648"/>
                  </a:lnTo>
                  <a:lnTo>
                    <a:pt x="103403" y="550062"/>
                  </a:lnTo>
                  <a:lnTo>
                    <a:pt x="104952" y="534644"/>
                  </a:lnTo>
                  <a:close/>
                </a:path>
                <a:path w="300989" h="1861820">
                  <a:moveTo>
                    <a:pt x="104952" y="336626"/>
                  </a:moveTo>
                  <a:lnTo>
                    <a:pt x="103403" y="321221"/>
                  </a:lnTo>
                  <a:lnTo>
                    <a:pt x="99148" y="308635"/>
                  </a:lnTo>
                  <a:lnTo>
                    <a:pt x="92862" y="300139"/>
                  </a:lnTo>
                  <a:lnTo>
                    <a:pt x="85153" y="297027"/>
                  </a:lnTo>
                  <a:lnTo>
                    <a:pt x="77444" y="300139"/>
                  </a:lnTo>
                  <a:lnTo>
                    <a:pt x="71145" y="308635"/>
                  </a:lnTo>
                  <a:lnTo>
                    <a:pt x="66903" y="321221"/>
                  </a:lnTo>
                  <a:lnTo>
                    <a:pt x="65354" y="336626"/>
                  </a:lnTo>
                  <a:lnTo>
                    <a:pt x="66903" y="352044"/>
                  </a:lnTo>
                  <a:lnTo>
                    <a:pt x="71145" y="364629"/>
                  </a:lnTo>
                  <a:lnTo>
                    <a:pt x="77444" y="373113"/>
                  </a:lnTo>
                  <a:lnTo>
                    <a:pt x="85153" y="376224"/>
                  </a:lnTo>
                  <a:lnTo>
                    <a:pt x="92862" y="373113"/>
                  </a:lnTo>
                  <a:lnTo>
                    <a:pt x="99148" y="364629"/>
                  </a:lnTo>
                  <a:lnTo>
                    <a:pt x="103403" y="352044"/>
                  </a:lnTo>
                  <a:lnTo>
                    <a:pt x="104952" y="336626"/>
                  </a:lnTo>
                  <a:close/>
                </a:path>
                <a:path w="300989" h="1861820">
                  <a:moveTo>
                    <a:pt x="170294" y="1425727"/>
                  </a:moveTo>
                  <a:lnTo>
                    <a:pt x="168744" y="1410309"/>
                  </a:lnTo>
                  <a:lnTo>
                    <a:pt x="164503" y="1397723"/>
                  </a:lnTo>
                  <a:lnTo>
                    <a:pt x="158203" y="1389240"/>
                  </a:lnTo>
                  <a:lnTo>
                    <a:pt x="150495" y="1386128"/>
                  </a:lnTo>
                  <a:lnTo>
                    <a:pt x="142786" y="1389240"/>
                  </a:lnTo>
                  <a:lnTo>
                    <a:pt x="136499" y="1397723"/>
                  </a:lnTo>
                  <a:lnTo>
                    <a:pt x="132257" y="1410309"/>
                  </a:lnTo>
                  <a:lnTo>
                    <a:pt x="130695" y="1425727"/>
                  </a:lnTo>
                  <a:lnTo>
                    <a:pt x="132257" y="1441145"/>
                  </a:lnTo>
                  <a:lnTo>
                    <a:pt x="136499" y="1453730"/>
                  </a:lnTo>
                  <a:lnTo>
                    <a:pt x="142786" y="1462214"/>
                  </a:lnTo>
                  <a:lnTo>
                    <a:pt x="150495" y="1465326"/>
                  </a:lnTo>
                  <a:lnTo>
                    <a:pt x="158203" y="1462214"/>
                  </a:lnTo>
                  <a:lnTo>
                    <a:pt x="164503" y="1453730"/>
                  </a:lnTo>
                  <a:lnTo>
                    <a:pt x="168744" y="1441145"/>
                  </a:lnTo>
                  <a:lnTo>
                    <a:pt x="170294" y="1425727"/>
                  </a:lnTo>
                  <a:close/>
                </a:path>
                <a:path w="300989" h="1861820">
                  <a:moveTo>
                    <a:pt x="170294" y="1227709"/>
                  </a:moveTo>
                  <a:lnTo>
                    <a:pt x="168744" y="1212291"/>
                  </a:lnTo>
                  <a:lnTo>
                    <a:pt x="164503" y="1199705"/>
                  </a:lnTo>
                  <a:lnTo>
                    <a:pt x="158203" y="1191221"/>
                  </a:lnTo>
                  <a:lnTo>
                    <a:pt x="150495" y="1188110"/>
                  </a:lnTo>
                  <a:lnTo>
                    <a:pt x="142786" y="1191221"/>
                  </a:lnTo>
                  <a:lnTo>
                    <a:pt x="136499" y="1199705"/>
                  </a:lnTo>
                  <a:lnTo>
                    <a:pt x="132257" y="1212291"/>
                  </a:lnTo>
                  <a:lnTo>
                    <a:pt x="130695" y="1227709"/>
                  </a:lnTo>
                  <a:lnTo>
                    <a:pt x="132257" y="1243126"/>
                  </a:lnTo>
                  <a:lnTo>
                    <a:pt x="136499" y="1255712"/>
                  </a:lnTo>
                  <a:lnTo>
                    <a:pt x="142786" y="1264196"/>
                  </a:lnTo>
                  <a:lnTo>
                    <a:pt x="150495" y="1267307"/>
                  </a:lnTo>
                  <a:lnTo>
                    <a:pt x="158203" y="1264196"/>
                  </a:lnTo>
                  <a:lnTo>
                    <a:pt x="164503" y="1255712"/>
                  </a:lnTo>
                  <a:lnTo>
                    <a:pt x="168744" y="1243126"/>
                  </a:lnTo>
                  <a:lnTo>
                    <a:pt x="170294" y="1227709"/>
                  </a:lnTo>
                  <a:close/>
                </a:path>
                <a:path w="300989" h="1861820">
                  <a:moveTo>
                    <a:pt x="170294" y="1029690"/>
                  </a:moveTo>
                  <a:lnTo>
                    <a:pt x="168744" y="1014272"/>
                  </a:lnTo>
                  <a:lnTo>
                    <a:pt x="164503" y="1001687"/>
                  </a:lnTo>
                  <a:lnTo>
                    <a:pt x="158203" y="993203"/>
                  </a:lnTo>
                  <a:lnTo>
                    <a:pt x="150495" y="990092"/>
                  </a:lnTo>
                  <a:lnTo>
                    <a:pt x="142786" y="993203"/>
                  </a:lnTo>
                  <a:lnTo>
                    <a:pt x="136499" y="1001687"/>
                  </a:lnTo>
                  <a:lnTo>
                    <a:pt x="132257" y="1014272"/>
                  </a:lnTo>
                  <a:lnTo>
                    <a:pt x="130695" y="1029690"/>
                  </a:lnTo>
                  <a:lnTo>
                    <a:pt x="132257" y="1045108"/>
                  </a:lnTo>
                  <a:lnTo>
                    <a:pt x="136499" y="1057694"/>
                  </a:lnTo>
                  <a:lnTo>
                    <a:pt x="142786" y="1066177"/>
                  </a:lnTo>
                  <a:lnTo>
                    <a:pt x="150495" y="1069289"/>
                  </a:lnTo>
                  <a:lnTo>
                    <a:pt x="158203" y="1066177"/>
                  </a:lnTo>
                  <a:lnTo>
                    <a:pt x="164503" y="1057694"/>
                  </a:lnTo>
                  <a:lnTo>
                    <a:pt x="168744" y="1045108"/>
                  </a:lnTo>
                  <a:lnTo>
                    <a:pt x="170294" y="1029690"/>
                  </a:lnTo>
                  <a:close/>
                </a:path>
                <a:path w="300989" h="1861820">
                  <a:moveTo>
                    <a:pt x="170294" y="831672"/>
                  </a:moveTo>
                  <a:lnTo>
                    <a:pt x="168744" y="816254"/>
                  </a:lnTo>
                  <a:lnTo>
                    <a:pt x="164503" y="803668"/>
                  </a:lnTo>
                  <a:lnTo>
                    <a:pt x="158203" y="795185"/>
                  </a:lnTo>
                  <a:lnTo>
                    <a:pt x="150495" y="792073"/>
                  </a:lnTo>
                  <a:lnTo>
                    <a:pt x="142786" y="795185"/>
                  </a:lnTo>
                  <a:lnTo>
                    <a:pt x="136499" y="803668"/>
                  </a:lnTo>
                  <a:lnTo>
                    <a:pt x="132257" y="816254"/>
                  </a:lnTo>
                  <a:lnTo>
                    <a:pt x="130695" y="831672"/>
                  </a:lnTo>
                  <a:lnTo>
                    <a:pt x="132257" y="847090"/>
                  </a:lnTo>
                  <a:lnTo>
                    <a:pt x="136499" y="859675"/>
                  </a:lnTo>
                  <a:lnTo>
                    <a:pt x="142786" y="868159"/>
                  </a:lnTo>
                  <a:lnTo>
                    <a:pt x="150495" y="871270"/>
                  </a:lnTo>
                  <a:lnTo>
                    <a:pt x="158203" y="868159"/>
                  </a:lnTo>
                  <a:lnTo>
                    <a:pt x="164503" y="859675"/>
                  </a:lnTo>
                  <a:lnTo>
                    <a:pt x="168744" y="847090"/>
                  </a:lnTo>
                  <a:lnTo>
                    <a:pt x="170294" y="831672"/>
                  </a:lnTo>
                  <a:close/>
                </a:path>
                <a:path w="300989" h="1861820">
                  <a:moveTo>
                    <a:pt x="170294" y="633653"/>
                  </a:moveTo>
                  <a:lnTo>
                    <a:pt x="168744" y="618248"/>
                  </a:lnTo>
                  <a:lnTo>
                    <a:pt x="164503" y="605650"/>
                  </a:lnTo>
                  <a:lnTo>
                    <a:pt x="158203" y="597166"/>
                  </a:lnTo>
                  <a:lnTo>
                    <a:pt x="150495" y="594055"/>
                  </a:lnTo>
                  <a:lnTo>
                    <a:pt x="142786" y="597166"/>
                  </a:lnTo>
                  <a:lnTo>
                    <a:pt x="136499" y="605650"/>
                  </a:lnTo>
                  <a:lnTo>
                    <a:pt x="132257" y="618248"/>
                  </a:lnTo>
                  <a:lnTo>
                    <a:pt x="130695" y="633653"/>
                  </a:lnTo>
                  <a:lnTo>
                    <a:pt x="132257" y="649071"/>
                  </a:lnTo>
                  <a:lnTo>
                    <a:pt x="136499" y="661657"/>
                  </a:lnTo>
                  <a:lnTo>
                    <a:pt x="142786" y="670140"/>
                  </a:lnTo>
                  <a:lnTo>
                    <a:pt x="150495" y="673252"/>
                  </a:lnTo>
                  <a:lnTo>
                    <a:pt x="158203" y="670140"/>
                  </a:lnTo>
                  <a:lnTo>
                    <a:pt x="164503" y="661657"/>
                  </a:lnTo>
                  <a:lnTo>
                    <a:pt x="168744" y="649071"/>
                  </a:lnTo>
                  <a:lnTo>
                    <a:pt x="170294" y="633653"/>
                  </a:lnTo>
                  <a:close/>
                </a:path>
                <a:path w="300989" h="1861820">
                  <a:moveTo>
                    <a:pt x="170294" y="435635"/>
                  </a:moveTo>
                  <a:lnTo>
                    <a:pt x="168744" y="420230"/>
                  </a:lnTo>
                  <a:lnTo>
                    <a:pt x="164503" y="407644"/>
                  </a:lnTo>
                  <a:lnTo>
                    <a:pt x="158203" y="399148"/>
                  </a:lnTo>
                  <a:lnTo>
                    <a:pt x="150495" y="396036"/>
                  </a:lnTo>
                  <a:lnTo>
                    <a:pt x="142786" y="399148"/>
                  </a:lnTo>
                  <a:lnTo>
                    <a:pt x="136499" y="407644"/>
                  </a:lnTo>
                  <a:lnTo>
                    <a:pt x="132257" y="420230"/>
                  </a:lnTo>
                  <a:lnTo>
                    <a:pt x="130695" y="435635"/>
                  </a:lnTo>
                  <a:lnTo>
                    <a:pt x="132257" y="451053"/>
                  </a:lnTo>
                  <a:lnTo>
                    <a:pt x="136499" y="463638"/>
                  </a:lnTo>
                  <a:lnTo>
                    <a:pt x="142786" y="472122"/>
                  </a:lnTo>
                  <a:lnTo>
                    <a:pt x="150495" y="475234"/>
                  </a:lnTo>
                  <a:lnTo>
                    <a:pt x="158203" y="472122"/>
                  </a:lnTo>
                  <a:lnTo>
                    <a:pt x="164503" y="463638"/>
                  </a:lnTo>
                  <a:lnTo>
                    <a:pt x="168744" y="451053"/>
                  </a:lnTo>
                  <a:lnTo>
                    <a:pt x="170294" y="435635"/>
                  </a:lnTo>
                  <a:close/>
                </a:path>
                <a:path w="300989" h="1861820">
                  <a:moveTo>
                    <a:pt x="170294" y="237617"/>
                  </a:moveTo>
                  <a:lnTo>
                    <a:pt x="168744" y="222211"/>
                  </a:lnTo>
                  <a:lnTo>
                    <a:pt x="164503" y="209626"/>
                  </a:lnTo>
                  <a:lnTo>
                    <a:pt x="158203" y="201129"/>
                  </a:lnTo>
                  <a:lnTo>
                    <a:pt x="150495" y="198018"/>
                  </a:lnTo>
                  <a:lnTo>
                    <a:pt x="142786" y="201129"/>
                  </a:lnTo>
                  <a:lnTo>
                    <a:pt x="136499" y="209626"/>
                  </a:lnTo>
                  <a:lnTo>
                    <a:pt x="132257" y="222211"/>
                  </a:lnTo>
                  <a:lnTo>
                    <a:pt x="130695" y="237617"/>
                  </a:lnTo>
                  <a:lnTo>
                    <a:pt x="132257" y="253034"/>
                  </a:lnTo>
                  <a:lnTo>
                    <a:pt x="136499" y="265620"/>
                  </a:lnTo>
                  <a:lnTo>
                    <a:pt x="142786" y="274104"/>
                  </a:lnTo>
                  <a:lnTo>
                    <a:pt x="150495" y="277228"/>
                  </a:lnTo>
                  <a:lnTo>
                    <a:pt x="158203" y="274104"/>
                  </a:lnTo>
                  <a:lnTo>
                    <a:pt x="164503" y="265620"/>
                  </a:lnTo>
                  <a:lnTo>
                    <a:pt x="168744" y="253034"/>
                  </a:lnTo>
                  <a:lnTo>
                    <a:pt x="170294" y="237617"/>
                  </a:lnTo>
                  <a:close/>
                </a:path>
                <a:path w="300989" h="1861820">
                  <a:moveTo>
                    <a:pt x="235648" y="1326718"/>
                  </a:moveTo>
                  <a:lnTo>
                    <a:pt x="234086" y="1311300"/>
                  </a:lnTo>
                  <a:lnTo>
                    <a:pt x="229844" y="1298714"/>
                  </a:lnTo>
                  <a:lnTo>
                    <a:pt x="223545" y="1290231"/>
                  </a:lnTo>
                  <a:lnTo>
                    <a:pt x="215849" y="1287119"/>
                  </a:lnTo>
                  <a:lnTo>
                    <a:pt x="208140" y="1290231"/>
                  </a:lnTo>
                  <a:lnTo>
                    <a:pt x="201841" y="1298714"/>
                  </a:lnTo>
                  <a:lnTo>
                    <a:pt x="197599" y="1311300"/>
                  </a:lnTo>
                  <a:lnTo>
                    <a:pt x="196037" y="1326718"/>
                  </a:lnTo>
                  <a:lnTo>
                    <a:pt x="197599" y="1342136"/>
                  </a:lnTo>
                  <a:lnTo>
                    <a:pt x="201841" y="1354721"/>
                  </a:lnTo>
                  <a:lnTo>
                    <a:pt x="208140" y="1363205"/>
                  </a:lnTo>
                  <a:lnTo>
                    <a:pt x="215849" y="1366316"/>
                  </a:lnTo>
                  <a:lnTo>
                    <a:pt x="223545" y="1363205"/>
                  </a:lnTo>
                  <a:lnTo>
                    <a:pt x="229844" y="1354721"/>
                  </a:lnTo>
                  <a:lnTo>
                    <a:pt x="234086" y="1342136"/>
                  </a:lnTo>
                  <a:lnTo>
                    <a:pt x="235648" y="1326718"/>
                  </a:lnTo>
                  <a:close/>
                </a:path>
                <a:path w="300989" h="1861820">
                  <a:moveTo>
                    <a:pt x="235648" y="1128699"/>
                  </a:moveTo>
                  <a:lnTo>
                    <a:pt x="234086" y="1113282"/>
                  </a:lnTo>
                  <a:lnTo>
                    <a:pt x="229844" y="1100696"/>
                  </a:lnTo>
                  <a:lnTo>
                    <a:pt x="223545" y="1092212"/>
                  </a:lnTo>
                  <a:lnTo>
                    <a:pt x="215849" y="1089101"/>
                  </a:lnTo>
                  <a:lnTo>
                    <a:pt x="208140" y="1092212"/>
                  </a:lnTo>
                  <a:lnTo>
                    <a:pt x="201841" y="1100696"/>
                  </a:lnTo>
                  <a:lnTo>
                    <a:pt x="197599" y="1113282"/>
                  </a:lnTo>
                  <a:lnTo>
                    <a:pt x="196037" y="1128699"/>
                  </a:lnTo>
                  <a:lnTo>
                    <a:pt x="197599" y="1144117"/>
                  </a:lnTo>
                  <a:lnTo>
                    <a:pt x="201841" y="1156703"/>
                  </a:lnTo>
                  <a:lnTo>
                    <a:pt x="208140" y="1165186"/>
                  </a:lnTo>
                  <a:lnTo>
                    <a:pt x="215849" y="1168298"/>
                  </a:lnTo>
                  <a:lnTo>
                    <a:pt x="223545" y="1165186"/>
                  </a:lnTo>
                  <a:lnTo>
                    <a:pt x="229844" y="1156703"/>
                  </a:lnTo>
                  <a:lnTo>
                    <a:pt x="234086" y="1144117"/>
                  </a:lnTo>
                  <a:lnTo>
                    <a:pt x="235648" y="1128699"/>
                  </a:lnTo>
                  <a:close/>
                </a:path>
                <a:path w="300989" h="1861820">
                  <a:moveTo>
                    <a:pt x="235648" y="930681"/>
                  </a:moveTo>
                  <a:lnTo>
                    <a:pt x="234086" y="915263"/>
                  </a:lnTo>
                  <a:lnTo>
                    <a:pt x="229844" y="902677"/>
                  </a:lnTo>
                  <a:lnTo>
                    <a:pt x="223545" y="894194"/>
                  </a:lnTo>
                  <a:lnTo>
                    <a:pt x="215849" y="891082"/>
                  </a:lnTo>
                  <a:lnTo>
                    <a:pt x="208140" y="894194"/>
                  </a:lnTo>
                  <a:lnTo>
                    <a:pt x="201841" y="902677"/>
                  </a:lnTo>
                  <a:lnTo>
                    <a:pt x="197599" y="915263"/>
                  </a:lnTo>
                  <a:lnTo>
                    <a:pt x="196037" y="930681"/>
                  </a:lnTo>
                  <a:lnTo>
                    <a:pt x="197599" y="946099"/>
                  </a:lnTo>
                  <a:lnTo>
                    <a:pt x="201841" y="958684"/>
                  </a:lnTo>
                  <a:lnTo>
                    <a:pt x="208140" y="967168"/>
                  </a:lnTo>
                  <a:lnTo>
                    <a:pt x="215849" y="970280"/>
                  </a:lnTo>
                  <a:lnTo>
                    <a:pt x="223545" y="967168"/>
                  </a:lnTo>
                  <a:lnTo>
                    <a:pt x="229844" y="958684"/>
                  </a:lnTo>
                  <a:lnTo>
                    <a:pt x="234086" y="946099"/>
                  </a:lnTo>
                  <a:lnTo>
                    <a:pt x="235648" y="930681"/>
                  </a:lnTo>
                  <a:close/>
                </a:path>
                <a:path w="300989" h="1861820">
                  <a:moveTo>
                    <a:pt x="235648" y="732663"/>
                  </a:moveTo>
                  <a:lnTo>
                    <a:pt x="234086" y="717257"/>
                  </a:lnTo>
                  <a:lnTo>
                    <a:pt x="229844" y="704659"/>
                  </a:lnTo>
                  <a:lnTo>
                    <a:pt x="223545" y="696175"/>
                  </a:lnTo>
                  <a:lnTo>
                    <a:pt x="215849" y="693064"/>
                  </a:lnTo>
                  <a:lnTo>
                    <a:pt x="208140" y="696175"/>
                  </a:lnTo>
                  <a:lnTo>
                    <a:pt x="201841" y="704659"/>
                  </a:lnTo>
                  <a:lnTo>
                    <a:pt x="197599" y="717257"/>
                  </a:lnTo>
                  <a:lnTo>
                    <a:pt x="196037" y="732663"/>
                  </a:lnTo>
                  <a:lnTo>
                    <a:pt x="197599" y="748080"/>
                  </a:lnTo>
                  <a:lnTo>
                    <a:pt x="201841" y="760666"/>
                  </a:lnTo>
                  <a:lnTo>
                    <a:pt x="208140" y="769150"/>
                  </a:lnTo>
                  <a:lnTo>
                    <a:pt x="215849" y="772261"/>
                  </a:lnTo>
                  <a:lnTo>
                    <a:pt x="223545" y="769150"/>
                  </a:lnTo>
                  <a:lnTo>
                    <a:pt x="229844" y="760666"/>
                  </a:lnTo>
                  <a:lnTo>
                    <a:pt x="234086" y="748080"/>
                  </a:lnTo>
                  <a:lnTo>
                    <a:pt x="235648" y="732663"/>
                  </a:lnTo>
                  <a:close/>
                </a:path>
                <a:path w="300989" h="1861820">
                  <a:moveTo>
                    <a:pt x="235648" y="534644"/>
                  </a:moveTo>
                  <a:lnTo>
                    <a:pt x="234086" y="519239"/>
                  </a:lnTo>
                  <a:lnTo>
                    <a:pt x="229844" y="506641"/>
                  </a:lnTo>
                  <a:lnTo>
                    <a:pt x="223545" y="498157"/>
                  </a:lnTo>
                  <a:lnTo>
                    <a:pt x="215849" y="495046"/>
                  </a:lnTo>
                  <a:lnTo>
                    <a:pt x="208140" y="498157"/>
                  </a:lnTo>
                  <a:lnTo>
                    <a:pt x="201841" y="506641"/>
                  </a:lnTo>
                  <a:lnTo>
                    <a:pt x="197599" y="519239"/>
                  </a:lnTo>
                  <a:lnTo>
                    <a:pt x="196037" y="534644"/>
                  </a:lnTo>
                  <a:lnTo>
                    <a:pt x="197599" y="550062"/>
                  </a:lnTo>
                  <a:lnTo>
                    <a:pt x="201841" y="562648"/>
                  </a:lnTo>
                  <a:lnTo>
                    <a:pt x="208140" y="571131"/>
                  </a:lnTo>
                  <a:lnTo>
                    <a:pt x="215849" y="574243"/>
                  </a:lnTo>
                  <a:lnTo>
                    <a:pt x="223545" y="571131"/>
                  </a:lnTo>
                  <a:lnTo>
                    <a:pt x="229844" y="562648"/>
                  </a:lnTo>
                  <a:lnTo>
                    <a:pt x="234086" y="550062"/>
                  </a:lnTo>
                  <a:lnTo>
                    <a:pt x="235648" y="534644"/>
                  </a:lnTo>
                  <a:close/>
                </a:path>
                <a:path w="300989" h="1861820">
                  <a:moveTo>
                    <a:pt x="235648" y="336626"/>
                  </a:moveTo>
                  <a:lnTo>
                    <a:pt x="234086" y="321221"/>
                  </a:lnTo>
                  <a:lnTo>
                    <a:pt x="229844" y="308635"/>
                  </a:lnTo>
                  <a:lnTo>
                    <a:pt x="223545" y="300139"/>
                  </a:lnTo>
                  <a:lnTo>
                    <a:pt x="215849" y="297027"/>
                  </a:lnTo>
                  <a:lnTo>
                    <a:pt x="208140" y="300139"/>
                  </a:lnTo>
                  <a:lnTo>
                    <a:pt x="201841" y="308635"/>
                  </a:lnTo>
                  <a:lnTo>
                    <a:pt x="197599" y="321221"/>
                  </a:lnTo>
                  <a:lnTo>
                    <a:pt x="196037" y="336626"/>
                  </a:lnTo>
                  <a:lnTo>
                    <a:pt x="197599" y="352044"/>
                  </a:lnTo>
                  <a:lnTo>
                    <a:pt x="201841" y="364629"/>
                  </a:lnTo>
                  <a:lnTo>
                    <a:pt x="208140" y="373113"/>
                  </a:lnTo>
                  <a:lnTo>
                    <a:pt x="215849" y="376224"/>
                  </a:lnTo>
                  <a:lnTo>
                    <a:pt x="223545" y="373113"/>
                  </a:lnTo>
                  <a:lnTo>
                    <a:pt x="229844" y="364629"/>
                  </a:lnTo>
                  <a:lnTo>
                    <a:pt x="234086" y="352044"/>
                  </a:lnTo>
                  <a:lnTo>
                    <a:pt x="235648" y="336626"/>
                  </a:lnTo>
                  <a:close/>
                </a:path>
                <a:path w="300989" h="1861820">
                  <a:moveTo>
                    <a:pt x="235648" y="138607"/>
                  </a:moveTo>
                  <a:lnTo>
                    <a:pt x="234086" y="123202"/>
                  </a:lnTo>
                  <a:lnTo>
                    <a:pt x="229844" y="110617"/>
                  </a:lnTo>
                  <a:lnTo>
                    <a:pt x="223545" y="102120"/>
                  </a:lnTo>
                  <a:lnTo>
                    <a:pt x="215849" y="99009"/>
                  </a:lnTo>
                  <a:lnTo>
                    <a:pt x="208140" y="102120"/>
                  </a:lnTo>
                  <a:lnTo>
                    <a:pt x="201841" y="110617"/>
                  </a:lnTo>
                  <a:lnTo>
                    <a:pt x="197599" y="123202"/>
                  </a:lnTo>
                  <a:lnTo>
                    <a:pt x="196037" y="138607"/>
                  </a:lnTo>
                  <a:lnTo>
                    <a:pt x="197599" y="154025"/>
                  </a:lnTo>
                  <a:lnTo>
                    <a:pt x="201841" y="166611"/>
                  </a:lnTo>
                  <a:lnTo>
                    <a:pt x="208140" y="175107"/>
                  </a:lnTo>
                  <a:lnTo>
                    <a:pt x="215849" y="178219"/>
                  </a:lnTo>
                  <a:lnTo>
                    <a:pt x="223545" y="175107"/>
                  </a:lnTo>
                  <a:lnTo>
                    <a:pt x="229844" y="166611"/>
                  </a:lnTo>
                  <a:lnTo>
                    <a:pt x="234086" y="154025"/>
                  </a:lnTo>
                  <a:lnTo>
                    <a:pt x="235648" y="138607"/>
                  </a:lnTo>
                  <a:close/>
                </a:path>
                <a:path w="300989" h="1861820">
                  <a:moveTo>
                    <a:pt x="300990" y="1227709"/>
                  </a:moveTo>
                  <a:lnTo>
                    <a:pt x="299440" y="1212291"/>
                  </a:lnTo>
                  <a:lnTo>
                    <a:pt x="295186" y="1199705"/>
                  </a:lnTo>
                  <a:lnTo>
                    <a:pt x="288899" y="1191221"/>
                  </a:lnTo>
                  <a:lnTo>
                    <a:pt x="281190" y="1188110"/>
                  </a:lnTo>
                  <a:lnTo>
                    <a:pt x="273481" y="1191221"/>
                  </a:lnTo>
                  <a:lnTo>
                    <a:pt x="267182" y="1199705"/>
                  </a:lnTo>
                  <a:lnTo>
                    <a:pt x="262940" y="1212291"/>
                  </a:lnTo>
                  <a:lnTo>
                    <a:pt x="261391" y="1227709"/>
                  </a:lnTo>
                  <a:lnTo>
                    <a:pt x="262940" y="1243126"/>
                  </a:lnTo>
                  <a:lnTo>
                    <a:pt x="267182" y="1255712"/>
                  </a:lnTo>
                  <a:lnTo>
                    <a:pt x="273481" y="1264196"/>
                  </a:lnTo>
                  <a:lnTo>
                    <a:pt x="281190" y="1267307"/>
                  </a:lnTo>
                  <a:lnTo>
                    <a:pt x="288899" y="1264196"/>
                  </a:lnTo>
                  <a:lnTo>
                    <a:pt x="295186" y="1255712"/>
                  </a:lnTo>
                  <a:lnTo>
                    <a:pt x="299440" y="1243126"/>
                  </a:lnTo>
                  <a:lnTo>
                    <a:pt x="300990" y="1227709"/>
                  </a:lnTo>
                  <a:close/>
                </a:path>
                <a:path w="300989" h="1861820">
                  <a:moveTo>
                    <a:pt x="300990" y="1029690"/>
                  </a:moveTo>
                  <a:lnTo>
                    <a:pt x="299440" y="1014272"/>
                  </a:lnTo>
                  <a:lnTo>
                    <a:pt x="295186" y="1001687"/>
                  </a:lnTo>
                  <a:lnTo>
                    <a:pt x="288899" y="993203"/>
                  </a:lnTo>
                  <a:lnTo>
                    <a:pt x="281190" y="990092"/>
                  </a:lnTo>
                  <a:lnTo>
                    <a:pt x="273481" y="993203"/>
                  </a:lnTo>
                  <a:lnTo>
                    <a:pt x="267182" y="1001687"/>
                  </a:lnTo>
                  <a:lnTo>
                    <a:pt x="262940" y="1014272"/>
                  </a:lnTo>
                  <a:lnTo>
                    <a:pt x="261391" y="1029690"/>
                  </a:lnTo>
                  <a:lnTo>
                    <a:pt x="262940" y="1045108"/>
                  </a:lnTo>
                  <a:lnTo>
                    <a:pt x="267182" y="1057694"/>
                  </a:lnTo>
                  <a:lnTo>
                    <a:pt x="273481" y="1066177"/>
                  </a:lnTo>
                  <a:lnTo>
                    <a:pt x="281190" y="1069289"/>
                  </a:lnTo>
                  <a:lnTo>
                    <a:pt x="288899" y="1066177"/>
                  </a:lnTo>
                  <a:lnTo>
                    <a:pt x="295186" y="1057694"/>
                  </a:lnTo>
                  <a:lnTo>
                    <a:pt x="299440" y="1045108"/>
                  </a:lnTo>
                  <a:lnTo>
                    <a:pt x="300990" y="1029690"/>
                  </a:lnTo>
                  <a:close/>
                </a:path>
                <a:path w="300989" h="1861820">
                  <a:moveTo>
                    <a:pt x="300990" y="831672"/>
                  </a:moveTo>
                  <a:lnTo>
                    <a:pt x="299440" y="816254"/>
                  </a:lnTo>
                  <a:lnTo>
                    <a:pt x="295186" y="803668"/>
                  </a:lnTo>
                  <a:lnTo>
                    <a:pt x="288899" y="795185"/>
                  </a:lnTo>
                  <a:lnTo>
                    <a:pt x="281190" y="792073"/>
                  </a:lnTo>
                  <a:lnTo>
                    <a:pt x="273481" y="795185"/>
                  </a:lnTo>
                  <a:lnTo>
                    <a:pt x="267182" y="803668"/>
                  </a:lnTo>
                  <a:lnTo>
                    <a:pt x="262940" y="816254"/>
                  </a:lnTo>
                  <a:lnTo>
                    <a:pt x="261391" y="831672"/>
                  </a:lnTo>
                  <a:lnTo>
                    <a:pt x="262940" y="847090"/>
                  </a:lnTo>
                  <a:lnTo>
                    <a:pt x="267182" y="859675"/>
                  </a:lnTo>
                  <a:lnTo>
                    <a:pt x="273481" y="868159"/>
                  </a:lnTo>
                  <a:lnTo>
                    <a:pt x="281190" y="871270"/>
                  </a:lnTo>
                  <a:lnTo>
                    <a:pt x="288899" y="868159"/>
                  </a:lnTo>
                  <a:lnTo>
                    <a:pt x="295186" y="859675"/>
                  </a:lnTo>
                  <a:lnTo>
                    <a:pt x="299440" y="847090"/>
                  </a:lnTo>
                  <a:lnTo>
                    <a:pt x="300990" y="831672"/>
                  </a:lnTo>
                  <a:close/>
                </a:path>
                <a:path w="300989" h="1861820">
                  <a:moveTo>
                    <a:pt x="300990" y="633653"/>
                  </a:moveTo>
                  <a:lnTo>
                    <a:pt x="299440" y="618248"/>
                  </a:lnTo>
                  <a:lnTo>
                    <a:pt x="295186" y="605650"/>
                  </a:lnTo>
                  <a:lnTo>
                    <a:pt x="288899" y="597166"/>
                  </a:lnTo>
                  <a:lnTo>
                    <a:pt x="281190" y="594055"/>
                  </a:lnTo>
                  <a:lnTo>
                    <a:pt x="273481" y="597166"/>
                  </a:lnTo>
                  <a:lnTo>
                    <a:pt x="267182" y="605650"/>
                  </a:lnTo>
                  <a:lnTo>
                    <a:pt x="262940" y="618248"/>
                  </a:lnTo>
                  <a:lnTo>
                    <a:pt x="261391" y="633653"/>
                  </a:lnTo>
                  <a:lnTo>
                    <a:pt x="262940" y="649071"/>
                  </a:lnTo>
                  <a:lnTo>
                    <a:pt x="267182" y="661657"/>
                  </a:lnTo>
                  <a:lnTo>
                    <a:pt x="273481" y="670140"/>
                  </a:lnTo>
                  <a:lnTo>
                    <a:pt x="281190" y="673252"/>
                  </a:lnTo>
                  <a:lnTo>
                    <a:pt x="288899" y="670140"/>
                  </a:lnTo>
                  <a:lnTo>
                    <a:pt x="295186" y="661657"/>
                  </a:lnTo>
                  <a:lnTo>
                    <a:pt x="299440" y="649071"/>
                  </a:lnTo>
                  <a:lnTo>
                    <a:pt x="300990" y="633653"/>
                  </a:lnTo>
                  <a:close/>
                </a:path>
                <a:path w="300989" h="1861820">
                  <a:moveTo>
                    <a:pt x="300990" y="435635"/>
                  </a:moveTo>
                  <a:lnTo>
                    <a:pt x="299440" y="420230"/>
                  </a:lnTo>
                  <a:lnTo>
                    <a:pt x="295186" y="407644"/>
                  </a:lnTo>
                  <a:lnTo>
                    <a:pt x="288899" y="399148"/>
                  </a:lnTo>
                  <a:lnTo>
                    <a:pt x="281190" y="396036"/>
                  </a:lnTo>
                  <a:lnTo>
                    <a:pt x="273481" y="399148"/>
                  </a:lnTo>
                  <a:lnTo>
                    <a:pt x="267182" y="407644"/>
                  </a:lnTo>
                  <a:lnTo>
                    <a:pt x="262940" y="420230"/>
                  </a:lnTo>
                  <a:lnTo>
                    <a:pt x="261391" y="435635"/>
                  </a:lnTo>
                  <a:lnTo>
                    <a:pt x="262940" y="451053"/>
                  </a:lnTo>
                  <a:lnTo>
                    <a:pt x="267182" y="463638"/>
                  </a:lnTo>
                  <a:lnTo>
                    <a:pt x="273481" y="472122"/>
                  </a:lnTo>
                  <a:lnTo>
                    <a:pt x="281190" y="475234"/>
                  </a:lnTo>
                  <a:lnTo>
                    <a:pt x="288899" y="472122"/>
                  </a:lnTo>
                  <a:lnTo>
                    <a:pt x="295186" y="463638"/>
                  </a:lnTo>
                  <a:lnTo>
                    <a:pt x="299440" y="451053"/>
                  </a:lnTo>
                  <a:lnTo>
                    <a:pt x="300990" y="435635"/>
                  </a:lnTo>
                  <a:close/>
                </a:path>
                <a:path w="300989" h="1861820">
                  <a:moveTo>
                    <a:pt x="300990" y="237617"/>
                  </a:moveTo>
                  <a:lnTo>
                    <a:pt x="299440" y="222211"/>
                  </a:lnTo>
                  <a:lnTo>
                    <a:pt x="295186" y="209626"/>
                  </a:lnTo>
                  <a:lnTo>
                    <a:pt x="288899" y="201129"/>
                  </a:lnTo>
                  <a:lnTo>
                    <a:pt x="281190" y="198018"/>
                  </a:lnTo>
                  <a:lnTo>
                    <a:pt x="273481" y="201129"/>
                  </a:lnTo>
                  <a:lnTo>
                    <a:pt x="267182" y="209626"/>
                  </a:lnTo>
                  <a:lnTo>
                    <a:pt x="262940" y="222211"/>
                  </a:lnTo>
                  <a:lnTo>
                    <a:pt x="261391" y="237617"/>
                  </a:lnTo>
                  <a:lnTo>
                    <a:pt x="262940" y="253034"/>
                  </a:lnTo>
                  <a:lnTo>
                    <a:pt x="267182" y="265620"/>
                  </a:lnTo>
                  <a:lnTo>
                    <a:pt x="273481" y="274104"/>
                  </a:lnTo>
                  <a:lnTo>
                    <a:pt x="281190" y="277228"/>
                  </a:lnTo>
                  <a:lnTo>
                    <a:pt x="288899" y="274104"/>
                  </a:lnTo>
                  <a:lnTo>
                    <a:pt x="295186" y="265620"/>
                  </a:lnTo>
                  <a:lnTo>
                    <a:pt x="299440" y="253034"/>
                  </a:lnTo>
                  <a:lnTo>
                    <a:pt x="300990" y="237617"/>
                  </a:lnTo>
                  <a:close/>
                </a:path>
                <a:path w="300989" h="1861820">
                  <a:moveTo>
                    <a:pt x="300990" y="39611"/>
                  </a:moveTo>
                  <a:lnTo>
                    <a:pt x="299440" y="24193"/>
                  </a:lnTo>
                  <a:lnTo>
                    <a:pt x="295186" y="11607"/>
                  </a:lnTo>
                  <a:lnTo>
                    <a:pt x="288899" y="3111"/>
                  </a:lnTo>
                  <a:lnTo>
                    <a:pt x="281190" y="0"/>
                  </a:lnTo>
                  <a:lnTo>
                    <a:pt x="273481" y="3111"/>
                  </a:lnTo>
                  <a:lnTo>
                    <a:pt x="267182" y="11607"/>
                  </a:lnTo>
                  <a:lnTo>
                    <a:pt x="262940" y="24193"/>
                  </a:lnTo>
                  <a:lnTo>
                    <a:pt x="261391" y="39611"/>
                  </a:lnTo>
                  <a:lnTo>
                    <a:pt x="262940" y="55016"/>
                  </a:lnTo>
                  <a:lnTo>
                    <a:pt x="267182" y="67602"/>
                  </a:lnTo>
                  <a:lnTo>
                    <a:pt x="273481" y="76098"/>
                  </a:lnTo>
                  <a:lnTo>
                    <a:pt x="281190" y="79209"/>
                  </a:lnTo>
                  <a:lnTo>
                    <a:pt x="288899" y="76098"/>
                  </a:lnTo>
                  <a:lnTo>
                    <a:pt x="295186" y="67602"/>
                  </a:lnTo>
                  <a:lnTo>
                    <a:pt x="299440" y="55016"/>
                  </a:lnTo>
                  <a:lnTo>
                    <a:pt x="300990" y="39611"/>
                  </a:lnTo>
                  <a:close/>
                </a:path>
              </a:pathLst>
            </a:custGeom>
            <a:solidFill>
              <a:srgbClr val="BF7F3F"/>
            </a:solidFill>
          </p:spPr>
          <p:txBody>
            <a:bodyPr wrap="square" lIns="0" tIns="0" rIns="0" bIns="0" rtlCol="0"/>
            <a:lstStyle/>
            <a:p>
              <a:endParaRPr/>
            </a:p>
          </p:txBody>
        </p:sp>
        <p:sp>
          <p:nvSpPr>
            <p:cNvPr id="15" name="object 15"/>
            <p:cNvSpPr/>
            <p:nvPr/>
          </p:nvSpPr>
          <p:spPr>
            <a:xfrm>
              <a:off x="1034219" y="1725630"/>
              <a:ext cx="659765" cy="594360"/>
            </a:xfrm>
            <a:custGeom>
              <a:avLst/>
              <a:gdLst/>
              <a:ahLst/>
              <a:cxnLst/>
              <a:rect l="l" t="t" r="r" b="b"/>
              <a:pathLst>
                <a:path w="659764" h="594360">
                  <a:moveTo>
                    <a:pt x="0" y="594052"/>
                  </a:moveTo>
                  <a:lnTo>
                    <a:pt x="659398" y="298016"/>
                  </a:lnTo>
                </a:path>
                <a:path w="659764" h="594360">
                  <a:moveTo>
                    <a:pt x="0" y="198017"/>
                  </a:moveTo>
                  <a:lnTo>
                    <a:pt x="659398" y="298016"/>
                  </a:lnTo>
                </a:path>
                <a:path w="659764" h="594360">
                  <a:moveTo>
                    <a:pt x="130692" y="0"/>
                  </a:moveTo>
                  <a:lnTo>
                    <a:pt x="659398" y="298016"/>
                  </a:lnTo>
                </a:path>
                <a:path w="659764" h="594360">
                  <a:moveTo>
                    <a:pt x="130692" y="396034"/>
                  </a:moveTo>
                  <a:lnTo>
                    <a:pt x="659398" y="298016"/>
                  </a:lnTo>
                </a:path>
              </a:pathLst>
            </a:custGeom>
            <a:ln w="5060">
              <a:solidFill>
                <a:srgbClr val="000000"/>
              </a:solidFill>
            </a:ln>
          </p:spPr>
          <p:txBody>
            <a:bodyPr wrap="square" lIns="0" tIns="0" rIns="0" bIns="0" rtlCol="0"/>
            <a:lstStyle/>
            <a:p>
              <a:endParaRPr/>
            </a:p>
          </p:txBody>
        </p:sp>
        <p:sp>
          <p:nvSpPr>
            <p:cNvPr id="16" name="object 16"/>
            <p:cNvSpPr/>
            <p:nvPr/>
          </p:nvSpPr>
          <p:spPr>
            <a:xfrm>
              <a:off x="1673816" y="1984047"/>
              <a:ext cx="40005" cy="79375"/>
            </a:xfrm>
            <a:custGeom>
              <a:avLst/>
              <a:gdLst/>
              <a:ahLst/>
              <a:cxnLst/>
              <a:rect l="l" t="t" r="r" b="b"/>
              <a:pathLst>
                <a:path w="40005" h="79375">
                  <a:moveTo>
                    <a:pt x="19801" y="0"/>
                  </a:moveTo>
                  <a:lnTo>
                    <a:pt x="12093" y="3111"/>
                  </a:lnTo>
                  <a:lnTo>
                    <a:pt x="5799" y="11598"/>
                  </a:lnTo>
                  <a:lnTo>
                    <a:pt x="1556" y="24185"/>
                  </a:lnTo>
                  <a:lnTo>
                    <a:pt x="0" y="39600"/>
                  </a:lnTo>
                  <a:lnTo>
                    <a:pt x="1556" y="55014"/>
                  </a:lnTo>
                  <a:lnTo>
                    <a:pt x="5799" y="67601"/>
                  </a:lnTo>
                  <a:lnTo>
                    <a:pt x="12093" y="76088"/>
                  </a:lnTo>
                  <a:lnTo>
                    <a:pt x="19801" y="79199"/>
                  </a:lnTo>
                  <a:lnTo>
                    <a:pt x="27509" y="76088"/>
                  </a:lnTo>
                  <a:lnTo>
                    <a:pt x="33803" y="67601"/>
                  </a:lnTo>
                  <a:lnTo>
                    <a:pt x="38047" y="55014"/>
                  </a:lnTo>
                  <a:lnTo>
                    <a:pt x="39603" y="39600"/>
                  </a:lnTo>
                  <a:lnTo>
                    <a:pt x="38047" y="24185"/>
                  </a:lnTo>
                  <a:lnTo>
                    <a:pt x="33803" y="11598"/>
                  </a:lnTo>
                  <a:lnTo>
                    <a:pt x="27509" y="3111"/>
                  </a:lnTo>
                  <a:lnTo>
                    <a:pt x="19801" y="0"/>
                  </a:lnTo>
                  <a:close/>
                </a:path>
              </a:pathLst>
            </a:custGeom>
            <a:solidFill>
              <a:srgbClr val="BF7F3F"/>
            </a:solidFill>
          </p:spPr>
          <p:txBody>
            <a:bodyPr wrap="square" lIns="0" tIns="0" rIns="0" bIns="0" rtlCol="0"/>
            <a:lstStyle/>
            <a:p>
              <a:endParaRPr/>
            </a:p>
          </p:txBody>
        </p:sp>
      </p:grpSp>
      <p:pic>
        <p:nvPicPr>
          <p:cNvPr id="17" name="object 17"/>
          <p:cNvPicPr/>
          <p:nvPr/>
        </p:nvPicPr>
        <p:blipFill>
          <a:blip r:embed="rId2" cstate="print"/>
          <a:stretch>
            <a:fillRect/>
          </a:stretch>
        </p:blipFill>
        <p:spPr>
          <a:xfrm>
            <a:off x="2640558" y="186321"/>
            <a:ext cx="63233" cy="63233"/>
          </a:xfrm>
          <a:prstGeom prst="rect">
            <a:avLst/>
          </a:prstGeom>
        </p:spPr>
      </p:pic>
      <p:sp>
        <p:nvSpPr>
          <p:cNvPr id="18" name="object 18"/>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9" name="object 19"/>
          <p:cNvPicPr/>
          <p:nvPr/>
        </p:nvPicPr>
        <p:blipFill>
          <a:blip r:embed="rId2" cstate="print"/>
          <a:stretch>
            <a:fillRect/>
          </a:stretch>
        </p:blipFill>
        <p:spPr>
          <a:xfrm>
            <a:off x="2640558" y="396354"/>
            <a:ext cx="63233" cy="63233"/>
          </a:xfrm>
          <a:prstGeom prst="rect">
            <a:avLst/>
          </a:prstGeom>
        </p:spPr>
      </p:pic>
      <p:sp>
        <p:nvSpPr>
          <p:cNvPr id="20" name="object 20"/>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21" name="object 21"/>
          <p:cNvPicPr/>
          <p:nvPr/>
        </p:nvPicPr>
        <p:blipFill>
          <a:blip r:embed="rId2" cstate="print"/>
          <a:stretch>
            <a:fillRect/>
          </a:stretch>
        </p:blipFill>
        <p:spPr>
          <a:xfrm>
            <a:off x="2640558" y="606386"/>
            <a:ext cx="63233" cy="63233"/>
          </a:xfrm>
          <a:prstGeom prst="rect">
            <a:avLst/>
          </a:prstGeom>
        </p:spPr>
      </p:pic>
    </p:spTree>
  </p:cSld>
  <p:clrMapOvr>
    <a:masterClrMapping/>
  </p:clrMapOvr>
  <p:transition>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1147445" cy="2579370"/>
            <a:chOff x="702979" y="138961"/>
            <a:chExt cx="1147445"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10" name="object 10"/>
            <p:cNvSpPr/>
            <p:nvPr/>
          </p:nvSpPr>
          <p:spPr>
            <a:xfrm>
              <a:off x="901548" y="1626622"/>
              <a:ext cx="328930" cy="594360"/>
            </a:xfrm>
            <a:custGeom>
              <a:avLst/>
              <a:gdLst/>
              <a:ahLst/>
              <a:cxnLst/>
              <a:rect l="l" t="t" r="r" b="b"/>
              <a:pathLst>
                <a:path w="328930" h="594360">
                  <a:moveTo>
                    <a:pt x="328709" y="0"/>
                  </a:moveTo>
                  <a:lnTo>
                    <a:pt x="130692" y="0"/>
                  </a:lnTo>
                  <a:lnTo>
                    <a:pt x="0" y="198017"/>
                  </a:lnTo>
                  <a:lnTo>
                    <a:pt x="0" y="594051"/>
                  </a:lnTo>
                  <a:lnTo>
                    <a:pt x="198017" y="594051"/>
                  </a:lnTo>
                  <a:lnTo>
                    <a:pt x="328709" y="396034"/>
                  </a:lnTo>
                  <a:lnTo>
                    <a:pt x="328709" y="0"/>
                  </a:lnTo>
                  <a:close/>
                </a:path>
              </a:pathLst>
            </a:custGeom>
            <a:solidFill>
              <a:srgbClr val="DFBF9F">
                <a:alpha val="39999"/>
              </a:srgbClr>
            </a:solidFill>
          </p:spPr>
          <p:txBody>
            <a:bodyPr wrap="square" lIns="0" tIns="0" rIns="0" bIns="0" rtlCol="0"/>
            <a:lstStyle/>
            <a:p>
              <a:endParaRPr/>
            </a:p>
          </p:txBody>
        </p:sp>
        <p:sp>
          <p:nvSpPr>
            <p:cNvPr id="11" name="object 11"/>
            <p:cNvSpPr/>
            <p:nvPr/>
          </p:nvSpPr>
          <p:spPr>
            <a:xfrm>
              <a:off x="901548" y="1626622"/>
              <a:ext cx="328930" cy="594360"/>
            </a:xfrm>
            <a:custGeom>
              <a:avLst/>
              <a:gdLst/>
              <a:ahLst/>
              <a:cxnLst/>
              <a:rect l="l" t="t" r="r" b="b"/>
              <a:pathLst>
                <a:path w="328930" h="594360">
                  <a:moveTo>
                    <a:pt x="0" y="594051"/>
                  </a:moveTo>
                  <a:lnTo>
                    <a:pt x="0" y="198017"/>
                  </a:lnTo>
                  <a:lnTo>
                    <a:pt x="130692" y="0"/>
                  </a:lnTo>
                </a:path>
                <a:path w="328930" h="594360">
                  <a:moveTo>
                    <a:pt x="0" y="594051"/>
                  </a:moveTo>
                  <a:lnTo>
                    <a:pt x="198017" y="594051"/>
                  </a:lnTo>
                </a:path>
                <a:path w="328930" h="594360">
                  <a:moveTo>
                    <a:pt x="0" y="198017"/>
                  </a:moveTo>
                  <a:lnTo>
                    <a:pt x="198017" y="198017"/>
                  </a:lnTo>
                </a:path>
                <a:path w="328930" h="594360">
                  <a:moveTo>
                    <a:pt x="130692" y="0"/>
                  </a:moveTo>
                  <a:lnTo>
                    <a:pt x="328709" y="0"/>
                  </a:lnTo>
                </a:path>
                <a:path w="328930" h="594360">
                  <a:moveTo>
                    <a:pt x="198017" y="594051"/>
                  </a:moveTo>
                  <a:lnTo>
                    <a:pt x="198017" y="198017"/>
                  </a:lnTo>
                  <a:lnTo>
                    <a:pt x="328709" y="0"/>
                  </a:lnTo>
                  <a:lnTo>
                    <a:pt x="328709" y="396034"/>
                  </a:lnTo>
                  <a:lnTo>
                    <a:pt x="198017" y="594051"/>
                  </a:lnTo>
                  <a:close/>
                </a:path>
              </a:pathLst>
            </a:custGeom>
            <a:ln w="10122">
              <a:solidFill>
                <a:srgbClr val="000000"/>
              </a:solidFill>
            </a:ln>
          </p:spPr>
          <p:txBody>
            <a:bodyPr wrap="square" lIns="0" tIns="0" rIns="0" bIns="0" rtlCol="0"/>
            <a:lstStyle/>
            <a:p>
              <a:endParaRPr/>
            </a:p>
          </p:txBody>
        </p:sp>
        <p:sp>
          <p:nvSpPr>
            <p:cNvPr id="12" name="object 12"/>
            <p:cNvSpPr/>
            <p:nvPr/>
          </p:nvSpPr>
          <p:spPr>
            <a:xfrm>
              <a:off x="901548" y="1626622"/>
              <a:ext cx="328930" cy="594360"/>
            </a:xfrm>
            <a:custGeom>
              <a:avLst/>
              <a:gdLst/>
              <a:ahLst/>
              <a:cxnLst/>
              <a:rect l="l" t="t" r="r" b="b"/>
              <a:pathLst>
                <a:path w="328930" h="594360">
                  <a:moveTo>
                    <a:pt x="130692" y="396034"/>
                  </a:moveTo>
                  <a:lnTo>
                    <a:pt x="0" y="594051"/>
                  </a:lnTo>
                </a:path>
                <a:path w="328930" h="594360">
                  <a:moveTo>
                    <a:pt x="130692" y="396034"/>
                  </a:moveTo>
                  <a:lnTo>
                    <a:pt x="130692" y="0"/>
                  </a:lnTo>
                </a:path>
                <a:path w="328930" h="594360">
                  <a:moveTo>
                    <a:pt x="130692" y="396034"/>
                  </a:moveTo>
                  <a:lnTo>
                    <a:pt x="328709" y="396034"/>
                  </a:lnTo>
                </a:path>
              </a:pathLst>
            </a:custGeom>
            <a:ln w="5060">
              <a:solidFill>
                <a:srgbClr val="000000"/>
              </a:solidFill>
              <a:prstDash val="dash"/>
            </a:ln>
          </p:spPr>
          <p:txBody>
            <a:bodyPr wrap="square" lIns="0" tIns="0" rIns="0" bIns="0" rtlCol="0"/>
            <a:lstStyle/>
            <a:p>
              <a:endParaRPr/>
            </a:p>
          </p:txBody>
        </p:sp>
        <p:sp>
          <p:nvSpPr>
            <p:cNvPr id="13" name="object 13"/>
            <p:cNvSpPr/>
            <p:nvPr/>
          </p:nvSpPr>
          <p:spPr>
            <a:xfrm>
              <a:off x="1541143" y="339509"/>
              <a:ext cx="309245" cy="2178685"/>
            </a:xfrm>
            <a:custGeom>
              <a:avLst/>
              <a:gdLst/>
              <a:ahLst/>
              <a:cxnLst/>
              <a:rect l="l" t="t" r="r" b="b"/>
              <a:pathLst>
                <a:path w="309244" h="2178685">
                  <a:moveTo>
                    <a:pt x="308906" y="0"/>
                  </a:moveTo>
                  <a:lnTo>
                    <a:pt x="0" y="461380"/>
                  </a:lnTo>
                  <a:lnTo>
                    <a:pt x="0" y="2178190"/>
                  </a:lnTo>
                  <a:lnTo>
                    <a:pt x="308906" y="1716810"/>
                  </a:lnTo>
                  <a:lnTo>
                    <a:pt x="308906" y="0"/>
                  </a:lnTo>
                  <a:close/>
                </a:path>
              </a:pathLst>
            </a:custGeom>
            <a:solidFill>
              <a:srgbClr val="DFBF9F"/>
            </a:solidFill>
          </p:spPr>
          <p:txBody>
            <a:bodyPr wrap="square" lIns="0" tIns="0" rIns="0" bIns="0" rtlCol="0"/>
            <a:lstStyle/>
            <a:p>
              <a:endParaRPr/>
            </a:p>
          </p:txBody>
        </p:sp>
        <p:sp>
          <p:nvSpPr>
            <p:cNvPr id="14" name="object 14"/>
            <p:cNvSpPr/>
            <p:nvPr/>
          </p:nvSpPr>
          <p:spPr>
            <a:xfrm>
              <a:off x="1543113" y="399910"/>
              <a:ext cx="300990" cy="1861820"/>
            </a:xfrm>
            <a:custGeom>
              <a:avLst/>
              <a:gdLst/>
              <a:ahLst/>
              <a:cxnLst/>
              <a:rect l="l" t="t" r="r" b="b"/>
              <a:pathLst>
                <a:path w="300989" h="1861820">
                  <a:moveTo>
                    <a:pt x="39611" y="1821764"/>
                  </a:moveTo>
                  <a:lnTo>
                    <a:pt x="38049" y="1806346"/>
                  </a:lnTo>
                  <a:lnTo>
                    <a:pt x="33807" y="1793760"/>
                  </a:lnTo>
                  <a:lnTo>
                    <a:pt x="27508" y="1785277"/>
                  </a:lnTo>
                  <a:lnTo>
                    <a:pt x="19799" y="1782165"/>
                  </a:lnTo>
                  <a:lnTo>
                    <a:pt x="12103" y="1785277"/>
                  </a:lnTo>
                  <a:lnTo>
                    <a:pt x="5803" y="1793760"/>
                  </a:lnTo>
                  <a:lnTo>
                    <a:pt x="1562" y="1806346"/>
                  </a:lnTo>
                  <a:lnTo>
                    <a:pt x="0" y="1821764"/>
                  </a:lnTo>
                  <a:lnTo>
                    <a:pt x="1562" y="1837169"/>
                  </a:lnTo>
                  <a:lnTo>
                    <a:pt x="5803" y="1849767"/>
                  </a:lnTo>
                  <a:lnTo>
                    <a:pt x="12103" y="1858251"/>
                  </a:lnTo>
                  <a:lnTo>
                    <a:pt x="19799" y="1861362"/>
                  </a:lnTo>
                  <a:lnTo>
                    <a:pt x="27508" y="1858251"/>
                  </a:lnTo>
                  <a:lnTo>
                    <a:pt x="33807" y="1849767"/>
                  </a:lnTo>
                  <a:lnTo>
                    <a:pt x="38049" y="1837169"/>
                  </a:lnTo>
                  <a:lnTo>
                    <a:pt x="39611" y="1821764"/>
                  </a:lnTo>
                  <a:close/>
                </a:path>
                <a:path w="300989" h="1861820">
                  <a:moveTo>
                    <a:pt x="39611" y="1623745"/>
                  </a:moveTo>
                  <a:lnTo>
                    <a:pt x="38049" y="1608328"/>
                  </a:lnTo>
                  <a:lnTo>
                    <a:pt x="33807" y="1595742"/>
                  </a:lnTo>
                  <a:lnTo>
                    <a:pt x="27508" y="1587258"/>
                  </a:lnTo>
                  <a:lnTo>
                    <a:pt x="19799" y="1584147"/>
                  </a:lnTo>
                  <a:lnTo>
                    <a:pt x="12103" y="1587258"/>
                  </a:lnTo>
                  <a:lnTo>
                    <a:pt x="5803" y="1595742"/>
                  </a:lnTo>
                  <a:lnTo>
                    <a:pt x="1562" y="1608328"/>
                  </a:lnTo>
                  <a:lnTo>
                    <a:pt x="0" y="1623745"/>
                  </a:lnTo>
                  <a:lnTo>
                    <a:pt x="1562" y="1639163"/>
                  </a:lnTo>
                  <a:lnTo>
                    <a:pt x="5803" y="1651749"/>
                  </a:lnTo>
                  <a:lnTo>
                    <a:pt x="12103" y="1660232"/>
                  </a:lnTo>
                  <a:lnTo>
                    <a:pt x="19799" y="1663344"/>
                  </a:lnTo>
                  <a:lnTo>
                    <a:pt x="27508" y="1660232"/>
                  </a:lnTo>
                  <a:lnTo>
                    <a:pt x="33807" y="1651749"/>
                  </a:lnTo>
                  <a:lnTo>
                    <a:pt x="38049" y="1639163"/>
                  </a:lnTo>
                  <a:lnTo>
                    <a:pt x="39611" y="1623745"/>
                  </a:lnTo>
                  <a:close/>
                </a:path>
                <a:path w="300989" h="1861820">
                  <a:moveTo>
                    <a:pt x="39611" y="1425727"/>
                  </a:moveTo>
                  <a:lnTo>
                    <a:pt x="38049" y="1410309"/>
                  </a:lnTo>
                  <a:lnTo>
                    <a:pt x="33807" y="1397723"/>
                  </a:lnTo>
                  <a:lnTo>
                    <a:pt x="27508" y="1389240"/>
                  </a:lnTo>
                  <a:lnTo>
                    <a:pt x="19799" y="1386128"/>
                  </a:lnTo>
                  <a:lnTo>
                    <a:pt x="12103" y="1389240"/>
                  </a:lnTo>
                  <a:lnTo>
                    <a:pt x="5803" y="1397723"/>
                  </a:lnTo>
                  <a:lnTo>
                    <a:pt x="1562" y="1410309"/>
                  </a:lnTo>
                  <a:lnTo>
                    <a:pt x="0" y="1425727"/>
                  </a:lnTo>
                  <a:lnTo>
                    <a:pt x="1562" y="1441145"/>
                  </a:lnTo>
                  <a:lnTo>
                    <a:pt x="5803" y="1453730"/>
                  </a:lnTo>
                  <a:lnTo>
                    <a:pt x="12103" y="1462214"/>
                  </a:lnTo>
                  <a:lnTo>
                    <a:pt x="19799" y="1465326"/>
                  </a:lnTo>
                  <a:lnTo>
                    <a:pt x="27508" y="1462214"/>
                  </a:lnTo>
                  <a:lnTo>
                    <a:pt x="33807" y="1453730"/>
                  </a:lnTo>
                  <a:lnTo>
                    <a:pt x="38049" y="1441145"/>
                  </a:lnTo>
                  <a:lnTo>
                    <a:pt x="39611" y="1425727"/>
                  </a:lnTo>
                  <a:close/>
                </a:path>
                <a:path w="300989" h="1861820">
                  <a:moveTo>
                    <a:pt x="39611" y="1227709"/>
                  </a:moveTo>
                  <a:lnTo>
                    <a:pt x="38049" y="1212291"/>
                  </a:lnTo>
                  <a:lnTo>
                    <a:pt x="33807" y="1199705"/>
                  </a:lnTo>
                  <a:lnTo>
                    <a:pt x="27508" y="1191221"/>
                  </a:lnTo>
                  <a:lnTo>
                    <a:pt x="19799" y="1188110"/>
                  </a:lnTo>
                  <a:lnTo>
                    <a:pt x="12103" y="1191221"/>
                  </a:lnTo>
                  <a:lnTo>
                    <a:pt x="5803" y="1199705"/>
                  </a:lnTo>
                  <a:lnTo>
                    <a:pt x="1562" y="1212291"/>
                  </a:lnTo>
                  <a:lnTo>
                    <a:pt x="0" y="1227709"/>
                  </a:lnTo>
                  <a:lnTo>
                    <a:pt x="1562" y="1243126"/>
                  </a:lnTo>
                  <a:lnTo>
                    <a:pt x="5803" y="1255712"/>
                  </a:lnTo>
                  <a:lnTo>
                    <a:pt x="12103" y="1264196"/>
                  </a:lnTo>
                  <a:lnTo>
                    <a:pt x="19799" y="1267307"/>
                  </a:lnTo>
                  <a:lnTo>
                    <a:pt x="27508" y="1264196"/>
                  </a:lnTo>
                  <a:lnTo>
                    <a:pt x="33807" y="1255712"/>
                  </a:lnTo>
                  <a:lnTo>
                    <a:pt x="38049" y="1243126"/>
                  </a:lnTo>
                  <a:lnTo>
                    <a:pt x="39611" y="1227709"/>
                  </a:lnTo>
                  <a:close/>
                </a:path>
                <a:path w="300989" h="1861820">
                  <a:moveTo>
                    <a:pt x="39611" y="1029690"/>
                  </a:moveTo>
                  <a:lnTo>
                    <a:pt x="38049" y="1014272"/>
                  </a:lnTo>
                  <a:lnTo>
                    <a:pt x="33807" y="1001687"/>
                  </a:lnTo>
                  <a:lnTo>
                    <a:pt x="27508" y="993203"/>
                  </a:lnTo>
                  <a:lnTo>
                    <a:pt x="19799" y="990092"/>
                  </a:lnTo>
                  <a:lnTo>
                    <a:pt x="12103" y="993203"/>
                  </a:lnTo>
                  <a:lnTo>
                    <a:pt x="5803" y="1001687"/>
                  </a:lnTo>
                  <a:lnTo>
                    <a:pt x="1562" y="1014272"/>
                  </a:lnTo>
                  <a:lnTo>
                    <a:pt x="0" y="1029690"/>
                  </a:lnTo>
                  <a:lnTo>
                    <a:pt x="1562" y="1045108"/>
                  </a:lnTo>
                  <a:lnTo>
                    <a:pt x="5803" y="1057694"/>
                  </a:lnTo>
                  <a:lnTo>
                    <a:pt x="12103" y="1066177"/>
                  </a:lnTo>
                  <a:lnTo>
                    <a:pt x="19799" y="1069289"/>
                  </a:lnTo>
                  <a:lnTo>
                    <a:pt x="27508" y="1066177"/>
                  </a:lnTo>
                  <a:lnTo>
                    <a:pt x="33807" y="1057694"/>
                  </a:lnTo>
                  <a:lnTo>
                    <a:pt x="38049" y="1045108"/>
                  </a:lnTo>
                  <a:lnTo>
                    <a:pt x="39611" y="1029690"/>
                  </a:lnTo>
                  <a:close/>
                </a:path>
                <a:path w="300989" h="1861820">
                  <a:moveTo>
                    <a:pt x="39611" y="831672"/>
                  </a:moveTo>
                  <a:lnTo>
                    <a:pt x="38049" y="816254"/>
                  </a:lnTo>
                  <a:lnTo>
                    <a:pt x="33807" y="803668"/>
                  </a:lnTo>
                  <a:lnTo>
                    <a:pt x="27508" y="795185"/>
                  </a:lnTo>
                  <a:lnTo>
                    <a:pt x="19799" y="792073"/>
                  </a:lnTo>
                  <a:lnTo>
                    <a:pt x="12103" y="795185"/>
                  </a:lnTo>
                  <a:lnTo>
                    <a:pt x="5803" y="803668"/>
                  </a:lnTo>
                  <a:lnTo>
                    <a:pt x="1562" y="816254"/>
                  </a:lnTo>
                  <a:lnTo>
                    <a:pt x="0" y="831672"/>
                  </a:lnTo>
                  <a:lnTo>
                    <a:pt x="1562" y="847090"/>
                  </a:lnTo>
                  <a:lnTo>
                    <a:pt x="5803" y="859675"/>
                  </a:lnTo>
                  <a:lnTo>
                    <a:pt x="12103" y="868159"/>
                  </a:lnTo>
                  <a:lnTo>
                    <a:pt x="19799" y="871270"/>
                  </a:lnTo>
                  <a:lnTo>
                    <a:pt x="27508" y="868159"/>
                  </a:lnTo>
                  <a:lnTo>
                    <a:pt x="33807" y="859675"/>
                  </a:lnTo>
                  <a:lnTo>
                    <a:pt x="38049" y="847090"/>
                  </a:lnTo>
                  <a:lnTo>
                    <a:pt x="39611" y="831672"/>
                  </a:lnTo>
                  <a:close/>
                </a:path>
                <a:path w="300989" h="1861820">
                  <a:moveTo>
                    <a:pt x="39611" y="633653"/>
                  </a:moveTo>
                  <a:lnTo>
                    <a:pt x="38049" y="618248"/>
                  </a:lnTo>
                  <a:lnTo>
                    <a:pt x="33807" y="605650"/>
                  </a:lnTo>
                  <a:lnTo>
                    <a:pt x="27508" y="597166"/>
                  </a:lnTo>
                  <a:lnTo>
                    <a:pt x="19799" y="594055"/>
                  </a:lnTo>
                  <a:lnTo>
                    <a:pt x="12103" y="597166"/>
                  </a:lnTo>
                  <a:lnTo>
                    <a:pt x="5803" y="605650"/>
                  </a:lnTo>
                  <a:lnTo>
                    <a:pt x="1562" y="618248"/>
                  </a:lnTo>
                  <a:lnTo>
                    <a:pt x="0" y="633653"/>
                  </a:lnTo>
                  <a:lnTo>
                    <a:pt x="1562" y="649071"/>
                  </a:lnTo>
                  <a:lnTo>
                    <a:pt x="5803" y="661657"/>
                  </a:lnTo>
                  <a:lnTo>
                    <a:pt x="12103" y="670140"/>
                  </a:lnTo>
                  <a:lnTo>
                    <a:pt x="19799" y="673252"/>
                  </a:lnTo>
                  <a:lnTo>
                    <a:pt x="27508" y="670140"/>
                  </a:lnTo>
                  <a:lnTo>
                    <a:pt x="33807" y="661657"/>
                  </a:lnTo>
                  <a:lnTo>
                    <a:pt x="38049" y="649071"/>
                  </a:lnTo>
                  <a:lnTo>
                    <a:pt x="39611" y="633653"/>
                  </a:lnTo>
                  <a:close/>
                </a:path>
                <a:path w="300989" h="1861820">
                  <a:moveTo>
                    <a:pt x="39611" y="435635"/>
                  </a:moveTo>
                  <a:lnTo>
                    <a:pt x="38049" y="420230"/>
                  </a:lnTo>
                  <a:lnTo>
                    <a:pt x="33807" y="407644"/>
                  </a:lnTo>
                  <a:lnTo>
                    <a:pt x="27508" y="399148"/>
                  </a:lnTo>
                  <a:lnTo>
                    <a:pt x="19799" y="396036"/>
                  </a:lnTo>
                  <a:lnTo>
                    <a:pt x="12103" y="399148"/>
                  </a:lnTo>
                  <a:lnTo>
                    <a:pt x="5803" y="407644"/>
                  </a:lnTo>
                  <a:lnTo>
                    <a:pt x="1562" y="420230"/>
                  </a:lnTo>
                  <a:lnTo>
                    <a:pt x="0" y="435635"/>
                  </a:lnTo>
                  <a:lnTo>
                    <a:pt x="1562" y="451053"/>
                  </a:lnTo>
                  <a:lnTo>
                    <a:pt x="5803" y="463638"/>
                  </a:lnTo>
                  <a:lnTo>
                    <a:pt x="12103" y="472122"/>
                  </a:lnTo>
                  <a:lnTo>
                    <a:pt x="19799" y="475234"/>
                  </a:lnTo>
                  <a:lnTo>
                    <a:pt x="27508" y="472122"/>
                  </a:lnTo>
                  <a:lnTo>
                    <a:pt x="33807" y="463638"/>
                  </a:lnTo>
                  <a:lnTo>
                    <a:pt x="38049" y="451053"/>
                  </a:lnTo>
                  <a:lnTo>
                    <a:pt x="39611" y="435635"/>
                  </a:lnTo>
                  <a:close/>
                </a:path>
                <a:path w="300989" h="1861820">
                  <a:moveTo>
                    <a:pt x="104952" y="1722755"/>
                  </a:moveTo>
                  <a:lnTo>
                    <a:pt x="103403" y="1707337"/>
                  </a:lnTo>
                  <a:lnTo>
                    <a:pt x="99148" y="1694751"/>
                  </a:lnTo>
                  <a:lnTo>
                    <a:pt x="92862" y="1686267"/>
                  </a:lnTo>
                  <a:lnTo>
                    <a:pt x="85153" y="1683156"/>
                  </a:lnTo>
                  <a:lnTo>
                    <a:pt x="77444" y="1686267"/>
                  </a:lnTo>
                  <a:lnTo>
                    <a:pt x="71145" y="1694751"/>
                  </a:lnTo>
                  <a:lnTo>
                    <a:pt x="66903" y="1707337"/>
                  </a:lnTo>
                  <a:lnTo>
                    <a:pt x="65354" y="1722755"/>
                  </a:lnTo>
                  <a:lnTo>
                    <a:pt x="66903" y="1738172"/>
                  </a:lnTo>
                  <a:lnTo>
                    <a:pt x="71145" y="1750758"/>
                  </a:lnTo>
                  <a:lnTo>
                    <a:pt x="77444" y="1759242"/>
                  </a:lnTo>
                  <a:lnTo>
                    <a:pt x="85153" y="1762353"/>
                  </a:lnTo>
                  <a:lnTo>
                    <a:pt x="92862" y="1759242"/>
                  </a:lnTo>
                  <a:lnTo>
                    <a:pt x="99148" y="1750758"/>
                  </a:lnTo>
                  <a:lnTo>
                    <a:pt x="103403" y="1738172"/>
                  </a:lnTo>
                  <a:lnTo>
                    <a:pt x="104952" y="1722755"/>
                  </a:lnTo>
                  <a:close/>
                </a:path>
                <a:path w="300989" h="1861820">
                  <a:moveTo>
                    <a:pt x="104952" y="1524736"/>
                  </a:moveTo>
                  <a:lnTo>
                    <a:pt x="103403" y="1509318"/>
                  </a:lnTo>
                  <a:lnTo>
                    <a:pt x="99148" y="1496733"/>
                  </a:lnTo>
                  <a:lnTo>
                    <a:pt x="92862" y="1488249"/>
                  </a:lnTo>
                  <a:lnTo>
                    <a:pt x="85153" y="1485138"/>
                  </a:lnTo>
                  <a:lnTo>
                    <a:pt x="77444" y="1488249"/>
                  </a:lnTo>
                  <a:lnTo>
                    <a:pt x="71145" y="1496733"/>
                  </a:lnTo>
                  <a:lnTo>
                    <a:pt x="66903" y="1509318"/>
                  </a:lnTo>
                  <a:lnTo>
                    <a:pt x="65354" y="1524736"/>
                  </a:lnTo>
                  <a:lnTo>
                    <a:pt x="66903" y="1540154"/>
                  </a:lnTo>
                  <a:lnTo>
                    <a:pt x="71145" y="1552740"/>
                  </a:lnTo>
                  <a:lnTo>
                    <a:pt x="77444" y="1561223"/>
                  </a:lnTo>
                  <a:lnTo>
                    <a:pt x="85153" y="1564335"/>
                  </a:lnTo>
                  <a:lnTo>
                    <a:pt x="92862" y="1561223"/>
                  </a:lnTo>
                  <a:lnTo>
                    <a:pt x="99148" y="1552740"/>
                  </a:lnTo>
                  <a:lnTo>
                    <a:pt x="103403" y="1540154"/>
                  </a:lnTo>
                  <a:lnTo>
                    <a:pt x="104952" y="1524736"/>
                  </a:lnTo>
                  <a:close/>
                </a:path>
                <a:path w="300989" h="1861820">
                  <a:moveTo>
                    <a:pt x="104952" y="1326718"/>
                  </a:moveTo>
                  <a:lnTo>
                    <a:pt x="103403" y="1311300"/>
                  </a:lnTo>
                  <a:lnTo>
                    <a:pt x="99148" y="1298714"/>
                  </a:lnTo>
                  <a:lnTo>
                    <a:pt x="92862" y="1290231"/>
                  </a:lnTo>
                  <a:lnTo>
                    <a:pt x="85153" y="1287119"/>
                  </a:lnTo>
                  <a:lnTo>
                    <a:pt x="77444" y="1290231"/>
                  </a:lnTo>
                  <a:lnTo>
                    <a:pt x="71145" y="1298714"/>
                  </a:lnTo>
                  <a:lnTo>
                    <a:pt x="66903" y="1311300"/>
                  </a:lnTo>
                  <a:lnTo>
                    <a:pt x="65354" y="1326718"/>
                  </a:lnTo>
                  <a:lnTo>
                    <a:pt x="66903" y="1342136"/>
                  </a:lnTo>
                  <a:lnTo>
                    <a:pt x="71145" y="1354721"/>
                  </a:lnTo>
                  <a:lnTo>
                    <a:pt x="77444" y="1363205"/>
                  </a:lnTo>
                  <a:lnTo>
                    <a:pt x="85153" y="1366316"/>
                  </a:lnTo>
                  <a:lnTo>
                    <a:pt x="92862" y="1363205"/>
                  </a:lnTo>
                  <a:lnTo>
                    <a:pt x="99148" y="1354721"/>
                  </a:lnTo>
                  <a:lnTo>
                    <a:pt x="103403" y="1342136"/>
                  </a:lnTo>
                  <a:lnTo>
                    <a:pt x="104952" y="1326718"/>
                  </a:lnTo>
                  <a:close/>
                </a:path>
                <a:path w="300989" h="1861820">
                  <a:moveTo>
                    <a:pt x="104952" y="1128699"/>
                  </a:moveTo>
                  <a:lnTo>
                    <a:pt x="103403" y="1113282"/>
                  </a:lnTo>
                  <a:lnTo>
                    <a:pt x="99148" y="1100696"/>
                  </a:lnTo>
                  <a:lnTo>
                    <a:pt x="92862" y="1092212"/>
                  </a:lnTo>
                  <a:lnTo>
                    <a:pt x="85153" y="1089101"/>
                  </a:lnTo>
                  <a:lnTo>
                    <a:pt x="77444" y="1092212"/>
                  </a:lnTo>
                  <a:lnTo>
                    <a:pt x="71145" y="1100696"/>
                  </a:lnTo>
                  <a:lnTo>
                    <a:pt x="66903" y="1113282"/>
                  </a:lnTo>
                  <a:lnTo>
                    <a:pt x="65354" y="1128699"/>
                  </a:lnTo>
                  <a:lnTo>
                    <a:pt x="66903" y="1144117"/>
                  </a:lnTo>
                  <a:lnTo>
                    <a:pt x="71145" y="1156703"/>
                  </a:lnTo>
                  <a:lnTo>
                    <a:pt x="77444" y="1165186"/>
                  </a:lnTo>
                  <a:lnTo>
                    <a:pt x="85153" y="1168298"/>
                  </a:lnTo>
                  <a:lnTo>
                    <a:pt x="92862" y="1165186"/>
                  </a:lnTo>
                  <a:lnTo>
                    <a:pt x="99148" y="1156703"/>
                  </a:lnTo>
                  <a:lnTo>
                    <a:pt x="103403" y="1144117"/>
                  </a:lnTo>
                  <a:lnTo>
                    <a:pt x="104952" y="1128699"/>
                  </a:lnTo>
                  <a:close/>
                </a:path>
                <a:path w="300989" h="1861820">
                  <a:moveTo>
                    <a:pt x="104952" y="930681"/>
                  </a:moveTo>
                  <a:lnTo>
                    <a:pt x="103403" y="915263"/>
                  </a:lnTo>
                  <a:lnTo>
                    <a:pt x="99148" y="902677"/>
                  </a:lnTo>
                  <a:lnTo>
                    <a:pt x="92862" y="894194"/>
                  </a:lnTo>
                  <a:lnTo>
                    <a:pt x="85153" y="891082"/>
                  </a:lnTo>
                  <a:lnTo>
                    <a:pt x="77444" y="894194"/>
                  </a:lnTo>
                  <a:lnTo>
                    <a:pt x="71145" y="902677"/>
                  </a:lnTo>
                  <a:lnTo>
                    <a:pt x="66903" y="915263"/>
                  </a:lnTo>
                  <a:lnTo>
                    <a:pt x="65354" y="930681"/>
                  </a:lnTo>
                  <a:lnTo>
                    <a:pt x="66903" y="946099"/>
                  </a:lnTo>
                  <a:lnTo>
                    <a:pt x="71145" y="958684"/>
                  </a:lnTo>
                  <a:lnTo>
                    <a:pt x="77444" y="967168"/>
                  </a:lnTo>
                  <a:lnTo>
                    <a:pt x="85153" y="970280"/>
                  </a:lnTo>
                  <a:lnTo>
                    <a:pt x="92862" y="967168"/>
                  </a:lnTo>
                  <a:lnTo>
                    <a:pt x="99148" y="958684"/>
                  </a:lnTo>
                  <a:lnTo>
                    <a:pt x="103403" y="946099"/>
                  </a:lnTo>
                  <a:lnTo>
                    <a:pt x="104952" y="930681"/>
                  </a:lnTo>
                  <a:close/>
                </a:path>
                <a:path w="300989" h="1861820">
                  <a:moveTo>
                    <a:pt x="104952" y="732663"/>
                  </a:moveTo>
                  <a:lnTo>
                    <a:pt x="103403" y="717257"/>
                  </a:lnTo>
                  <a:lnTo>
                    <a:pt x="99148" y="704659"/>
                  </a:lnTo>
                  <a:lnTo>
                    <a:pt x="92862" y="696175"/>
                  </a:lnTo>
                  <a:lnTo>
                    <a:pt x="85153" y="693064"/>
                  </a:lnTo>
                  <a:lnTo>
                    <a:pt x="77444" y="696175"/>
                  </a:lnTo>
                  <a:lnTo>
                    <a:pt x="71145" y="704659"/>
                  </a:lnTo>
                  <a:lnTo>
                    <a:pt x="66903" y="717257"/>
                  </a:lnTo>
                  <a:lnTo>
                    <a:pt x="65354" y="732663"/>
                  </a:lnTo>
                  <a:lnTo>
                    <a:pt x="66903" y="748080"/>
                  </a:lnTo>
                  <a:lnTo>
                    <a:pt x="71145" y="760666"/>
                  </a:lnTo>
                  <a:lnTo>
                    <a:pt x="77444" y="769150"/>
                  </a:lnTo>
                  <a:lnTo>
                    <a:pt x="85153" y="772261"/>
                  </a:lnTo>
                  <a:lnTo>
                    <a:pt x="92862" y="769150"/>
                  </a:lnTo>
                  <a:lnTo>
                    <a:pt x="99148" y="760666"/>
                  </a:lnTo>
                  <a:lnTo>
                    <a:pt x="103403" y="748080"/>
                  </a:lnTo>
                  <a:lnTo>
                    <a:pt x="104952" y="732663"/>
                  </a:lnTo>
                  <a:close/>
                </a:path>
                <a:path w="300989" h="1861820">
                  <a:moveTo>
                    <a:pt x="104952" y="534644"/>
                  </a:moveTo>
                  <a:lnTo>
                    <a:pt x="103403" y="519239"/>
                  </a:lnTo>
                  <a:lnTo>
                    <a:pt x="99148" y="506641"/>
                  </a:lnTo>
                  <a:lnTo>
                    <a:pt x="92862" y="498157"/>
                  </a:lnTo>
                  <a:lnTo>
                    <a:pt x="85153" y="495046"/>
                  </a:lnTo>
                  <a:lnTo>
                    <a:pt x="77444" y="498157"/>
                  </a:lnTo>
                  <a:lnTo>
                    <a:pt x="71145" y="506641"/>
                  </a:lnTo>
                  <a:lnTo>
                    <a:pt x="66903" y="519239"/>
                  </a:lnTo>
                  <a:lnTo>
                    <a:pt x="65354" y="534644"/>
                  </a:lnTo>
                  <a:lnTo>
                    <a:pt x="66903" y="550062"/>
                  </a:lnTo>
                  <a:lnTo>
                    <a:pt x="71145" y="562648"/>
                  </a:lnTo>
                  <a:lnTo>
                    <a:pt x="77444" y="571131"/>
                  </a:lnTo>
                  <a:lnTo>
                    <a:pt x="85153" y="574243"/>
                  </a:lnTo>
                  <a:lnTo>
                    <a:pt x="92862" y="571131"/>
                  </a:lnTo>
                  <a:lnTo>
                    <a:pt x="99148" y="562648"/>
                  </a:lnTo>
                  <a:lnTo>
                    <a:pt x="103403" y="550062"/>
                  </a:lnTo>
                  <a:lnTo>
                    <a:pt x="104952" y="534644"/>
                  </a:lnTo>
                  <a:close/>
                </a:path>
                <a:path w="300989" h="1861820">
                  <a:moveTo>
                    <a:pt x="104952" y="336626"/>
                  </a:moveTo>
                  <a:lnTo>
                    <a:pt x="103403" y="321221"/>
                  </a:lnTo>
                  <a:lnTo>
                    <a:pt x="99148" y="308635"/>
                  </a:lnTo>
                  <a:lnTo>
                    <a:pt x="92862" y="300139"/>
                  </a:lnTo>
                  <a:lnTo>
                    <a:pt x="85153" y="297027"/>
                  </a:lnTo>
                  <a:lnTo>
                    <a:pt x="77444" y="300139"/>
                  </a:lnTo>
                  <a:lnTo>
                    <a:pt x="71145" y="308635"/>
                  </a:lnTo>
                  <a:lnTo>
                    <a:pt x="66903" y="321221"/>
                  </a:lnTo>
                  <a:lnTo>
                    <a:pt x="65354" y="336626"/>
                  </a:lnTo>
                  <a:lnTo>
                    <a:pt x="66903" y="352044"/>
                  </a:lnTo>
                  <a:lnTo>
                    <a:pt x="71145" y="364629"/>
                  </a:lnTo>
                  <a:lnTo>
                    <a:pt x="77444" y="373113"/>
                  </a:lnTo>
                  <a:lnTo>
                    <a:pt x="85153" y="376224"/>
                  </a:lnTo>
                  <a:lnTo>
                    <a:pt x="92862" y="373113"/>
                  </a:lnTo>
                  <a:lnTo>
                    <a:pt x="99148" y="364629"/>
                  </a:lnTo>
                  <a:lnTo>
                    <a:pt x="103403" y="352044"/>
                  </a:lnTo>
                  <a:lnTo>
                    <a:pt x="104952" y="336626"/>
                  </a:lnTo>
                  <a:close/>
                </a:path>
                <a:path w="300989" h="1861820">
                  <a:moveTo>
                    <a:pt x="170294" y="1623745"/>
                  </a:moveTo>
                  <a:lnTo>
                    <a:pt x="168744" y="1608328"/>
                  </a:lnTo>
                  <a:lnTo>
                    <a:pt x="164503" y="1595742"/>
                  </a:lnTo>
                  <a:lnTo>
                    <a:pt x="158203" y="1587258"/>
                  </a:lnTo>
                  <a:lnTo>
                    <a:pt x="150495" y="1584147"/>
                  </a:lnTo>
                  <a:lnTo>
                    <a:pt x="142786" y="1587258"/>
                  </a:lnTo>
                  <a:lnTo>
                    <a:pt x="136499" y="1595742"/>
                  </a:lnTo>
                  <a:lnTo>
                    <a:pt x="132257" y="1608328"/>
                  </a:lnTo>
                  <a:lnTo>
                    <a:pt x="130695" y="1623745"/>
                  </a:lnTo>
                  <a:lnTo>
                    <a:pt x="132257" y="1639163"/>
                  </a:lnTo>
                  <a:lnTo>
                    <a:pt x="136499" y="1651749"/>
                  </a:lnTo>
                  <a:lnTo>
                    <a:pt x="142786" y="1660232"/>
                  </a:lnTo>
                  <a:lnTo>
                    <a:pt x="150495" y="1663344"/>
                  </a:lnTo>
                  <a:lnTo>
                    <a:pt x="158203" y="1660232"/>
                  </a:lnTo>
                  <a:lnTo>
                    <a:pt x="164503" y="1651749"/>
                  </a:lnTo>
                  <a:lnTo>
                    <a:pt x="168744" y="1639163"/>
                  </a:lnTo>
                  <a:lnTo>
                    <a:pt x="170294" y="1623745"/>
                  </a:lnTo>
                  <a:close/>
                </a:path>
                <a:path w="300989" h="1861820">
                  <a:moveTo>
                    <a:pt x="170294" y="1425727"/>
                  </a:moveTo>
                  <a:lnTo>
                    <a:pt x="168744" y="1410309"/>
                  </a:lnTo>
                  <a:lnTo>
                    <a:pt x="164503" y="1397723"/>
                  </a:lnTo>
                  <a:lnTo>
                    <a:pt x="158203" y="1389240"/>
                  </a:lnTo>
                  <a:lnTo>
                    <a:pt x="150495" y="1386128"/>
                  </a:lnTo>
                  <a:lnTo>
                    <a:pt x="142786" y="1389240"/>
                  </a:lnTo>
                  <a:lnTo>
                    <a:pt x="136499" y="1397723"/>
                  </a:lnTo>
                  <a:lnTo>
                    <a:pt x="132257" y="1410309"/>
                  </a:lnTo>
                  <a:lnTo>
                    <a:pt x="130695" y="1425727"/>
                  </a:lnTo>
                  <a:lnTo>
                    <a:pt x="132257" y="1441145"/>
                  </a:lnTo>
                  <a:lnTo>
                    <a:pt x="136499" y="1453730"/>
                  </a:lnTo>
                  <a:lnTo>
                    <a:pt x="142786" y="1462214"/>
                  </a:lnTo>
                  <a:lnTo>
                    <a:pt x="150495" y="1465326"/>
                  </a:lnTo>
                  <a:lnTo>
                    <a:pt x="158203" y="1462214"/>
                  </a:lnTo>
                  <a:lnTo>
                    <a:pt x="164503" y="1453730"/>
                  </a:lnTo>
                  <a:lnTo>
                    <a:pt x="168744" y="1441145"/>
                  </a:lnTo>
                  <a:lnTo>
                    <a:pt x="170294" y="1425727"/>
                  </a:lnTo>
                  <a:close/>
                </a:path>
                <a:path w="300989" h="1861820">
                  <a:moveTo>
                    <a:pt x="170294" y="1227709"/>
                  </a:moveTo>
                  <a:lnTo>
                    <a:pt x="168744" y="1212291"/>
                  </a:lnTo>
                  <a:lnTo>
                    <a:pt x="164503" y="1199705"/>
                  </a:lnTo>
                  <a:lnTo>
                    <a:pt x="158203" y="1191221"/>
                  </a:lnTo>
                  <a:lnTo>
                    <a:pt x="150495" y="1188110"/>
                  </a:lnTo>
                  <a:lnTo>
                    <a:pt x="142786" y="1191221"/>
                  </a:lnTo>
                  <a:lnTo>
                    <a:pt x="136499" y="1199705"/>
                  </a:lnTo>
                  <a:lnTo>
                    <a:pt x="132257" y="1212291"/>
                  </a:lnTo>
                  <a:lnTo>
                    <a:pt x="130695" y="1227709"/>
                  </a:lnTo>
                  <a:lnTo>
                    <a:pt x="132257" y="1243126"/>
                  </a:lnTo>
                  <a:lnTo>
                    <a:pt x="136499" y="1255712"/>
                  </a:lnTo>
                  <a:lnTo>
                    <a:pt x="142786" y="1264196"/>
                  </a:lnTo>
                  <a:lnTo>
                    <a:pt x="150495" y="1267307"/>
                  </a:lnTo>
                  <a:lnTo>
                    <a:pt x="158203" y="1264196"/>
                  </a:lnTo>
                  <a:lnTo>
                    <a:pt x="164503" y="1255712"/>
                  </a:lnTo>
                  <a:lnTo>
                    <a:pt x="168744" y="1243126"/>
                  </a:lnTo>
                  <a:lnTo>
                    <a:pt x="170294" y="1227709"/>
                  </a:lnTo>
                  <a:close/>
                </a:path>
                <a:path w="300989" h="1861820">
                  <a:moveTo>
                    <a:pt x="170294" y="1029690"/>
                  </a:moveTo>
                  <a:lnTo>
                    <a:pt x="168744" y="1014272"/>
                  </a:lnTo>
                  <a:lnTo>
                    <a:pt x="164503" y="1001687"/>
                  </a:lnTo>
                  <a:lnTo>
                    <a:pt x="158203" y="993203"/>
                  </a:lnTo>
                  <a:lnTo>
                    <a:pt x="150495" y="990092"/>
                  </a:lnTo>
                  <a:lnTo>
                    <a:pt x="142786" y="993203"/>
                  </a:lnTo>
                  <a:lnTo>
                    <a:pt x="136499" y="1001687"/>
                  </a:lnTo>
                  <a:lnTo>
                    <a:pt x="132257" y="1014272"/>
                  </a:lnTo>
                  <a:lnTo>
                    <a:pt x="130695" y="1029690"/>
                  </a:lnTo>
                  <a:lnTo>
                    <a:pt x="132257" y="1045108"/>
                  </a:lnTo>
                  <a:lnTo>
                    <a:pt x="136499" y="1057694"/>
                  </a:lnTo>
                  <a:lnTo>
                    <a:pt x="142786" y="1066177"/>
                  </a:lnTo>
                  <a:lnTo>
                    <a:pt x="150495" y="1069289"/>
                  </a:lnTo>
                  <a:lnTo>
                    <a:pt x="158203" y="1066177"/>
                  </a:lnTo>
                  <a:lnTo>
                    <a:pt x="164503" y="1057694"/>
                  </a:lnTo>
                  <a:lnTo>
                    <a:pt x="168744" y="1045108"/>
                  </a:lnTo>
                  <a:lnTo>
                    <a:pt x="170294" y="1029690"/>
                  </a:lnTo>
                  <a:close/>
                </a:path>
                <a:path w="300989" h="1861820">
                  <a:moveTo>
                    <a:pt x="170294" y="831672"/>
                  </a:moveTo>
                  <a:lnTo>
                    <a:pt x="168744" y="816254"/>
                  </a:lnTo>
                  <a:lnTo>
                    <a:pt x="164503" y="803668"/>
                  </a:lnTo>
                  <a:lnTo>
                    <a:pt x="158203" y="795185"/>
                  </a:lnTo>
                  <a:lnTo>
                    <a:pt x="150495" y="792073"/>
                  </a:lnTo>
                  <a:lnTo>
                    <a:pt x="142786" y="795185"/>
                  </a:lnTo>
                  <a:lnTo>
                    <a:pt x="136499" y="803668"/>
                  </a:lnTo>
                  <a:lnTo>
                    <a:pt x="132257" y="816254"/>
                  </a:lnTo>
                  <a:lnTo>
                    <a:pt x="130695" y="831672"/>
                  </a:lnTo>
                  <a:lnTo>
                    <a:pt x="132257" y="847090"/>
                  </a:lnTo>
                  <a:lnTo>
                    <a:pt x="136499" y="859675"/>
                  </a:lnTo>
                  <a:lnTo>
                    <a:pt x="142786" y="868159"/>
                  </a:lnTo>
                  <a:lnTo>
                    <a:pt x="150495" y="871270"/>
                  </a:lnTo>
                  <a:lnTo>
                    <a:pt x="158203" y="868159"/>
                  </a:lnTo>
                  <a:lnTo>
                    <a:pt x="164503" y="859675"/>
                  </a:lnTo>
                  <a:lnTo>
                    <a:pt x="168744" y="847090"/>
                  </a:lnTo>
                  <a:lnTo>
                    <a:pt x="170294" y="831672"/>
                  </a:lnTo>
                  <a:close/>
                </a:path>
                <a:path w="300989" h="1861820">
                  <a:moveTo>
                    <a:pt x="170294" y="633653"/>
                  </a:moveTo>
                  <a:lnTo>
                    <a:pt x="168744" y="618248"/>
                  </a:lnTo>
                  <a:lnTo>
                    <a:pt x="164503" y="605650"/>
                  </a:lnTo>
                  <a:lnTo>
                    <a:pt x="158203" y="597166"/>
                  </a:lnTo>
                  <a:lnTo>
                    <a:pt x="150495" y="594055"/>
                  </a:lnTo>
                  <a:lnTo>
                    <a:pt x="142786" y="597166"/>
                  </a:lnTo>
                  <a:lnTo>
                    <a:pt x="136499" y="605650"/>
                  </a:lnTo>
                  <a:lnTo>
                    <a:pt x="132257" y="618248"/>
                  </a:lnTo>
                  <a:lnTo>
                    <a:pt x="130695" y="633653"/>
                  </a:lnTo>
                  <a:lnTo>
                    <a:pt x="132257" y="649071"/>
                  </a:lnTo>
                  <a:lnTo>
                    <a:pt x="136499" y="661657"/>
                  </a:lnTo>
                  <a:lnTo>
                    <a:pt x="142786" y="670140"/>
                  </a:lnTo>
                  <a:lnTo>
                    <a:pt x="150495" y="673252"/>
                  </a:lnTo>
                  <a:lnTo>
                    <a:pt x="158203" y="670140"/>
                  </a:lnTo>
                  <a:lnTo>
                    <a:pt x="164503" y="661657"/>
                  </a:lnTo>
                  <a:lnTo>
                    <a:pt x="168744" y="649071"/>
                  </a:lnTo>
                  <a:lnTo>
                    <a:pt x="170294" y="633653"/>
                  </a:lnTo>
                  <a:close/>
                </a:path>
                <a:path w="300989" h="1861820">
                  <a:moveTo>
                    <a:pt x="170294" y="435635"/>
                  </a:moveTo>
                  <a:lnTo>
                    <a:pt x="168744" y="420230"/>
                  </a:lnTo>
                  <a:lnTo>
                    <a:pt x="164503" y="407644"/>
                  </a:lnTo>
                  <a:lnTo>
                    <a:pt x="158203" y="399148"/>
                  </a:lnTo>
                  <a:lnTo>
                    <a:pt x="150495" y="396036"/>
                  </a:lnTo>
                  <a:lnTo>
                    <a:pt x="142786" y="399148"/>
                  </a:lnTo>
                  <a:lnTo>
                    <a:pt x="136499" y="407644"/>
                  </a:lnTo>
                  <a:lnTo>
                    <a:pt x="132257" y="420230"/>
                  </a:lnTo>
                  <a:lnTo>
                    <a:pt x="130695" y="435635"/>
                  </a:lnTo>
                  <a:lnTo>
                    <a:pt x="132257" y="451053"/>
                  </a:lnTo>
                  <a:lnTo>
                    <a:pt x="136499" y="463638"/>
                  </a:lnTo>
                  <a:lnTo>
                    <a:pt x="142786" y="472122"/>
                  </a:lnTo>
                  <a:lnTo>
                    <a:pt x="150495" y="475234"/>
                  </a:lnTo>
                  <a:lnTo>
                    <a:pt x="158203" y="472122"/>
                  </a:lnTo>
                  <a:lnTo>
                    <a:pt x="164503" y="463638"/>
                  </a:lnTo>
                  <a:lnTo>
                    <a:pt x="168744" y="451053"/>
                  </a:lnTo>
                  <a:lnTo>
                    <a:pt x="170294" y="435635"/>
                  </a:lnTo>
                  <a:close/>
                </a:path>
                <a:path w="300989" h="1861820">
                  <a:moveTo>
                    <a:pt x="170294" y="237617"/>
                  </a:moveTo>
                  <a:lnTo>
                    <a:pt x="168744" y="222211"/>
                  </a:lnTo>
                  <a:lnTo>
                    <a:pt x="164503" y="209626"/>
                  </a:lnTo>
                  <a:lnTo>
                    <a:pt x="158203" y="201129"/>
                  </a:lnTo>
                  <a:lnTo>
                    <a:pt x="150495" y="198018"/>
                  </a:lnTo>
                  <a:lnTo>
                    <a:pt x="142786" y="201129"/>
                  </a:lnTo>
                  <a:lnTo>
                    <a:pt x="136499" y="209626"/>
                  </a:lnTo>
                  <a:lnTo>
                    <a:pt x="132257" y="222211"/>
                  </a:lnTo>
                  <a:lnTo>
                    <a:pt x="130695" y="237617"/>
                  </a:lnTo>
                  <a:lnTo>
                    <a:pt x="132257" y="253034"/>
                  </a:lnTo>
                  <a:lnTo>
                    <a:pt x="136499" y="265620"/>
                  </a:lnTo>
                  <a:lnTo>
                    <a:pt x="142786" y="274104"/>
                  </a:lnTo>
                  <a:lnTo>
                    <a:pt x="150495" y="277228"/>
                  </a:lnTo>
                  <a:lnTo>
                    <a:pt x="158203" y="274104"/>
                  </a:lnTo>
                  <a:lnTo>
                    <a:pt x="164503" y="265620"/>
                  </a:lnTo>
                  <a:lnTo>
                    <a:pt x="168744" y="253034"/>
                  </a:lnTo>
                  <a:lnTo>
                    <a:pt x="170294" y="237617"/>
                  </a:lnTo>
                  <a:close/>
                </a:path>
                <a:path w="300989" h="1861820">
                  <a:moveTo>
                    <a:pt x="235648" y="1326718"/>
                  </a:moveTo>
                  <a:lnTo>
                    <a:pt x="234086" y="1311300"/>
                  </a:lnTo>
                  <a:lnTo>
                    <a:pt x="229844" y="1298714"/>
                  </a:lnTo>
                  <a:lnTo>
                    <a:pt x="223545" y="1290231"/>
                  </a:lnTo>
                  <a:lnTo>
                    <a:pt x="215849" y="1287119"/>
                  </a:lnTo>
                  <a:lnTo>
                    <a:pt x="208140" y="1290231"/>
                  </a:lnTo>
                  <a:lnTo>
                    <a:pt x="201841" y="1298714"/>
                  </a:lnTo>
                  <a:lnTo>
                    <a:pt x="197599" y="1311300"/>
                  </a:lnTo>
                  <a:lnTo>
                    <a:pt x="196037" y="1326718"/>
                  </a:lnTo>
                  <a:lnTo>
                    <a:pt x="197599" y="1342136"/>
                  </a:lnTo>
                  <a:lnTo>
                    <a:pt x="201841" y="1354721"/>
                  </a:lnTo>
                  <a:lnTo>
                    <a:pt x="208140" y="1363205"/>
                  </a:lnTo>
                  <a:lnTo>
                    <a:pt x="215849" y="1366316"/>
                  </a:lnTo>
                  <a:lnTo>
                    <a:pt x="223545" y="1363205"/>
                  </a:lnTo>
                  <a:lnTo>
                    <a:pt x="229844" y="1354721"/>
                  </a:lnTo>
                  <a:lnTo>
                    <a:pt x="234086" y="1342136"/>
                  </a:lnTo>
                  <a:lnTo>
                    <a:pt x="235648" y="1326718"/>
                  </a:lnTo>
                  <a:close/>
                </a:path>
                <a:path w="300989" h="1861820">
                  <a:moveTo>
                    <a:pt x="235648" y="1128699"/>
                  </a:moveTo>
                  <a:lnTo>
                    <a:pt x="234086" y="1113282"/>
                  </a:lnTo>
                  <a:lnTo>
                    <a:pt x="229844" y="1100696"/>
                  </a:lnTo>
                  <a:lnTo>
                    <a:pt x="223545" y="1092212"/>
                  </a:lnTo>
                  <a:lnTo>
                    <a:pt x="215849" y="1089101"/>
                  </a:lnTo>
                  <a:lnTo>
                    <a:pt x="208140" y="1092212"/>
                  </a:lnTo>
                  <a:lnTo>
                    <a:pt x="201841" y="1100696"/>
                  </a:lnTo>
                  <a:lnTo>
                    <a:pt x="197599" y="1113282"/>
                  </a:lnTo>
                  <a:lnTo>
                    <a:pt x="196037" y="1128699"/>
                  </a:lnTo>
                  <a:lnTo>
                    <a:pt x="197599" y="1144117"/>
                  </a:lnTo>
                  <a:lnTo>
                    <a:pt x="201841" y="1156703"/>
                  </a:lnTo>
                  <a:lnTo>
                    <a:pt x="208140" y="1165186"/>
                  </a:lnTo>
                  <a:lnTo>
                    <a:pt x="215849" y="1168298"/>
                  </a:lnTo>
                  <a:lnTo>
                    <a:pt x="223545" y="1165186"/>
                  </a:lnTo>
                  <a:lnTo>
                    <a:pt x="229844" y="1156703"/>
                  </a:lnTo>
                  <a:lnTo>
                    <a:pt x="234086" y="1144117"/>
                  </a:lnTo>
                  <a:lnTo>
                    <a:pt x="235648" y="1128699"/>
                  </a:lnTo>
                  <a:close/>
                </a:path>
                <a:path w="300989" h="1861820">
                  <a:moveTo>
                    <a:pt x="235648" y="930681"/>
                  </a:moveTo>
                  <a:lnTo>
                    <a:pt x="234086" y="915263"/>
                  </a:lnTo>
                  <a:lnTo>
                    <a:pt x="229844" y="902677"/>
                  </a:lnTo>
                  <a:lnTo>
                    <a:pt x="223545" y="894194"/>
                  </a:lnTo>
                  <a:lnTo>
                    <a:pt x="215849" y="891082"/>
                  </a:lnTo>
                  <a:lnTo>
                    <a:pt x="208140" y="894194"/>
                  </a:lnTo>
                  <a:lnTo>
                    <a:pt x="201841" y="902677"/>
                  </a:lnTo>
                  <a:lnTo>
                    <a:pt x="197599" y="915263"/>
                  </a:lnTo>
                  <a:lnTo>
                    <a:pt x="196037" y="930681"/>
                  </a:lnTo>
                  <a:lnTo>
                    <a:pt x="197599" y="946099"/>
                  </a:lnTo>
                  <a:lnTo>
                    <a:pt x="201841" y="958684"/>
                  </a:lnTo>
                  <a:lnTo>
                    <a:pt x="208140" y="967168"/>
                  </a:lnTo>
                  <a:lnTo>
                    <a:pt x="215849" y="970280"/>
                  </a:lnTo>
                  <a:lnTo>
                    <a:pt x="223545" y="967168"/>
                  </a:lnTo>
                  <a:lnTo>
                    <a:pt x="229844" y="958684"/>
                  </a:lnTo>
                  <a:lnTo>
                    <a:pt x="234086" y="946099"/>
                  </a:lnTo>
                  <a:lnTo>
                    <a:pt x="235648" y="930681"/>
                  </a:lnTo>
                  <a:close/>
                </a:path>
                <a:path w="300989" h="1861820">
                  <a:moveTo>
                    <a:pt x="235648" y="732663"/>
                  </a:moveTo>
                  <a:lnTo>
                    <a:pt x="234086" y="717257"/>
                  </a:lnTo>
                  <a:lnTo>
                    <a:pt x="229844" y="704659"/>
                  </a:lnTo>
                  <a:lnTo>
                    <a:pt x="223545" y="696175"/>
                  </a:lnTo>
                  <a:lnTo>
                    <a:pt x="215849" y="693064"/>
                  </a:lnTo>
                  <a:lnTo>
                    <a:pt x="208140" y="696175"/>
                  </a:lnTo>
                  <a:lnTo>
                    <a:pt x="201841" y="704659"/>
                  </a:lnTo>
                  <a:lnTo>
                    <a:pt x="197599" y="717257"/>
                  </a:lnTo>
                  <a:lnTo>
                    <a:pt x="196037" y="732663"/>
                  </a:lnTo>
                  <a:lnTo>
                    <a:pt x="197599" y="748080"/>
                  </a:lnTo>
                  <a:lnTo>
                    <a:pt x="201841" y="760666"/>
                  </a:lnTo>
                  <a:lnTo>
                    <a:pt x="208140" y="769150"/>
                  </a:lnTo>
                  <a:lnTo>
                    <a:pt x="215849" y="772261"/>
                  </a:lnTo>
                  <a:lnTo>
                    <a:pt x="223545" y="769150"/>
                  </a:lnTo>
                  <a:lnTo>
                    <a:pt x="229844" y="760666"/>
                  </a:lnTo>
                  <a:lnTo>
                    <a:pt x="234086" y="748080"/>
                  </a:lnTo>
                  <a:lnTo>
                    <a:pt x="235648" y="732663"/>
                  </a:lnTo>
                  <a:close/>
                </a:path>
                <a:path w="300989" h="1861820">
                  <a:moveTo>
                    <a:pt x="235648" y="534644"/>
                  </a:moveTo>
                  <a:lnTo>
                    <a:pt x="234086" y="519239"/>
                  </a:lnTo>
                  <a:lnTo>
                    <a:pt x="229844" y="506641"/>
                  </a:lnTo>
                  <a:lnTo>
                    <a:pt x="223545" y="498157"/>
                  </a:lnTo>
                  <a:lnTo>
                    <a:pt x="215849" y="495046"/>
                  </a:lnTo>
                  <a:lnTo>
                    <a:pt x="208140" y="498157"/>
                  </a:lnTo>
                  <a:lnTo>
                    <a:pt x="201841" y="506641"/>
                  </a:lnTo>
                  <a:lnTo>
                    <a:pt x="197599" y="519239"/>
                  </a:lnTo>
                  <a:lnTo>
                    <a:pt x="196037" y="534644"/>
                  </a:lnTo>
                  <a:lnTo>
                    <a:pt x="197599" y="550062"/>
                  </a:lnTo>
                  <a:lnTo>
                    <a:pt x="201841" y="562648"/>
                  </a:lnTo>
                  <a:lnTo>
                    <a:pt x="208140" y="571131"/>
                  </a:lnTo>
                  <a:lnTo>
                    <a:pt x="215849" y="574243"/>
                  </a:lnTo>
                  <a:lnTo>
                    <a:pt x="223545" y="571131"/>
                  </a:lnTo>
                  <a:lnTo>
                    <a:pt x="229844" y="562648"/>
                  </a:lnTo>
                  <a:lnTo>
                    <a:pt x="234086" y="550062"/>
                  </a:lnTo>
                  <a:lnTo>
                    <a:pt x="235648" y="534644"/>
                  </a:lnTo>
                  <a:close/>
                </a:path>
                <a:path w="300989" h="1861820">
                  <a:moveTo>
                    <a:pt x="235648" y="336626"/>
                  </a:moveTo>
                  <a:lnTo>
                    <a:pt x="234086" y="321221"/>
                  </a:lnTo>
                  <a:lnTo>
                    <a:pt x="229844" y="308635"/>
                  </a:lnTo>
                  <a:lnTo>
                    <a:pt x="223545" y="300139"/>
                  </a:lnTo>
                  <a:lnTo>
                    <a:pt x="215849" y="297027"/>
                  </a:lnTo>
                  <a:lnTo>
                    <a:pt x="208140" y="300139"/>
                  </a:lnTo>
                  <a:lnTo>
                    <a:pt x="201841" y="308635"/>
                  </a:lnTo>
                  <a:lnTo>
                    <a:pt x="197599" y="321221"/>
                  </a:lnTo>
                  <a:lnTo>
                    <a:pt x="196037" y="336626"/>
                  </a:lnTo>
                  <a:lnTo>
                    <a:pt x="197599" y="352044"/>
                  </a:lnTo>
                  <a:lnTo>
                    <a:pt x="201841" y="364629"/>
                  </a:lnTo>
                  <a:lnTo>
                    <a:pt x="208140" y="373113"/>
                  </a:lnTo>
                  <a:lnTo>
                    <a:pt x="215849" y="376224"/>
                  </a:lnTo>
                  <a:lnTo>
                    <a:pt x="223545" y="373113"/>
                  </a:lnTo>
                  <a:lnTo>
                    <a:pt x="229844" y="364629"/>
                  </a:lnTo>
                  <a:lnTo>
                    <a:pt x="234086" y="352044"/>
                  </a:lnTo>
                  <a:lnTo>
                    <a:pt x="235648" y="336626"/>
                  </a:lnTo>
                  <a:close/>
                </a:path>
                <a:path w="300989" h="1861820">
                  <a:moveTo>
                    <a:pt x="235648" y="138607"/>
                  </a:moveTo>
                  <a:lnTo>
                    <a:pt x="234086" y="123202"/>
                  </a:lnTo>
                  <a:lnTo>
                    <a:pt x="229844" y="110617"/>
                  </a:lnTo>
                  <a:lnTo>
                    <a:pt x="223545" y="102120"/>
                  </a:lnTo>
                  <a:lnTo>
                    <a:pt x="215849" y="99009"/>
                  </a:lnTo>
                  <a:lnTo>
                    <a:pt x="208140" y="102120"/>
                  </a:lnTo>
                  <a:lnTo>
                    <a:pt x="201841" y="110617"/>
                  </a:lnTo>
                  <a:lnTo>
                    <a:pt x="197599" y="123202"/>
                  </a:lnTo>
                  <a:lnTo>
                    <a:pt x="196037" y="138607"/>
                  </a:lnTo>
                  <a:lnTo>
                    <a:pt x="197599" y="154025"/>
                  </a:lnTo>
                  <a:lnTo>
                    <a:pt x="201841" y="166611"/>
                  </a:lnTo>
                  <a:lnTo>
                    <a:pt x="208140" y="175107"/>
                  </a:lnTo>
                  <a:lnTo>
                    <a:pt x="215849" y="178219"/>
                  </a:lnTo>
                  <a:lnTo>
                    <a:pt x="223545" y="175107"/>
                  </a:lnTo>
                  <a:lnTo>
                    <a:pt x="229844" y="166611"/>
                  </a:lnTo>
                  <a:lnTo>
                    <a:pt x="234086" y="154025"/>
                  </a:lnTo>
                  <a:lnTo>
                    <a:pt x="235648" y="138607"/>
                  </a:lnTo>
                  <a:close/>
                </a:path>
                <a:path w="300989" h="1861820">
                  <a:moveTo>
                    <a:pt x="300990" y="1227709"/>
                  </a:moveTo>
                  <a:lnTo>
                    <a:pt x="299440" y="1212291"/>
                  </a:lnTo>
                  <a:lnTo>
                    <a:pt x="295186" y="1199705"/>
                  </a:lnTo>
                  <a:lnTo>
                    <a:pt x="288899" y="1191221"/>
                  </a:lnTo>
                  <a:lnTo>
                    <a:pt x="281190" y="1188110"/>
                  </a:lnTo>
                  <a:lnTo>
                    <a:pt x="273481" y="1191221"/>
                  </a:lnTo>
                  <a:lnTo>
                    <a:pt x="267182" y="1199705"/>
                  </a:lnTo>
                  <a:lnTo>
                    <a:pt x="262940" y="1212291"/>
                  </a:lnTo>
                  <a:lnTo>
                    <a:pt x="261391" y="1227709"/>
                  </a:lnTo>
                  <a:lnTo>
                    <a:pt x="262940" y="1243126"/>
                  </a:lnTo>
                  <a:lnTo>
                    <a:pt x="267182" y="1255712"/>
                  </a:lnTo>
                  <a:lnTo>
                    <a:pt x="273481" y="1264196"/>
                  </a:lnTo>
                  <a:lnTo>
                    <a:pt x="281190" y="1267307"/>
                  </a:lnTo>
                  <a:lnTo>
                    <a:pt x="288899" y="1264196"/>
                  </a:lnTo>
                  <a:lnTo>
                    <a:pt x="295186" y="1255712"/>
                  </a:lnTo>
                  <a:lnTo>
                    <a:pt x="299440" y="1243126"/>
                  </a:lnTo>
                  <a:lnTo>
                    <a:pt x="300990" y="1227709"/>
                  </a:lnTo>
                  <a:close/>
                </a:path>
                <a:path w="300989" h="1861820">
                  <a:moveTo>
                    <a:pt x="300990" y="1029690"/>
                  </a:moveTo>
                  <a:lnTo>
                    <a:pt x="299440" y="1014272"/>
                  </a:lnTo>
                  <a:lnTo>
                    <a:pt x="295186" y="1001687"/>
                  </a:lnTo>
                  <a:lnTo>
                    <a:pt x="288899" y="993203"/>
                  </a:lnTo>
                  <a:lnTo>
                    <a:pt x="281190" y="990092"/>
                  </a:lnTo>
                  <a:lnTo>
                    <a:pt x="273481" y="993203"/>
                  </a:lnTo>
                  <a:lnTo>
                    <a:pt x="267182" y="1001687"/>
                  </a:lnTo>
                  <a:lnTo>
                    <a:pt x="262940" y="1014272"/>
                  </a:lnTo>
                  <a:lnTo>
                    <a:pt x="261391" y="1029690"/>
                  </a:lnTo>
                  <a:lnTo>
                    <a:pt x="262940" y="1045108"/>
                  </a:lnTo>
                  <a:lnTo>
                    <a:pt x="267182" y="1057694"/>
                  </a:lnTo>
                  <a:lnTo>
                    <a:pt x="273481" y="1066177"/>
                  </a:lnTo>
                  <a:lnTo>
                    <a:pt x="281190" y="1069289"/>
                  </a:lnTo>
                  <a:lnTo>
                    <a:pt x="288899" y="1066177"/>
                  </a:lnTo>
                  <a:lnTo>
                    <a:pt x="295186" y="1057694"/>
                  </a:lnTo>
                  <a:lnTo>
                    <a:pt x="299440" y="1045108"/>
                  </a:lnTo>
                  <a:lnTo>
                    <a:pt x="300990" y="1029690"/>
                  </a:lnTo>
                  <a:close/>
                </a:path>
                <a:path w="300989" h="1861820">
                  <a:moveTo>
                    <a:pt x="300990" y="831672"/>
                  </a:moveTo>
                  <a:lnTo>
                    <a:pt x="299440" y="816254"/>
                  </a:lnTo>
                  <a:lnTo>
                    <a:pt x="295186" y="803668"/>
                  </a:lnTo>
                  <a:lnTo>
                    <a:pt x="288899" y="795185"/>
                  </a:lnTo>
                  <a:lnTo>
                    <a:pt x="281190" y="792073"/>
                  </a:lnTo>
                  <a:lnTo>
                    <a:pt x="273481" y="795185"/>
                  </a:lnTo>
                  <a:lnTo>
                    <a:pt x="267182" y="803668"/>
                  </a:lnTo>
                  <a:lnTo>
                    <a:pt x="262940" y="816254"/>
                  </a:lnTo>
                  <a:lnTo>
                    <a:pt x="261391" y="831672"/>
                  </a:lnTo>
                  <a:lnTo>
                    <a:pt x="262940" y="847090"/>
                  </a:lnTo>
                  <a:lnTo>
                    <a:pt x="267182" y="859675"/>
                  </a:lnTo>
                  <a:lnTo>
                    <a:pt x="273481" y="868159"/>
                  </a:lnTo>
                  <a:lnTo>
                    <a:pt x="281190" y="871270"/>
                  </a:lnTo>
                  <a:lnTo>
                    <a:pt x="288899" y="868159"/>
                  </a:lnTo>
                  <a:lnTo>
                    <a:pt x="295186" y="859675"/>
                  </a:lnTo>
                  <a:lnTo>
                    <a:pt x="299440" y="847090"/>
                  </a:lnTo>
                  <a:lnTo>
                    <a:pt x="300990" y="831672"/>
                  </a:lnTo>
                  <a:close/>
                </a:path>
                <a:path w="300989" h="1861820">
                  <a:moveTo>
                    <a:pt x="300990" y="633653"/>
                  </a:moveTo>
                  <a:lnTo>
                    <a:pt x="299440" y="618248"/>
                  </a:lnTo>
                  <a:lnTo>
                    <a:pt x="295186" y="605650"/>
                  </a:lnTo>
                  <a:lnTo>
                    <a:pt x="288899" y="597166"/>
                  </a:lnTo>
                  <a:lnTo>
                    <a:pt x="281190" y="594055"/>
                  </a:lnTo>
                  <a:lnTo>
                    <a:pt x="273481" y="597166"/>
                  </a:lnTo>
                  <a:lnTo>
                    <a:pt x="267182" y="605650"/>
                  </a:lnTo>
                  <a:lnTo>
                    <a:pt x="262940" y="618248"/>
                  </a:lnTo>
                  <a:lnTo>
                    <a:pt x="261391" y="633653"/>
                  </a:lnTo>
                  <a:lnTo>
                    <a:pt x="262940" y="649071"/>
                  </a:lnTo>
                  <a:lnTo>
                    <a:pt x="267182" y="661657"/>
                  </a:lnTo>
                  <a:lnTo>
                    <a:pt x="273481" y="670140"/>
                  </a:lnTo>
                  <a:lnTo>
                    <a:pt x="281190" y="673252"/>
                  </a:lnTo>
                  <a:lnTo>
                    <a:pt x="288899" y="670140"/>
                  </a:lnTo>
                  <a:lnTo>
                    <a:pt x="295186" y="661657"/>
                  </a:lnTo>
                  <a:lnTo>
                    <a:pt x="299440" y="649071"/>
                  </a:lnTo>
                  <a:lnTo>
                    <a:pt x="300990" y="633653"/>
                  </a:lnTo>
                  <a:close/>
                </a:path>
                <a:path w="300989" h="1861820">
                  <a:moveTo>
                    <a:pt x="300990" y="435635"/>
                  </a:moveTo>
                  <a:lnTo>
                    <a:pt x="299440" y="420230"/>
                  </a:lnTo>
                  <a:lnTo>
                    <a:pt x="295186" y="407644"/>
                  </a:lnTo>
                  <a:lnTo>
                    <a:pt x="288899" y="399148"/>
                  </a:lnTo>
                  <a:lnTo>
                    <a:pt x="281190" y="396036"/>
                  </a:lnTo>
                  <a:lnTo>
                    <a:pt x="273481" y="399148"/>
                  </a:lnTo>
                  <a:lnTo>
                    <a:pt x="267182" y="407644"/>
                  </a:lnTo>
                  <a:lnTo>
                    <a:pt x="262940" y="420230"/>
                  </a:lnTo>
                  <a:lnTo>
                    <a:pt x="261391" y="435635"/>
                  </a:lnTo>
                  <a:lnTo>
                    <a:pt x="262940" y="451053"/>
                  </a:lnTo>
                  <a:lnTo>
                    <a:pt x="267182" y="463638"/>
                  </a:lnTo>
                  <a:lnTo>
                    <a:pt x="273481" y="472122"/>
                  </a:lnTo>
                  <a:lnTo>
                    <a:pt x="281190" y="475234"/>
                  </a:lnTo>
                  <a:lnTo>
                    <a:pt x="288899" y="472122"/>
                  </a:lnTo>
                  <a:lnTo>
                    <a:pt x="295186" y="463638"/>
                  </a:lnTo>
                  <a:lnTo>
                    <a:pt x="299440" y="451053"/>
                  </a:lnTo>
                  <a:lnTo>
                    <a:pt x="300990" y="435635"/>
                  </a:lnTo>
                  <a:close/>
                </a:path>
                <a:path w="300989" h="1861820">
                  <a:moveTo>
                    <a:pt x="300990" y="237617"/>
                  </a:moveTo>
                  <a:lnTo>
                    <a:pt x="299440" y="222211"/>
                  </a:lnTo>
                  <a:lnTo>
                    <a:pt x="295186" y="209626"/>
                  </a:lnTo>
                  <a:lnTo>
                    <a:pt x="288899" y="201129"/>
                  </a:lnTo>
                  <a:lnTo>
                    <a:pt x="281190" y="198018"/>
                  </a:lnTo>
                  <a:lnTo>
                    <a:pt x="273481" y="201129"/>
                  </a:lnTo>
                  <a:lnTo>
                    <a:pt x="267182" y="209626"/>
                  </a:lnTo>
                  <a:lnTo>
                    <a:pt x="262940" y="222211"/>
                  </a:lnTo>
                  <a:lnTo>
                    <a:pt x="261391" y="237617"/>
                  </a:lnTo>
                  <a:lnTo>
                    <a:pt x="262940" y="253034"/>
                  </a:lnTo>
                  <a:lnTo>
                    <a:pt x="267182" y="265620"/>
                  </a:lnTo>
                  <a:lnTo>
                    <a:pt x="273481" y="274104"/>
                  </a:lnTo>
                  <a:lnTo>
                    <a:pt x="281190" y="277228"/>
                  </a:lnTo>
                  <a:lnTo>
                    <a:pt x="288899" y="274104"/>
                  </a:lnTo>
                  <a:lnTo>
                    <a:pt x="295186" y="265620"/>
                  </a:lnTo>
                  <a:lnTo>
                    <a:pt x="299440" y="253034"/>
                  </a:lnTo>
                  <a:lnTo>
                    <a:pt x="300990" y="237617"/>
                  </a:lnTo>
                  <a:close/>
                </a:path>
                <a:path w="300989" h="1861820">
                  <a:moveTo>
                    <a:pt x="300990" y="39611"/>
                  </a:moveTo>
                  <a:lnTo>
                    <a:pt x="299440" y="24193"/>
                  </a:lnTo>
                  <a:lnTo>
                    <a:pt x="295186" y="11607"/>
                  </a:lnTo>
                  <a:lnTo>
                    <a:pt x="288899" y="3111"/>
                  </a:lnTo>
                  <a:lnTo>
                    <a:pt x="281190" y="0"/>
                  </a:lnTo>
                  <a:lnTo>
                    <a:pt x="273481" y="3111"/>
                  </a:lnTo>
                  <a:lnTo>
                    <a:pt x="267182" y="11607"/>
                  </a:lnTo>
                  <a:lnTo>
                    <a:pt x="262940" y="24193"/>
                  </a:lnTo>
                  <a:lnTo>
                    <a:pt x="261391" y="39611"/>
                  </a:lnTo>
                  <a:lnTo>
                    <a:pt x="262940" y="55016"/>
                  </a:lnTo>
                  <a:lnTo>
                    <a:pt x="267182" y="67602"/>
                  </a:lnTo>
                  <a:lnTo>
                    <a:pt x="273481" y="76098"/>
                  </a:lnTo>
                  <a:lnTo>
                    <a:pt x="281190" y="79209"/>
                  </a:lnTo>
                  <a:lnTo>
                    <a:pt x="288899" y="76098"/>
                  </a:lnTo>
                  <a:lnTo>
                    <a:pt x="295186" y="67602"/>
                  </a:lnTo>
                  <a:lnTo>
                    <a:pt x="299440" y="55016"/>
                  </a:lnTo>
                  <a:lnTo>
                    <a:pt x="300990" y="39611"/>
                  </a:lnTo>
                  <a:close/>
                </a:path>
              </a:pathLst>
            </a:custGeom>
            <a:solidFill>
              <a:srgbClr val="BF7F3F"/>
            </a:solidFill>
          </p:spPr>
          <p:txBody>
            <a:bodyPr wrap="square" lIns="0" tIns="0" rIns="0" bIns="0" rtlCol="0"/>
            <a:lstStyle/>
            <a:p>
              <a:endParaRPr/>
            </a:p>
          </p:txBody>
        </p:sp>
        <p:sp>
          <p:nvSpPr>
            <p:cNvPr id="15" name="object 15"/>
            <p:cNvSpPr/>
            <p:nvPr/>
          </p:nvSpPr>
          <p:spPr>
            <a:xfrm>
              <a:off x="1099565" y="1626622"/>
              <a:ext cx="659765" cy="594360"/>
            </a:xfrm>
            <a:custGeom>
              <a:avLst/>
              <a:gdLst/>
              <a:ahLst/>
              <a:cxnLst/>
              <a:rect l="l" t="t" r="r" b="b"/>
              <a:pathLst>
                <a:path w="659764" h="594360">
                  <a:moveTo>
                    <a:pt x="0" y="594051"/>
                  </a:moveTo>
                  <a:lnTo>
                    <a:pt x="659398" y="298016"/>
                  </a:lnTo>
                </a:path>
                <a:path w="659764" h="594360">
                  <a:moveTo>
                    <a:pt x="0" y="198017"/>
                  </a:moveTo>
                  <a:lnTo>
                    <a:pt x="659398" y="298016"/>
                  </a:lnTo>
                </a:path>
                <a:path w="659764" h="594360">
                  <a:moveTo>
                    <a:pt x="130692" y="0"/>
                  </a:moveTo>
                  <a:lnTo>
                    <a:pt x="659398" y="298016"/>
                  </a:lnTo>
                </a:path>
                <a:path w="659764" h="594360">
                  <a:moveTo>
                    <a:pt x="130692" y="396034"/>
                  </a:moveTo>
                  <a:lnTo>
                    <a:pt x="659398" y="298016"/>
                  </a:lnTo>
                </a:path>
              </a:pathLst>
            </a:custGeom>
            <a:ln w="5060">
              <a:solidFill>
                <a:srgbClr val="000000"/>
              </a:solidFill>
            </a:ln>
          </p:spPr>
          <p:txBody>
            <a:bodyPr wrap="square" lIns="0" tIns="0" rIns="0" bIns="0" rtlCol="0"/>
            <a:lstStyle/>
            <a:p>
              <a:endParaRPr/>
            </a:p>
          </p:txBody>
        </p:sp>
        <p:sp>
          <p:nvSpPr>
            <p:cNvPr id="16" name="object 16"/>
            <p:cNvSpPr/>
            <p:nvPr/>
          </p:nvSpPr>
          <p:spPr>
            <a:xfrm>
              <a:off x="1739162" y="1885039"/>
              <a:ext cx="40005" cy="79375"/>
            </a:xfrm>
            <a:custGeom>
              <a:avLst/>
              <a:gdLst/>
              <a:ahLst/>
              <a:cxnLst/>
              <a:rect l="l" t="t" r="r" b="b"/>
              <a:pathLst>
                <a:path w="40005" h="79375">
                  <a:moveTo>
                    <a:pt x="19801" y="0"/>
                  </a:moveTo>
                  <a:lnTo>
                    <a:pt x="12093" y="3111"/>
                  </a:lnTo>
                  <a:lnTo>
                    <a:pt x="5799" y="11598"/>
                  </a:lnTo>
                  <a:lnTo>
                    <a:pt x="1556" y="24185"/>
                  </a:lnTo>
                  <a:lnTo>
                    <a:pt x="0" y="39599"/>
                  </a:lnTo>
                  <a:lnTo>
                    <a:pt x="1556" y="55013"/>
                  </a:lnTo>
                  <a:lnTo>
                    <a:pt x="5799" y="67601"/>
                  </a:lnTo>
                  <a:lnTo>
                    <a:pt x="12093" y="76087"/>
                  </a:lnTo>
                  <a:lnTo>
                    <a:pt x="19801" y="79199"/>
                  </a:lnTo>
                  <a:lnTo>
                    <a:pt x="27509" y="76087"/>
                  </a:lnTo>
                  <a:lnTo>
                    <a:pt x="33803" y="67601"/>
                  </a:lnTo>
                  <a:lnTo>
                    <a:pt x="38046" y="55013"/>
                  </a:lnTo>
                  <a:lnTo>
                    <a:pt x="39603" y="39599"/>
                  </a:lnTo>
                  <a:lnTo>
                    <a:pt x="38046" y="24185"/>
                  </a:lnTo>
                  <a:lnTo>
                    <a:pt x="33803" y="11598"/>
                  </a:lnTo>
                  <a:lnTo>
                    <a:pt x="27509" y="3111"/>
                  </a:lnTo>
                  <a:lnTo>
                    <a:pt x="19801" y="0"/>
                  </a:lnTo>
                  <a:close/>
                </a:path>
              </a:pathLst>
            </a:custGeom>
            <a:solidFill>
              <a:srgbClr val="BF7F3F"/>
            </a:solidFill>
          </p:spPr>
          <p:txBody>
            <a:bodyPr wrap="square" lIns="0" tIns="0" rIns="0" bIns="0" rtlCol="0"/>
            <a:lstStyle/>
            <a:p>
              <a:endParaRPr/>
            </a:p>
          </p:txBody>
        </p:sp>
      </p:grpSp>
      <p:pic>
        <p:nvPicPr>
          <p:cNvPr id="17" name="object 17"/>
          <p:cNvPicPr/>
          <p:nvPr/>
        </p:nvPicPr>
        <p:blipFill>
          <a:blip r:embed="rId2" cstate="print"/>
          <a:stretch>
            <a:fillRect/>
          </a:stretch>
        </p:blipFill>
        <p:spPr>
          <a:xfrm>
            <a:off x="2640558" y="186321"/>
            <a:ext cx="63233" cy="63233"/>
          </a:xfrm>
          <a:prstGeom prst="rect">
            <a:avLst/>
          </a:prstGeom>
        </p:spPr>
      </p:pic>
      <p:sp>
        <p:nvSpPr>
          <p:cNvPr id="18" name="object 18"/>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9" name="object 19"/>
          <p:cNvPicPr/>
          <p:nvPr/>
        </p:nvPicPr>
        <p:blipFill>
          <a:blip r:embed="rId2" cstate="print"/>
          <a:stretch>
            <a:fillRect/>
          </a:stretch>
        </p:blipFill>
        <p:spPr>
          <a:xfrm>
            <a:off x="2640558" y="396354"/>
            <a:ext cx="63233" cy="63233"/>
          </a:xfrm>
          <a:prstGeom prst="rect">
            <a:avLst/>
          </a:prstGeom>
        </p:spPr>
      </p:pic>
      <p:sp>
        <p:nvSpPr>
          <p:cNvPr id="20" name="object 20"/>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21" name="object 21"/>
          <p:cNvPicPr/>
          <p:nvPr/>
        </p:nvPicPr>
        <p:blipFill>
          <a:blip r:embed="rId2" cstate="print"/>
          <a:stretch>
            <a:fillRect/>
          </a:stretch>
        </p:blipFill>
        <p:spPr>
          <a:xfrm>
            <a:off x="2640558" y="606386"/>
            <a:ext cx="63233" cy="63233"/>
          </a:xfrm>
          <a:prstGeom prst="rect">
            <a:avLst/>
          </a:prstGeom>
        </p:spPr>
      </p:pic>
    </p:spTree>
  </p:cSld>
  <p:clrMapOvr>
    <a:masterClrMapping/>
  </p:clrMapOvr>
  <p:transition>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1147445" cy="2579370"/>
            <a:chOff x="702979" y="138961"/>
            <a:chExt cx="1147445"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10" name="object 10"/>
            <p:cNvSpPr/>
            <p:nvPr/>
          </p:nvSpPr>
          <p:spPr>
            <a:xfrm>
              <a:off x="1541143" y="339509"/>
              <a:ext cx="309245" cy="2178685"/>
            </a:xfrm>
            <a:custGeom>
              <a:avLst/>
              <a:gdLst/>
              <a:ahLst/>
              <a:cxnLst/>
              <a:rect l="l" t="t" r="r" b="b"/>
              <a:pathLst>
                <a:path w="309244" h="2178685">
                  <a:moveTo>
                    <a:pt x="308906" y="0"/>
                  </a:moveTo>
                  <a:lnTo>
                    <a:pt x="0" y="461380"/>
                  </a:lnTo>
                  <a:lnTo>
                    <a:pt x="0" y="2178190"/>
                  </a:lnTo>
                  <a:lnTo>
                    <a:pt x="308906" y="1716810"/>
                  </a:lnTo>
                  <a:lnTo>
                    <a:pt x="308906" y="0"/>
                  </a:lnTo>
                  <a:close/>
                </a:path>
              </a:pathLst>
            </a:custGeom>
            <a:solidFill>
              <a:srgbClr val="DFBF9F"/>
            </a:solidFill>
          </p:spPr>
          <p:txBody>
            <a:bodyPr wrap="square" lIns="0" tIns="0" rIns="0" bIns="0" rtlCol="0"/>
            <a:lstStyle/>
            <a:p>
              <a:endParaRPr/>
            </a:p>
          </p:txBody>
        </p:sp>
        <p:pic>
          <p:nvPicPr>
            <p:cNvPr id="11" name="object 11"/>
            <p:cNvPicPr/>
            <p:nvPr/>
          </p:nvPicPr>
          <p:blipFill>
            <a:blip r:embed="rId2" cstate="print"/>
            <a:stretch>
              <a:fillRect/>
            </a:stretch>
          </p:blipFill>
          <p:spPr>
            <a:xfrm>
              <a:off x="961833" y="399908"/>
              <a:ext cx="882278" cy="1861356"/>
            </a:xfrm>
            <a:prstGeom prst="rect">
              <a:avLst/>
            </a:prstGeom>
          </p:spPr>
        </p:pic>
      </p:grpSp>
      <p:pic>
        <p:nvPicPr>
          <p:cNvPr id="12" name="object 12"/>
          <p:cNvPicPr/>
          <p:nvPr/>
        </p:nvPicPr>
        <p:blipFill>
          <a:blip r:embed="rId3" cstate="print"/>
          <a:stretch>
            <a:fillRect/>
          </a:stretch>
        </p:blipFill>
        <p:spPr>
          <a:xfrm>
            <a:off x="2640558" y="186321"/>
            <a:ext cx="63233" cy="63233"/>
          </a:xfrm>
          <a:prstGeom prst="rect">
            <a:avLst/>
          </a:prstGeom>
        </p:spPr>
      </p:pic>
      <p:sp>
        <p:nvSpPr>
          <p:cNvPr id="13" name="object 13"/>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4" name="object 14"/>
          <p:cNvPicPr/>
          <p:nvPr/>
        </p:nvPicPr>
        <p:blipFill>
          <a:blip r:embed="rId3" cstate="print"/>
          <a:stretch>
            <a:fillRect/>
          </a:stretch>
        </p:blipFill>
        <p:spPr>
          <a:xfrm>
            <a:off x="2640558" y="396354"/>
            <a:ext cx="63233" cy="63233"/>
          </a:xfrm>
          <a:prstGeom prst="rect">
            <a:avLst/>
          </a:prstGeom>
        </p:spPr>
      </p:pic>
      <p:sp>
        <p:nvSpPr>
          <p:cNvPr id="15" name="object 15"/>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16" name="object 16"/>
          <p:cNvPicPr/>
          <p:nvPr/>
        </p:nvPicPr>
        <p:blipFill>
          <a:blip r:embed="rId3" cstate="print"/>
          <a:stretch>
            <a:fillRect/>
          </a:stretch>
        </p:blipFill>
        <p:spPr>
          <a:xfrm>
            <a:off x="2640558" y="606386"/>
            <a:ext cx="63233" cy="63233"/>
          </a:xfrm>
          <a:prstGeom prst="rect">
            <a:avLst/>
          </a:prstGeom>
        </p:spPr>
      </p:pic>
    </p:spTree>
  </p:cSld>
  <p:clrMapOvr>
    <a:masterClrMapping/>
  </p:clrMapOvr>
  <p:transition>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0449" y="138961"/>
            <a:ext cx="1149985" cy="2581910"/>
            <a:chOff x="700449" y="138961"/>
            <a:chExt cx="1149985" cy="258191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10" name="object 10"/>
            <p:cNvSpPr/>
            <p:nvPr/>
          </p:nvSpPr>
          <p:spPr>
            <a:xfrm>
              <a:off x="705510" y="2121665"/>
              <a:ext cx="328930" cy="594360"/>
            </a:xfrm>
            <a:custGeom>
              <a:avLst/>
              <a:gdLst/>
              <a:ahLst/>
              <a:cxnLst/>
              <a:rect l="l" t="t" r="r" b="b"/>
              <a:pathLst>
                <a:path w="328930" h="594360">
                  <a:moveTo>
                    <a:pt x="328709" y="0"/>
                  </a:moveTo>
                  <a:lnTo>
                    <a:pt x="130691" y="0"/>
                  </a:lnTo>
                  <a:lnTo>
                    <a:pt x="0" y="198017"/>
                  </a:lnTo>
                  <a:lnTo>
                    <a:pt x="0" y="594051"/>
                  </a:lnTo>
                  <a:lnTo>
                    <a:pt x="198017" y="594051"/>
                  </a:lnTo>
                  <a:lnTo>
                    <a:pt x="328709" y="396034"/>
                  </a:lnTo>
                  <a:lnTo>
                    <a:pt x="328709" y="0"/>
                  </a:lnTo>
                  <a:close/>
                </a:path>
              </a:pathLst>
            </a:custGeom>
            <a:solidFill>
              <a:srgbClr val="DFBF9F">
                <a:alpha val="39999"/>
              </a:srgbClr>
            </a:solidFill>
          </p:spPr>
          <p:txBody>
            <a:bodyPr wrap="square" lIns="0" tIns="0" rIns="0" bIns="0" rtlCol="0"/>
            <a:lstStyle/>
            <a:p>
              <a:endParaRPr/>
            </a:p>
          </p:txBody>
        </p:sp>
        <p:sp>
          <p:nvSpPr>
            <p:cNvPr id="11" name="object 11"/>
            <p:cNvSpPr/>
            <p:nvPr/>
          </p:nvSpPr>
          <p:spPr>
            <a:xfrm>
              <a:off x="705510" y="2121665"/>
              <a:ext cx="328930" cy="594360"/>
            </a:xfrm>
            <a:custGeom>
              <a:avLst/>
              <a:gdLst/>
              <a:ahLst/>
              <a:cxnLst/>
              <a:rect l="l" t="t" r="r" b="b"/>
              <a:pathLst>
                <a:path w="328930" h="594360">
                  <a:moveTo>
                    <a:pt x="0" y="594051"/>
                  </a:moveTo>
                  <a:lnTo>
                    <a:pt x="0" y="198017"/>
                  </a:lnTo>
                  <a:lnTo>
                    <a:pt x="130691" y="0"/>
                  </a:lnTo>
                </a:path>
                <a:path w="328930" h="594360">
                  <a:moveTo>
                    <a:pt x="0" y="594051"/>
                  </a:moveTo>
                  <a:lnTo>
                    <a:pt x="198017" y="594051"/>
                  </a:lnTo>
                </a:path>
                <a:path w="328930" h="594360">
                  <a:moveTo>
                    <a:pt x="0" y="198017"/>
                  </a:moveTo>
                  <a:lnTo>
                    <a:pt x="198017" y="198017"/>
                  </a:lnTo>
                </a:path>
                <a:path w="328930" h="594360">
                  <a:moveTo>
                    <a:pt x="130691" y="0"/>
                  </a:moveTo>
                  <a:lnTo>
                    <a:pt x="328709" y="0"/>
                  </a:lnTo>
                </a:path>
                <a:path w="328930" h="594360">
                  <a:moveTo>
                    <a:pt x="198017" y="594051"/>
                  </a:moveTo>
                  <a:lnTo>
                    <a:pt x="198017" y="198017"/>
                  </a:lnTo>
                  <a:lnTo>
                    <a:pt x="328709" y="0"/>
                  </a:lnTo>
                  <a:lnTo>
                    <a:pt x="328709" y="396034"/>
                  </a:lnTo>
                  <a:lnTo>
                    <a:pt x="198017" y="594051"/>
                  </a:lnTo>
                  <a:close/>
                </a:path>
              </a:pathLst>
            </a:custGeom>
            <a:ln w="10122">
              <a:solidFill>
                <a:srgbClr val="000000"/>
              </a:solidFill>
            </a:ln>
          </p:spPr>
          <p:txBody>
            <a:bodyPr wrap="square" lIns="0" tIns="0" rIns="0" bIns="0" rtlCol="0"/>
            <a:lstStyle/>
            <a:p>
              <a:endParaRPr/>
            </a:p>
          </p:txBody>
        </p:sp>
        <p:sp>
          <p:nvSpPr>
            <p:cNvPr id="12" name="object 12"/>
            <p:cNvSpPr/>
            <p:nvPr/>
          </p:nvSpPr>
          <p:spPr>
            <a:xfrm>
              <a:off x="705510" y="2121665"/>
              <a:ext cx="328930" cy="594360"/>
            </a:xfrm>
            <a:custGeom>
              <a:avLst/>
              <a:gdLst/>
              <a:ahLst/>
              <a:cxnLst/>
              <a:rect l="l" t="t" r="r" b="b"/>
              <a:pathLst>
                <a:path w="328930" h="594360">
                  <a:moveTo>
                    <a:pt x="130691" y="396034"/>
                  </a:moveTo>
                  <a:lnTo>
                    <a:pt x="0" y="594051"/>
                  </a:lnTo>
                </a:path>
                <a:path w="328930" h="594360">
                  <a:moveTo>
                    <a:pt x="130691" y="396034"/>
                  </a:moveTo>
                  <a:lnTo>
                    <a:pt x="130691" y="0"/>
                  </a:lnTo>
                </a:path>
                <a:path w="328930" h="594360">
                  <a:moveTo>
                    <a:pt x="130691" y="396034"/>
                  </a:moveTo>
                  <a:lnTo>
                    <a:pt x="328709" y="396034"/>
                  </a:lnTo>
                </a:path>
              </a:pathLst>
            </a:custGeom>
            <a:ln w="5060">
              <a:solidFill>
                <a:srgbClr val="000000"/>
              </a:solidFill>
              <a:prstDash val="dash"/>
            </a:ln>
          </p:spPr>
          <p:txBody>
            <a:bodyPr wrap="square" lIns="0" tIns="0" rIns="0" bIns="0" rtlCol="0"/>
            <a:lstStyle/>
            <a:p>
              <a:endParaRPr/>
            </a:p>
          </p:txBody>
        </p:sp>
        <p:sp>
          <p:nvSpPr>
            <p:cNvPr id="13" name="object 13"/>
            <p:cNvSpPr/>
            <p:nvPr/>
          </p:nvSpPr>
          <p:spPr>
            <a:xfrm>
              <a:off x="1541143" y="339509"/>
              <a:ext cx="309245" cy="2178685"/>
            </a:xfrm>
            <a:custGeom>
              <a:avLst/>
              <a:gdLst/>
              <a:ahLst/>
              <a:cxnLst/>
              <a:rect l="l" t="t" r="r" b="b"/>
              <a:pathLst>
                <a:path w="309244" h="2178685">
                  <a:moveTo>
                    <a:pt x="308906" y="0"/>
                  </a:moveTo>
                  <a:lnTo>
                    <a:pt x="0" y="461380"/>
                  </a:lnTo>
                  <a:lnTo>
                    <a:pt x="0" y="2178190"/>
                  </a:lnTo>
                  <a:lnTo>
                    <a:pt x="308906" y="1716810"/>
                  </a:lnTo>
                  <a:lnTo>
                    <a:pt x="308906" y="0"/>
                  </a:lnTo>
                  <a:close/>
                </a:path>
              </a:pathLst>
            </a:custGeom>
            <a:solidFill>
              <a:srgbClr val="DFBF9F"/>
            </a:solidFill>
          </p:spPr>
          <p:txBody>
            <a:bodyPr wrap="square" lIns="0" tIns="0" rIns="0" bIns="0" rtlCol="0"/>
            <a:lstStyle/>
            <a:p>
              <a:endParaRPr/>
            </a:p>
          </p:txBody>
        </p:sp>
        <p:sp>
          <p:nvSpPr>
            <p:cNvPr id="14" name="object 14"/>
            <p:cNvSpPr/>
            <p:nvPr/>
          </p:nvSpPr>
          <p:spPr>
            <a:xfrm>
              <a:off x="1543113" y="399910"/>
              <a:ext cx="300990" cy="1861820"/>
            </a:xfrm>
            <a:custGeom>
              <a:avLst/>
              <a:gdLst/>
              <a:ahLst/>
              <a:cxnLst/>
              <a:rect l="l" t="t" r="r" b="b"/>
              <a:pathLst>
                <a:path w="300989" h="1861820">
                  <a:moveTo>
                    <a:pt x="39611" y="1821764"/>
                  </a:moveTo>
                  <a:lnTo>
                    <a:pt x="38049" y="1806346"/>
                  </a:lnTo>
                  <a:lnTo>
                    <a:pt x="33807" y="1793760"/>
                  </a:lnTo>
                  <a:lnTo>
                    <a:pt x="27508" y="1785277"/>
                  </a:lnTo>
                  <a:lnTo>
                    <a:pt x="19799" y="1782165"/>
                  </a:lnTo>
                  <a:lnTo>
                    <a:pt x="12103" y="1785277"/>
                  </a:lnTo>
                  <a:lnTo>
                    <a:pt x="5803" y="1793760"/>
                  </a:lnTo>
                  <a:lnTo>
                    <a:pt x="1562" y="1806346"/>
                  </a:lnTo>
                  <a:lnTo>
                    <a:pt x="0" y="1821764"/>
                  </a:lnTo>
                  <a:lnTo>
                    <a:pt x="1562" y="1837169"/>
                  </a:lnTo>
                  <a:lnTo>
                    <a:pt x="5803" y="1849767"/>
                  </a:lnTo>
                  <a:lnTo>
                    <a:pt x="12103" y="1858251"/>
                  </a:lnTo>
                  <a:lnTo>
                    <a:pt x="19799" y="1861362"/>
                  </a:lnTo>
                  <a:lnTo>
                    <a:pt x="27508" y="1858251"/>
                  </a:lnTo>
                  <a:lnTo>
                    <a:pt x="33807" y="1849767"/>
                  </a:lnTo>
                  <a:lnTo>
                    <a:pt x="38049" y="1837169"/>
                  </a:lnTo>
                  <a:lnTo>
                    <a:pt x="39611" y="1821764"/>
                  </a:lnTo>
                  <a:close/>
                </a:path>
                <a:path w="300989" h="1861820">
                  <a:moveTo>
                    <a:pt x="39611" y="1623745"/>
                  </a:moveTo>
                  <a:lnTo>
                    <a:pt x="38049" y="1608328"/>
                  </a:lnTo>
                  <a:lnTo>
                    <a:pt x="33807" y="1595742"/>
                  </a:lnTo>
                  <a:lnTo>
                    <a:pt x="27508" y="1587258"/>
                  </a:lnTo>
                  <a:lnTo>
                    <a:pt x="19799" y="1584147"/>
                  </a:lnTo>
                  <a:lnTo>
                    <a:pt x="12103" y="1587258"/>
                  </a:lnTo>
                  <a:lnTo>
                    <a:pt x="5803" y="1595742"/>
                  </a:lnTo>
                  <a:lnTo>
                    <a:pt x="1562" y="1608328"/>
                  </a:lnTo>
                  <a:lnTo>
                    <a:pt x="0" y="1623745"/>
                  </a:lnTo>
                  <a:lnTo>
                    <a:pt x="1562" y="1639163"/>
                  </a:lnTo>
                  <a:lnTo>
                    <a:pt x="5803" y="1651749"/>
                  </a:lnTo>
                  <a:lnTo>
                    <a:pt x="12103" y="1660232"/>
                  </a:lnTo>
                  <a:lnTo>
                    <a:pt x="19799" y="1663344"/>
                  </a:lnTo>
                  <a:lnTo>
                    <a:pt x="27508" y="1660232"/>
                  </a:lnTo>
                  <a:lnTo>
                    <a:pt x="33807" y="1651749"/>
                  </a:lnTo>
                  <a:lnTo>
                    <a:pt x="38049" y="1639163"/>
                  </a:lnTo>
                  <a:lnTo>
                    <a:pt x="39611" y="1623745"/>
                  </a:lnTo>
                  <a:close/>
                </a:path>
                <a:path w="300989" h="1861820">
                  <a:moveTo>
                    <a:pt x="39611" y="1425727"/>
                  </a:moveTo>
                  <a:lnTo>
                    <a:pt x="38049" y="1410309"/>
                  </a:lnTo>
                  <a:lnTo>
                    <a:pt x="33807" y="1397723"/>
                  </a:lnTo>
                  <a:lnTo>
                    <a:pt x="27508" y="1389240"/>
                  </a:lnTo>
                  <a:lnTo>
                    <a:pt x="19799" y="1386128"/>
                  </a:lnTo>
                  <a:lnTo>
                    <a:pt x="12103" y="1389240"/>
                  </a:lnTo>
                  <a:lnTo>
                    <a:pt x="5803" y="1397723"/>
                  </a:lnTo>
                  <a:lnTo>
                    <a:pt x="1562" y="1410309"/>
                  </a:lnTo>
                  <a:lnTo>
                    <a:pt x="0" y="1425727"/>
                  </a:lnTo>
                  <a:lnTo>
                    <a:pt x="1562" y="1441145"/>
                  </a:lnTo>
                  <a:lnTo>
                    <a:pt x="5803" y="1453730"/>
                  </a:lnTo>
                  <a:lnTo>
                    <a:pt x="12103" y="1462214"/>
                  </a:lnTo>
                  <a:lnTo>
                    <a:pt x="19799" y="1465326"/>
                  </a:lnTo>
                  <a:lnTo>
                    <a:pt x="27508" y="1462214"/>
                  </a:lnTo>
                  <a:lnTo>
                    <a:pt x="33807" y="1453730"/>
                  </a:lnTo>
                  <a:lnTo>
                    <a:pt x="38049" y="1441145"/>
                  </a:lnTo>
                  <a:lnTo>
                    <a:pt x="39611" y="1425727"/>
                  </a:lnTo>
                  <a:close/>
                </a:path>
                <a:path w="300989" h="1861820">
                  <a:moveTo>
                    <a:pt x="39611" y="1227709"/>
                  </a:moveTo>
                  <a:lnTo>
                    <a:pt x="38049" y="1212291"/>
                  </a:lnTo>
                  <a:lnTo>
                    <a:pt x="33807" y="1199705"/>
                  </a:lnTo>
                  <a:lnTo>
                    <a:pt x="27508" y="1191221"/>
                  </a:lnTo>
                  <a:lnTo>
                    <a:pt x="19799" y="1188110"/>
                  </a:lnTo>
                  <a:lnTo>
                    <a:pt x="12103" y="1191221"/>
                  </a:lnTo>
                  <a:lnTo>
                    <a:pt x="5803" y="1199705"/>
                  </a:lnTo>
                  <a:lnTo>
                    <a:pt x="1562" y="1212291"/>
                  </a:lnTo>
                  <a:lnTo>
                    <a:pt x="0" y="1227709"/>
                  </a:lnTo>
                  <a:lnTo>
                    <a:pt x="1562" y="1243126"/>
                  </a:lnTo>
                  <a:lnTo>
                    <a:pt x="5803" y="1255712"/>
                  </a:lnTo>
                  <a:lnTo>
                    <a:pt x="12103" y="1264196"/>
                  </a:lnTo>
                  <a:lnTo>
                    <a:pt x="19799" y="1267307"/>
                  </a:lnTo>
                  <a:lnTo>
                    <a:pt x="27508" y="1264196"/>
                  </a:lnTo>
                  <a:lnTo>
                    <a:pt x="33807" y="1255712"/>
                  </a:lnTo>
                  <a:lnTo>
                    <a:pt x="38049" y="1243126"/>
                  </a:lnTo>
                  <a:lnTo>
                    <a:pt x="39611" y="1227709"/>
                  </a:lnTo>
                  <a:close/>
                </a:path>
                <a:path w="300989" h="1861820">
                  <a:moveTo>
                    <a:pt x="39611" y="1029690"/>
                  </a:moveTo>
                  <a:lnTo>
                    <a:pt x="38049" y="1014272"/>
                  </a:lnTo>
                  <a:lnTo>
                    <a:pt x="33807" y="1001687"/>
                  </a:lnTo>
                  <a:lnTo>
                    <a:pt x="27508" y="993203"/>
                  </a:lnTo>
                  <a:lnTo>
                    <a:pt x="19799" y="990092"/>
                  </a:lnTo>
                  <a:lnTo>
                    <a:pt x="12103" y="993203"/>
                  </a:lnTo>
                  <a:lnTo>
                    <a:pt x="5803" y="1001687"/>
                  </a:lnTo>
                  <a:lnTo>
                    <a:pt x="1562" y="1014272"/>
                  </a:lnTo>
                  <a:lnTo>
                    <a:pt x="0" y="1029690"/>
                  </a:lnTo>
                  <a:lnTo>
                    <a:pt x="1562" y="1045108"/>
                  </a:lnTo>
                  <a:lnTo>
                    <a:pt x="5803" y="1057694"/>
                  </a:lnTo>
                  <a:lnTo>
                    <a:pt x="12103" y="1066177"/>
                  </a:lnTo>
                  <a:lnTo>
                    <a:pt x="19799" y="1069289"/>
                  </a:lnTo>
                  <a:lnTo>
                    <a:pt x="27508" y="1066177"/>
                  </a:lnTo>
                  <a:lnTo>
                    <a:pt x="33807" y="1057694"/>
                  </a:lnTo>
                  <a:lnTo>
                    <a:pt x="38049" y="1045108"/>
                  </a:lnTo>
                  <a:lnTo>
                    <a:pt x="39611" y="1029690"/>
                  </a:lnTo>
                  <a:close/>
                </a:path>
                <a:path w="300989" h="1861820">
                  <a:moveTo>
                    <a:pt x="39611" y="831672"/>
                  </a:moveTo>
                  <a:lnTo>
                    <a:pt x="38049" y="816254"/>
                  </a:lnTo>
                  <a:lnTo>
                    <a:pt x="33807" y="803668"/>
                  </a:lnTo>
                  <a:lnTo>
                    <a:pt x="27508" y="795185"/>
                  </a:lnTo>
                  <a:lnTo>
                    <a:pt x="19799" y="792073"/>
                  </a:lnTo>
                  <a:lnTo>
                    <a:pt x="12103" y="795185"/>
                  </a:lnTo>
                  <a:lnTo>
                    <a:pt x="5803" y="803668"/>
                  </a:lnTo>
                  <a:lnTo>
                    <a:pt x="1562" y="816254"/>
                  </a:lnTo>
                  <a:lnTo>
                    <a:pt x="0" y="831672"/>
                  </a:lnTo>
                  <a:lnTo>
                    <a:pt x="1562" y="847090"/>
                  </a:lnTo>
                  <a:lnTo>
                    <a:pt x="5803" y="859675"/>
                  </a:lnTo>
                  <a:lnTo>
                    <a:pt x="12103" y="868159"/>
                  </a:lnTo>
                  <a:lnTo>
                    <a:pt x="19799" y="871270"/>
                  </a:lnTo>
                  <a:lnTo>
                    <a:pt x="27508" y="868159"/>
                  </a:lnTo>
                  <a:lnTo>
                    <a:pt x="33807" y="859675"/>
                  </a:lnTo>
                  <a:lnTo>
                    <a:pt x="38049" y="847090"/>
                  </a:lnTo>
                  <a:lnTo>
                    <a:pt x="39611" y="831672"/>
                  </a:lnTo>
                  <a:close/>
                </a:path>
                <a:path w="300989" h="1861820">
                  <a:moveTo>
                    <a:pt x="39611" y="633653"/>
                  </a:moveTo>
                  <a:lnTo>
                    <a:pt x="38049" y="618248"/>
                  </a:lnTo>
                  <a:lnTo>
                    <a:pt x="33807" y="605650"/>
                  </a:lnTo>
                  <a:lnTo>
                    <a:pt x="27508" y="597166"/>
                  </a:lnTo>
                  <a:lnTo>
                    <a:pt x="19799" y="594055"/>
                  </a:lnTo>
                  <a:lnTo>
                    <a:pt x="12103" y="597166"/>
                  </a:lnTo>
                  <a:lnTo>
                    <a:pt x="5803" y="605650"/>
                  </a:lnTo>
                  <a:lnTo>
                    <a:pt x="1562" y="618248"/>
                  </a:lnTo>
                  <a:lnTo>
                    <a:pt x="0" y="633653"/>
                  </a:lnTo>
                  <a:lnTo>
                    <a:pt x="1562" y="649071"/>
                  </a:lnTo>
                  <a:lnTo>
                    <a:pt x="5803" y="661657"/>
                  </a:lnTo>
                  <a:lnTo>
                    <a:pt x="12103" y="670140"/>
                  </a:lnTo>
                  <a:lnTo>
                    <a:pt x="19799" y="673252"/>
                  </a:lnTo>
                  <a:lnTo>
                    <a:pt x="27508" y="670140"/>
                  </a:lnTo>
                  <a:lnTo>
                    <a:pt x="33807" y="661657"/>
                  </a:lnTo>
                  <a:lnTo>
                    <a:pt x="38049" y="649071"/>
                  </a:lnTo>
                  <a:lnTo>
                    <a:pt x="39611" y="633653"/>
                  </a:lnTo>
                  <a:close/>
                </a:path>
                <a:path w="300989" h="1861820">
                  <a:moveTo>
                    <a:pt x="39611" y="435635"/>
                  </a:moveTo>
                  <a:lnTo>
                    <a:pt x="38049" y="420230"/>
                  </a:lnTo>
                  <a:lnTo>
                    <a:pt x="33807" y="407644"/>
                  </a:lnTo>
                  <a:lnTo>
                    <a:pt x="27508" y="399148"/>
                  </a:lnTo>
                  <a:lnTo>
                    <a:pt x="19799" y="396036"/>
                  </a:lnTo>
                  <a:lnTo>
                    <a:pt x="12103" y="399148"/>
                  </a:lnTo>
                  <a:lnTo>
                    <a:pt x="5803" y="407644"/>
                  </a:lnTo>
                  <a:lnTo>
                    <a:pt x="1562" y="420230"/>
                  </a:lnTo>
                  <a:lnTo>
                    <a:pt x="0" y="435635"/>
                  </a:lnTo>
                  <a:lnTo>
                    <a:pt x="1562" y="451053"/>
                  </a:lnTo>
                  <a:lnTo>
                    <a:pt x="5803" y="463638"/>
                  </a:lnTo>
                  <a:lnTo>
                    <a:pt x="12103" y="472122"/>
                  </a:lnTo>
                  <a:lnTo>
                    <a:pt x="19799" y="475234"/>
                  </a:lnTo>
                  <a:lnTo>
                    <a:pt x="27508" y="472122"/>
                  </a:lnTo>
                  <a:lnTo>
                    <a:pt x="33807" y="463638"/>
                  </a:lnTo>
                  <a:lnTo>
                    <a:pt x="38049" y="451053"/>
                  </a:lnTo>
                  <a:lnTo>
                    <a:pt x="39611" y="435635"/>
                  </a:lnTo>
                  <a:close/>
                </a:path>
                <a:path w="300989" h="1861820">
                  <a:moveTo>
                    <a:pt x="104952" y="1722755"/>
                  </a:moveTo>
                  <a:lnTo>
                    <a:pt x="103403" y="1707337"/>
                  </a:lnTo>
                  <a:lnTo>
                    <a:pt x="99148" y="1694751"/>
                  </a:lnTo>
                  <a:lnTo>
                    <a:pt x="92862" y="1686267"/>
                  </a:lnTo>
                  <a:lnTo>
                    <a:pt x="85153" y="1683156"/>
                  </a:lnTo>
                  <a:lnTo>
                    <a:pt x="77444" y="1686267"/>
                  </a:lnTo>
                  <a:lnTo>
                    <a:pt x="71145" y="1694751"/>
                  </a:lnTo>
                  <a:lnTo>
                    <a:pt x="66903" y="1707337"/>
                  </a:lnTo>
                  <a:lnTo>
                    <a:pt x="65354" y="1722755"/>
                  </a:lnTo>
                  <a:lnTo>
                    <a:pt x="66903" y="1738172"/>
                  </a:lnTo>
                  <a:lnTo>
                    <a:pt x="71145" y="1750758"/>
                  </a:lnTo>
                  <a:lnTo>
                    <a:pt x="77444" y="1759242"/>
                  </a:lnTo>
                  <a:lnTo>
                    <a:pt x="85153" y="1762353"/>
                  </a:lnTo>
                  <a:lnTo>
                    <a:pt x="92862" y="1759242"/>
                  </a:lnTo>
                  <a:lnTo>
                    <a:pt x="99148" y="1750758"/>
                  </a:lnTo>
                  <a:lnTo>
                    <a:pt x="103403" y="1738172"/>
                  </a:lnTo>
                  <a:lnTo>
                    <a:pt x="104952" y="1722755"/>
                  </a:lnTo>
                  <a:close/>
                </a:path>
                <a:path w="300989" h="1861820">
                  <a:moveTo>
                    <a:pt x="104952" y="1524736"/>
                  </a:moveTo>
                  <a:lnTo>
                    <a:pt x="103403" y="1509318"/>
                  </a:lnTo>
                  <a:lnTo>
                    <a:pt x="99148" y="1496733"/>
                  </a:lnTo>
                  <a:lnTo>
                    <a:pt x="92862" y="1488249"/>
                  </a:lnTo>
                  <a:lnTo>
                    <a:pt x="85153" y="1485138"/>
                  </a:lnTo>
                  <a:lnTo>
                    <a:pt x="77444" y="1488249"/>
                  </a:lnTo>
                  <a:lnTo>
                    <a:pt x="71145" y="1496733"/>
                  </a:lnTo>
                  <a:lnTo>
                    <a:pt x="66903" y="1509318"/>
                  </a:lnTo>
                  <a:lnTo>
                    <a:pt x="65354" y="1524736"/>
                  </a:lnTo>
                  <a:lnTo>
                    <a:pt x="66903" y="1540154"/>
                  </a:lnTo>
                  <a:lnTo>
                    <a:pt x="71145" y="1552740"/>
                  </a:lnTo>
                  <a:lnTo>
                    <a:pt x="77444" y="1561223"/>
                  </a:lnTo>
                  <a:lnTo>
                    <a:pt x="85153" y="1564335"/>
                  </a:lnTo>
                  <a:lnTo>
                    <a:pt x="92862" y="1561223"/>
                  </a:lnTo>
                  <a:lnTo>
                    <a:pt x="99148" y="1552740"/>
                  </a:lnTo>
                  <a:lnTo>
                    <a:pt x="103403" y="1540154"/>
                  </a:lnTo>
                  <a:lnTo>
                    <a:pt x="104952" y="1524736"/>
                  </a:lnTo>
                  <a:close/>
                </a:path>
                <a:path w="300989" h="1861820">
                  <a:moveTo>
                    <a:pt x="104952" y="1326718"/>
                  </a:moveTo>
                  <a:lnTo>
                    <a:pt x="103403" y="1311300"/>
                  </a:lnTo>
                  <a:lnTo>
                    <a:pt x="99148" y="1298714"/>
                  </a:lnTo>
                  <a:lnTo>
                    <a:pt x="92862" y="1290231"/>
                  </a:lnTo>
                  <a:lnTo>
                    <a:pt x="85153" y="1287119"/>
                  </a:lnTo>
                  <a:lnTo>
                    <a:pt x="77444" y="1290231"/>
                  </a:lnTo>
                  <a:lnTo>
                    <a:pt x="71145" y="1298714"/>
                  </a:lnTo>
                  <a:lnTo>
                    <a:pt x="66903" y="1311300"/>
                  </a:lnTo>
                  <a:lnTo>
                    <a:pt x="65354" y="1326718"/>
                  </a:lnTo>
                  <a:lnTo>
                    <a:pt x="66903" y="1342136"/>
                  </a:lnTo>
                  <a:lnTo>
                    <a:pt x="71145" y="1354721"/>
                  </a:lnTo>
                  <a:lnTo>
                    <a:pt x="77444" y="1363205"/>
                  </a:lnTo>
                  <a:lnTo>
                    <a:pt x="85153" y="1366316"/>
                  </a:lnTo>
                  <a:lnTo>
                    <a:pt x="92862" y="1363205"/>
                  </a:lnTo>
                  <a:lnTo>
                    <a:pt x="99148" y="1354721"/>
                  </a:lnTo>
                  <a:lnTo>
                    <a:pt x="103403" y="1342136"/>
                  </a:lnTo>
                  <a:lnTo>
                    <a:pt x="104952" y="1326718"/>
                  </a:lnTo>
                  <a:close/>
                </a:path>
                <a:path w="300989" h="1861820">
                  <a:moveTo>
                    <a:pt x="104952" y="1128699"/>
                  </a:moveTo>
                  <a:lnTo>
                    <a:pt x="103403" y="1113282"/>
                  </a:lnTo>
                  <a:lnTo>
                    <a:pt x="99148" y="1100696"/>
                  </a:lnTo>
                  <a:lnTo>
                    <a:pt x="92862" y="1092212"/>
                  </a:lnTo>
                  <a:lnTo>
                    <a:pt x="85153" y="1089101"/>
                  </a:lnTo>
                  <a:lnTo>
                    <a:pt x="77444" y="1092212"/>
                  </a:lnTo>
                  <a:lnTo>
                    <a:pt x="71145" y="1100696"/>
                  </a:lnTo>
                  <a:lnTo>
                    <a:pt x="66903" y="1113282"/>
                  </a:lnTo>
                  <a:lnTo>
                    <a:pt x="65354" y="1128699"/>
                  </a:lnTo>
                  <a:lnTo>
                    <a:pt x="66903" y="1144117"/>
                  </a:lnTo>
                  <a:lnTo>
                    <a:pt x="71145" y="1156703"/>
                  </a:lnTo>
                  <a:lnTo>
                    <a:pt x="77444" y="1165186"/>
                  </a:lnTo>
                  <a:lnTo>
                    <a:pt x="85153" y="1168298"/>
                  </a:lnTo>
                  <a:lnTo>
                    <a:pt x="92862" y="1165186"/>
                  </a:lnTo>
                  <a:lnTo>
                    <a:pt x="99148" y="1156703"/>
                  </a:lnTo>
                  <a:lnTo>
                    <a:pt x="103403" y="1144117"/>
                  </a:lnTo>
                  <a:lnTo>
                    <a:pt x="104952" y="1128699"/>
                  </a:lnTo>
                  <a:close/>
                </a:path>
                <a:path w="300989" h="1861820">
                  <a:moveTo>
                    <a:pt x="104952" y="930681"/>
                  </a:moveTo>
                  <a:lnTo>
                    <a:pt x="103403" y="915263"/>
                  </a:lnTo>
                  <a:lnTo>
                    <a:pt x="99148" y="902677"/>
                  </a:lnTo>
                  <a:lnTo>
                    <a:pt x="92862" y="894194"/>
                  </a:lnTo>
                  <a:lnTo>
                    <a:pt x="85153" y="891082"/>
                  </a:lnTo>
                  <a:lnTo>
                    <a:pt x="77444" y="894194"/>
                  </a:lnTo>
                  <a:lnTo>
                    <a:pt x="71145" y="902677"/>
                  </a:lnTo>
                  <a:lnTo>
                    <a:pt x="66903" y="915263"/>
                  </a:lnTo>
                  <a:lnTo>
                    <a:pt x="65354" y="930681"/>
                  </a:lnTo>
                  <a:lnTo>
                    <a:pt x="66903" y="946099"/>
                  </a:lnTo>
                  <a:lnTo>
                    <a:pt x="71145" y="958684"/>
                  </a:lnTo>
                  <a:lnTo>
                    <a:pt x="77444" y="967168"/>
                  </a:lnTo>
                  <a:lnTo>
                    <a:pt x="85153" y="970280"/>
                  </a:lnTo>
                  <a:lnTo>
                    <a:pt x="92862" y="967168"/>
                  </a:lnTo>
                  <a:lnTo>
                    <a:pt x="99148" y="958684"/>
                  </a:lnTo>
                  <a:lnTo>
                    <a:pt x="103403" y="946099"/>
                  </a:lnTo>
                  <a:lnTo>
                    <a:pt x="104952" y="930681"/>
                  </a:lnTo>
                  <a:close/>
                </a:path>
                <a:path w="300989" h="1861820">
                  <a:moveTo>
                    <a:pt x="104952" y="732663"/>
                  </a:moveTo>
                  <a:lnTo>
                    <a:pt x="103403" y="717257"/>
                  </a:lnTo>
                  <a:lnTo>
                    <a:pt x="99148" y="704659"/>
                  </a:lnTo>
                  <a:lnTo>
                    <a:pt x="92862" y="696175"/>
                  </a:lnTo>
                  <a:lnTo>
                    <a:pt x="85153" y="693064"/>
                  </a:lnTo>
                  <a:lnTo>
                    <a:pt x="77444" y="696175"/>
                  </a:lnTo>
                  <a:lnTo>
                    <a:pt x="71145" y="704659"/>
                  </a:lnTo>
                  <a:lnTo>
                    <a:pt x="66903" y="717257"/>
                  </a:lnTo>
                  <a:lnTo>
                    <a:pt x="65354" y="732663"/>
                  </a:lnTo>
                  <a:lnTo>
                    <a:pt x="66903" y="748080"/>
                  </a:lnTo>
                  <a:lnTo>
                    <a:pt x="71145" y="760666"/>
                  </a:lnTo>
                  <a:lnTo>
                    <a:pt x="77444" y="769150"/>
                  </a:lnTo>
                  <a:lnTo>
                    <a:pt x="85153" y="772261"/>
                  </a:lnTo>
                  <a:lnTo>
                    <a:pt x="92862" y="769150"/>
                  </a:lnTo>
                  <a:lnTo>
                    <a:pt x="99148" y="760666"/>
                  </a:lnTo>
                  <a:lnTo>
                    <a:pt x="103403" y="748080"/>
                  </a:lnTo>
                  <a:lnTo>
                    <a:pt x="104952" y="732663"/>
                  </a:lnTo>
                  <a:close/>
                </a:path>
                <a:path w="300989" h="1861820">
                  <a:moveTo>
                    <a:pt x="104952" y="534644"/>
                  </a:moveTo>
                  <a:lnTo>
                    <a:pt x="103403" y="519239"/>
                  </a:lnTo>
                  <a:lnTo>
                    <a:pt x="99148" y="506641"/>
                  </a:lnTo>
                  <a:lnTo>
                    <a:pt x="92862" y="498157"/>
                  </a:lnTo>
                  <a:lnTo>
                    <a:pt x="85153" y="495046"/>
                  </a:lnTo>
                  <a:lnTo>
                    <a:pt x="77444" y="498157"/>
                  </a:lnTo>
                  <a:lnTo>
                    <a:pt x="71145" y="506641"/>
                  </a:lnTo>
                  <a:lnTo>
                    <a:pt x="66903" y="519239"/>
                  </a:lnTo>
                  <a:lnTo>
                    <a:pt x="65354" y="534644"/>
                  </a:lnTo>
                  <a:lnTo>
                    <a:pt x="66903" y="550062"/>
                  </a:lnTo>
                  <a:lnTo>
                    <a:pt x="71145" y="562648"/>
                  </a:lnTo>
                  <a:lnTo>
                    <a:pt x="77444" y="571131"/>
                  </a:lnTo>
                  <a:lnTo>
                    <a:pt x="85153" y="574243"/>
                  </a:lnTo>
                  <a:lnTo>
                    <a:pt x="92862" y="571131"/>
                  </a:lnTo>
                  <a:lnTo>
                    <a:pt x="99148" y="562648"/>
                  </a:lnTo>
                  <a:lnTo>
                    <a:pt x="103403" y="550062"/>
                  </a:lnTo>
                  <a:lnTo>
                    <a:pt x="104952" y="534644"/>
                  </a:lnTo>
                  <a:close/>
                </a:path>
                <a:path w="300989" h="1861820">
                  <a:moveTo>
                    <a:pt x="104952" y="336626"/>
                  </a:moveTo>
                  <a:lnTo>
                    <a:pt x="103403" y="321221"/>
                  </a:lnTo>
                  <a:lnTo>
                    <a:pt x="99148" y="308635"/>
                  </a:lnTo>
                  <a:lnTo>
                    <a:pt x="92862" y="300139"/>
                  </a:lnTo>
                  <a:lnTo>
                    <a:pt x="85153" y="297027"/>
                  </a:lnTo>
                  <a:lnTo>
                    <a:pt x="77444" y="300139"/>
                  </a:lnTo>
                  <a:lnTo>
                    <a:pt x="71145" y="308635"/>
                  </a:lnTo>
                  <a:lnTo>
                    <a:pt x="66903" y="321221"/>
                  </a:lnTo>
                  <a:lnTo>
                    <a:pt x="65354" y="336626"/>
                  </a:lnTo>
                  <a:lnTo>
                    <a:pt x="66903" y="352044"/>
                  </a:lnTo>
                  <a:lnTo>
                    <a:pt x="71145" y="364629"/>
                  </a:lnTo>
                  <a:lnTo>
                    <a:pt x="77444" y="373113"/>
                  </a:lnTo>
                  <a:lnTo>
                    <a:pt x="85153" y="376224"/>
                  </a:lnTo>
                  <a:lnTo>
                    <a:pt x="92862" y="373113"/>
                  </a:lnTo>
                  <a:lnTo>
                    <a:pt x="99148" y="364629"/>
                  </a:lnTo>
                  <a:lnTo>
                    <a:pt x="103403" y="352044"/>
                  </a:lnTo>
                  <a:lnTo>
                    <a:pt x="104952" y="336626"/>
                  </a:lnTo>
                  <a:close/>
                </a:path>
                <a:path w="300989" h="1861820">
                  <a:moveTo>
                    <a:pt x="170294" y="1623745"/>
                  </a:moveTo>
                  <a:lnTo>
                    <a:pt x="168744" y="1608328"/>
                  </a:lnTo>
                  <a:lnTo>
                    <a:pt x="164503" y="1595742"/>
                  </a:lnTo>
                  <a:lnTo>
                    <a:pt x="158203" y="1587258"/>
                  </a:lnTo>
                  <a:lnTo>
                    <a:pt x="150495" y="1584147"/>
                  </a:lnTo>
                  <a:lnTo>
                    <a:pt x="142786" y="1587258"/>
                  </a:lnTo>
                  <a:lnTo>
                    <a:pt x="136499" y="1595742"/>
                  </a:lnTo>
                  <a:lnTo>
                    <a:pt x="132257" y="1608328"/>
                  </a:lnTo>
                  <a:lnTo>
                    <a:pt x="130695" y="1623745"/>
                  </a:lnTo>
                  <a:lnTo>
                    <a:pt x="132257" y="1639163"/>
                  </a:lnTo>
                  <a:lnTo>
                    <a:pt x="136499" y="1651749"/>
                  </a:lnTo>
                  <a:lnTo>
                    <a:pt x="142786" y="1660232"/>
                  </a:lnTo>
                  <a:lnTo>
                    <a:pt x="150495" y="1663344"/>
                  </a:lnTo>
                  <a:lnTo>
                    <a:pt x="158203" y="1660232"/>
                  </a:lnTo>
                  <a:lnTo>
                    <a:pt x="164503" y="1651749"/>
                  </a:lnTo>
                  <a:lnTo>
                    <a:pt x="168744" y="1639163"/>
                  </a:lnTo>
                  <a:lnTo>
                    <a:pt x="170294" y="1623745"/>
                  </a:lnTo>
                  <a:close/>
                </a:path>
                <a:path w="300989" h="1861820">
                  <a:moveTo>
                    <a:pt x="170294" y="1425727"/>
                  </a:moveTo>
                  <a:lnTo>
                    <a:pt x="168744" y="1410309"/>
                  </a:lnTo>
                  <a:lnTo>
                    <a:pt x="164503" y="1397723"/>
                  </a:lnTo>
                  <a:lnTo>
                    <a:pt x="158203" y="1389240"/>
                  </a:lnTo>
                  <a:lnTo>
                    <a:pt x="150495" y="1386128"/>
                  </a:lnTo>
                  <a:lnTo>
                    <a:pt x="142786" y="1389240"/>
                  </a:lnTo>
                  <a:lnTo>
                    <a:pt x="136499" y="1397723"/>
                  </a:lnTo>
                  <a:lnTo>
                    <a:pt x="132257" y="1410309"/>
                  </a:lnTo>
                  <a:lnTo>
                    <a:pt x="130695" y="1425727"/>
                  </a:lnTo>
                  <a:lnTo>
                    <a:pt x="132257" y="1441145"/>
                  </a:lnTo>
                  <a:lnTo>
                    <a:pt x="136499" y="1453730"/>
                  </a:lnTo>
                  <a:lnTo>
                    <a:pt x="142786" y="1462214"/>
                  </a:lnTo>
                  <a:lnTo>
                    <a:pt x="150495" y="1465326"/>
                  </a:lnTo>
                  <a:lnTo>
                    <a:pt x="158203" y="1462214"/>
                  </a:lnTo>
                  <a:lnTo>
                    <a:pt x="164503" y="1453730"/>
                  </a:lnTo>
                  <a:lnTo>
                    <a:pt x="168744" y="1441145"/>
                  </a:lnTo>
                  <a:lnTo>
                    <a:pt x="170294" y="1425727"/>
                  </a:lnTo>
                  <a:close/>
                </a:path>
                <a:path w="300989" h="1861820">
                  <a:moveTo>
                    <a:pt x="170294" y="1227709"/>
                  </a:moveTo>
                  <a:lnTo>
                    <a:pt x="168744" y="1212291"/>
                  </a:lnTo>
                  <a:lnTo>
                    <a:pt x="164503" y="1199705"/>
                  </a:lnTo>
                  <a:lnTo>
                    <a:pt x="158203" y="1191221"/>
                  </a:lnTo>
                  <a:lnTo>
                    <a:pt x="150495" y="1188110"/>
                  </a:lnTo>
                  <a:lnTo>
                    <a:pt x="142786" y="1191221"/>
                  </a:lnTo>
                  <a:lnTo>
                    <a:pt x="136499" y="1199705"/>
                  </a:lnTo>
                  <a:lnTo>
                    <a:pt x="132257" y="1212291"/>
                  </a:lnTo>
                  <a:lnTo>
                    <a:pt x="130695" y="1227709"/>
                  </a:lnTo>
                  <a:lnTo>
                    <a:pt x="132257" y="1243126"/>
                  </a:lnTo>
                  <a:lnTo>
                    <a:pt x="136499" y="1255712"/>
                  </a:lnTo>
                  <a:lnTo>
                    <a:pt x="142786" y="1264196"/>
                  </a:lnTo>
                  <a:lnTo>
                    <a:pt x="150495" y="1267307"/>
                  </a:lnTo>
                  <a:lnTo>
                    <a:pt x="158203" y="1264196"/>
                  </a:lnTo>
                  <a:lnTo>
                    <a:pt x="164503" y="1255712"/>
                  </a:lnTo>
                  <a:lnTo>
                    <a:pt x="168744" y="1243126"/>
                  </a:lnTo>
                  <a:lnTo>
                    <a:pt x="170294" y="1227709"/>
                  </a:lnTo>
                  <a:close/>
                </a:path>
                <a:path w="300989" h="1861820">
                  <a:moveTo>
                    <a:pt x="170294" y="1029690"/>
                  </a:moveTo>
                  <a:lnTo>
                    <a:pt x="168744" y="1014272"/>
                  </a:lnTo>
                  <a:lnTo>
                    <a:pt x="164503" y="1001687"/>
                  </a:lnTo>
                  <a:lnTo>
                    <a:pt x="158203" y="993203"/>
                  </a:lnTo>
                  <a:lnTo>
                    <a:pt x="150495" y="990092"/>
                  </a:lnTo>
                  <a:lnTo>
                    <a:pt x="142786" y="993203"/>
                  </a:lnTo>
                  <a:lnTo>
                    <a:pt x="136499" y="1001687"/>
                  </a:lnTo>
                  <a:lnTo>
                    <a:pt x="132257" y="1014272"/>
                  </a:lnTo>
                  <a:lnTo>
                    <a:pt x="130695" y="1029690"/>
                  </a:lnTo>
                  <a:lnTo>
                    <a:pt x="132257" y="1045108"/>
                  </a:lnTo>
                  <a:lnTo>
                    <a:pt x="136499" y="1057694"/>
                  </a:lnTo>
                  <a:lnTo>
                    <a:pt x="142786" y="1066177"/>
                  </a:lnTo>
                  <a:lnTo>
                    <a:pt x="150495" y="1069289"/>
                  </a:lnTo>
                  <a:lnTo>
                    <a:pt x="158203" y="1066177"/>
                  </a:lnTo>
                  <a:lnTo>
                    <a:pt x="164503" y="1057694"/>
                  </a:lnTo>
                  <a:lnTo>
                    <a:pt x="168744" y="1045108"/>
                  </a:lnTo>
                  <a:lnTo>
                    <a:pt x="170294" y="1029690"/>
                  </a:lnTo>
                  <a:close/>
                </a:path>
                <a:path w="300989" h="1861820">
                  <a:moveTo>
                    <a:pt x="170294" y="831672"/>
                  </a:moveTo>
                  <a:lnTo>
                    <a:pt x="168744" y="816254"/>
                  </a:lnTo>
                  <a:lnTo>
                    <a:pt x="164503" y="803668"/>
                  </a:lnTo>
                  <a:lnTo>
                    <a:pt x="158203" y="795185"/>
                  </a:lnTo>
                  <a:lnTo>
                    <a:pt x="150495" y="792073"/>
                  </a:lnTo>
                  <a:lnTo>
                    <a:pt x="142786" y="795185"/>
                  </a:lnTo>
                  <a:lnTo>
                    <a:pt x="136499" y="803668"/>
                  </a:lnTo>
                  <a:lnTo>
                    <a:pt x="132257" y="816254"/>
                  </a:lnTo>
                  <a:lnTo>
                    <a:pt x="130695" y="831672"/>
                  </a:lnTo>
                  <a:lnTo>
                    <a:pt x="132257" y="847090"/>
                  </a:lnTo>
                  <a:lnTo>
                    <a:pt x="136499" y="859675"/>
                  </a:lnTo>
                  <a:lnTo>
                    <a:pt x="142786" y="868159"/>
                  </a:lnTo>
                  <a:lnTo>
                    <a:pt x="150495" y="871270"/>
                  </a:lnTo>
                  <a:lnTo>
                    <a:pt x="158203" y="868159"/>
                  </a:lnTo>
                  <a:lnTo>
                    <a:pt x="164503" y="859675"/>
                  </a:lnTo>
                  <a:lnTo>
                    <a:pt x="168744" y="847090"/>
                  </a:lnTo>
                  <a:lnTo>
                    <a:pt x="170294" y="831672"/>
                  </a:lnTo>
                  <a:close/>
                </a:path>
                <a:path w="300989" h="1861820">
                  <a:moveTo>
                    <a:pt x="170294" y="633653"/>
                  </a:moveTo>
                  <a:lnTo>
                    <a:pt x="168744" y="618248"/>
                  </a:lnTo>
                  <a:lnTo>
                    <a:pt x="164503" y="605650"/>
                  </a:lnTo>
                  <a:lnTo>
                    <a:pt x="158203" y="597166"/>
                  </a:lnTo>
                  <a:lnTo>
                    <a:pt x="150495" y="594055"/>
                  </a:lnTo>
                  <a:lnTo>
                    <a:pt x="142786" y="597166"/>
                  </a:lnTo>
                  <a:lnTo>
                    <a:pt x="136499" y="605650"/>
                  </a:lnTo>
                  <a:lnTo>
                    <a:pt x="132257" y="618248"/>
                  </a:lnTo>
                  <a:lnTo>
                    <a:pt x="130695" y="633653"/>
                  </a:lnTo>
                  <a:lnTo>
                    <a:pt x="132257" y="649071"/>
                  </a:lnTo>
                  <a:lnTo>
                    <a:pt x="136499" y="661657"/>
                  </a:lnTo>
                  <a:lnTo>
                    <a:pt x="142786" y="670140"/>
                  </a:lnTo>
                  <a:lnTo>
                    <a:pt x="150495" y="673252"/>
                  </a:lnTo>
                  <a:lnTo>
                    <a:pt x="158203" y="670140"/>
                  </a:lnTo>
                  <a:lnTo>
                    <a:pt x="164503" y="661657"/>
                  </a:lnTo>
                  <a:lnTo>
                    <a:pt x="168744" y="649071"/>
                  </a:lnTo>
                  <a:lnTo>
                    <a:pt x="170294" y="633653"/>
                  </a:lnTo>
                  <a:close/>
                </a:path>
                <a:path w="300989" h="1861820">
                  <a:moveTo>
                    <a:pt x="170294" y="435635"/>
                  </a:moveTo>
                  <a:lnTo>
                    <a:pt x="168744" y="420230"/>
                  </a:lnTo>
                  <a:lnTo>
                    <a:pt x="164503" y="407644"/>
                  </a:lnTo>
                  <a:lnTo>
                    <a:pt x="158203" y="399148"/>
                  </a:lnTo>
                  <a:lnTo>
                    <a:pt x="150495" y="396036"/>
                  </a:lnTo>
                  <a:lnTo>
                    <a:pt x="142786" y="399148"/>
                  </a:lnTo>
                  <a:lnTo>
                    <a:pt x="136499" y="407644"/>
                  </a:lnTo>
                  <a:lnTo>
                    <a:pt x="132257" y="420230"/>
                  </a:lnTo>
                  <a:lnTo>
                    <a:pt x="130695" y="435635"/>
                  </a:lnTo>
                  <a:lnTo>
                    <a:pt x="132257" y="451053"/>
                  </a:lnTo>
                  <a:lnTo>
                    <a:pt x="136499" y="463638"/>
                  </a:lnTo>
                  <a:lnTo>
                    <a:pt x="142786" y="472122"/>
                  </a:lnTo>
                  <a:lnTo>
                    <a:pt x="150495" y="475234"/>
                  </a:lnTo>
                  <a:lnTo>
                    <a:pt x="158203" y="472122"/>
                  </a:lnTo>
                  <a:lnTo>
                    <a:pt x="164503" y="463638"/>
                  </a:lnTo>
                  <a:lnTo>
                    <a:pt x="168744" y="451053"/>
                  </a:lnTo>
                  <a:lnTo>
                    <a:pt x="170294" y="435635"/>
                  </a:lnTo>
                  <a:close/>
                </a:path>
                <a:path w="300989" h="1861820">
                  <a:moveTo>
                    <a:pt x="170294" y="237617"/>
                  </a:moveTo>
                  <a:lnTo>
                    <a:pt x="168744" y="222211"/>
                  </a:lnTo>
                  <a:lnTo>
                    <a:pt x="164503" y="209626"/>
                  </a:lnTo>
                  <a:lnTo>
                    <a:pt x="158203" y="201129"/>
                  </a:lnTo>
                  <a:lnTo>
                    <a:pt x="150495" y="198018"/>
                  </a:lnTo>
                  <a:lnTo>
                    <a:pt x="142786" y="201129"/>
                  </a:lnTo>
                  <a:lnTo>
                    <a:pt x="136499" y="209626"/>
                  </a:lnTo>
                  <a:lnTo>
                    <a:pt x="132257" y="222211"/>
                  </a:lnTo>
                  <a:lnTo>
                    <a:pt x="130695" y="237617"/>
                  </a:lnTo>
                  <a:lnTo>
                    <a:pt x="132257" y="253034"/>
                  </a:lnTo>
                  <a:lnTo>
                    <a:pt x="136499" y="265620"/>
                  </a:lnTo>
                  <a:lnTo>
                    <a:pt x="142786" y="274104"/>
                  </a:lnTo>
                  <a:lnTo>
                    <a:pt x="150495" y="277228"/>
                  </a:lnTo>
                  <a:lnTo>
                    <a:pt x="158203" y="274104"/>
                  </a:lnTo>
                  <a:lnTo>
                    <a:pt x="164503" y="265620"/>
                  </a:lnTo>
                  <a:lnTo>
                    <a:pt x="168744" y="253034"/>
                  </a:lnTo>
                  <a:lnTo>
                    <a:pt x="170294" y="237617"/>
                  </a:lnTo>
                  <a:close/>
                </a:path>
                <a:path w="300989" h="1861820">
                  <a:moveTo>
                    <a:pt x="235648" y="1524736"/>
                  </a:moveTo>
                  <a:lnTo>
                    <a:pt x="234086" y="1509318"/>
                  </a:lnTo>
                  <a:lnTo>
                    <a:pt x="229844" y="1496733"/>
                  </a:lnTo>
                  <a:lnTo>
                    <a:pt x="223545" y="1488249"/>
                  </a:lnTo>
                  <a:lnTo>
                    <a:pt x="215849" y="1485138"/>
                  </a:lnTo>
                  <a:lnTo>
                    <a:pt x="208140" y="1488249"/>
                  </a:lnTo>
                  <a:lnTo>
                    <a:pt x="201841" y="1496733"/>
                  </a:lnTo>
                  <a:lnTo>
                    <a:pt x="197599" y="1509318"/>
                  </a:lnTo>
                  <a:lnTo>
                    <a:pt x="196037" y="1524736"/>
                  </a:lnTo>
                  <a:lnTo>
                    <a:pt x="197599" y="1540154"/>
                  </a:lnTo>
                  <a:lnTo>
                    <a:pt x="201841" y="1552740"/>
                  </a:lnTo>
                  <a:lnTo>
                    <a:pt x="208140" y="1561223"/>
                  </a:lnTo>
                  <a:lnTo>
                    <a:pt x="215849" y="1564335"/>
                  </a:lnTo>
                  <a:lnTo>
                    <a:pt x="223545" y="1561223"/>
                  </a:lnTo>
                  <a:lnTo>
                    <a:pt x="229844" y="1552740"/>
                  </a:lnTo>
                  <a:lnTo>
                    <a:pt x="234086" y="1540154"/>
                  </a:lnTo>
                  <a:lnTo>
                    <a:pt x="235648" y="1524736"/>
                  </a:lnTo>
                  <a:close/>
                </a:path>
                <a:path w="300989" h="1861820">
                  <a:moveTo>
                    <a:pt x="235648" y="1326718"/>
                  </a:moveTo>
                  <a:lnTo>
                    <a:pt x="234086" y="1311300"/>
                  </a:lnTo>
                  <a:lnTo>
                    <a:pt x="229844" y="1298714"/>
                  </a:lnTo>
                  <a:lnTo>
                    <a:pt x="223545" y="1290231"/>
                  </a:lnTo>
                  <a:lnTo>
                    <a:pt x="215849" y="1287119"/>
                  </a:lnTo>
                  <a:lnTo>
                    <a:pt x="208140" y="1290231"/>
                  </a:lnTo>
                  <a:lnTo>
                    <a:pt x="201841" y="1298714"/>
                  </a:lnTo>
                  <a:lnTo>
                    <a:pt x="197599" y="1311300"/>
                  </a:lnTo>
                  <a:lnTo>
                    <a:pt x="196037" y="1326718"/>
                  </a:lnTo>
                  <a:lnTo>
                    <a:pt x="197599" y="1342136"/>
                  </a:lnTo>
                  <a:lnTo>
                    <a:pt x="201841" y="1354721"/>
                  </a:lnTo>
                  <a:lnTo>
                    <a:pt x="208140" y="1363205"/>
                  </a:lnTo>
                  <a:lnTo>
                    <a:pt x="215849" y="1366316"/>
                  </a:lnTo>
                  <a:lnTo>
                    <a:pt x="223545" y="1363205"/>
                  </a:lnTo>
                  <a:lnTo>
                    <a:pt x="229844" y="1354721"/>
                  </a:lnTo>
                  <a:lnTo>
                    <a:pt x="234086" y="1342136"/>
                  </a:lnTo>
                  <a:lnTo>
                    <a:pt x="235648" y="1326718"/>
                  </a:lnTo>
                  <a:close/>
                </a:path>
                <a:path w="300989" h="1861820">
                  <a:moveTo>
                    <a:pt x="235648" y="1128699"/>
                  </a:moveTo>
                  <a:lnTo>
                    <a:pt x="234086" y="1113282"/>
                  </a:lnTo>
                  <a:lnTo>
                    <a:pt x="229844" y="1100696"/>
                  </a:lnTo>
                  <a:lnTo>
                    <a:pt x="223545" y="1092212"/>
                  </a:lnTo>
                  <a:lnTo>
                    <a:pt x="215849" y="1089101"/>
                  </a:lnTo>
                  <a:lnTo>
                    <a:pt x="208140" y="1092212"/>
                  </a:lnTo>
                  <a:lnTo>
                    <a:pt x="201841" y="1100696"/>
                  </a:lnTo>
                  <a:lnTo>
                    <a:pt x="197599" y="1113282"/>
                  </a:lnTo>
                  <a:lnTo>
                    <a:pt x="196037" y="1128699"/>
                  </a:lnTo>
                  <a:lnTo>
                    <a:pt x="197599" y="1144117"/>
                  </a:lnTo>
                  <a:lnTo>
                    <a:pt x="201841" y="1156703"/>
                  </a:lnTo>
                  <a:lnTo>
                    <a:pt x="208140" y="1165186"/>
                  </a:lnTo>
                  <a:lnTo>
                    <a:pt x="215849" y="1168298"/>
                  </a:lnTo>
                  <a:lnTo>
                    <a:pt x="223545" y="1165186"/>
                  </a:lnTo>
                  <a:lnTo>
                    <a:pt x="229844" y="1156703"/>
                  </a:lnTo>
                  <a:lnTo>
                    <a:pt x="234086" y="1144117"/>
                  </a:lnTo>
                  <a:lnTo>
                    <a:pt x="235648" y="1128699"/>
                  </a:lnTo>
                  <a:close/>
                </a:path>
                <a:path w="300989" h="1861820">
                  <a:moveTo>
                    <a:pt x="235648" y="930681"/>
                  </a:moveTo>
                  <a:lnTo>
                    <a:pt x="234086" y="915263"/>
                  </a:lnTo>
                  <a:lnTo>
                    <a:pt x="229844" y="902677"/>
                  </a:lnTo>
                  <a:lnTo>
                    <a:pt x="223545" y="894194"/>
                  </a:lnTo>
                  <a:lnTo>
                    <a:pt x="215849" y="891082"/>
                  </a:lnTo>
                  <a:lnTo>
                    <a:pt x="208140" y="894194"/>
                  </a:lnTo>
                  <a:lnTo>
                    <a:pt x="201841" y="902677"/>
                  </a:lnTo>
                  <a:lnTo>
                    <a:pt x="197599" y="915263"/>
                  </a:lnTo>
                  <a:lnTo>
                    <a:pt x="196037" y="930681"/>
                  </a:lnTo>
                  <a:lnTo>
                    <a:pt x="197599" y="946099"/>
                  </a:lnTo>
                  <a:lnTo>
                    <a:pt x="201841" y="958684"/>
                  </a:lnTo>
                  <a:lnTo>
                    <a:pt x="208140" y="967168"/>
                  </a:lnTo>
                  <a:lnTo>
                    <a:pt x="215849" y="970280"/>
                  </a:lnTo>
                  <a:lnTo>
                    <a:pt x="223545" y="967168"/>
                  </a:lnTo>
                  <a:lnTo>
                    <a:pt x="229844" y="958684"/>
                  </a:lnTo>
                  <a:lnTo>
                    <a:pt x="234086" y="946099"/>
                  </a:lnTo>
                  <a:lnTo>
                    <a:pt x="235648" y="930681"/>
                  </a:lnTo>
                  <a:close/>
                </a:path>
                <a:path w="300989" h="1861820">
                  <a:moveTo>
                    <a:pt x="235648" y="732663"/>
                  </a:moveTo>
                  <a:lnTo>
                    <a:pt x="234086" y="717257"/>
                  </a:lnTo>
                  <a:lnTo>
                    <a:pt x="229844" y="704659"/>
                  </a:lnTo>
                  <a:lnTo>
                    <a:pt x="223545" y="696175"/>
                  </a:lnTo>
                  <a:lnTo>
                    <a:pt x="215849" y="693064"/>
                  </a:lnTo>
                  <a:lnTo>
                    <a:pt x="208140" y="696175"/>
                  </a:lnTo>
                  <a:lnTo>
                    <a:pt x="201841" y="704659"/>
                  </a:lnTo>
                  <a:lnTo>
                    <a:pt x="197599" y="717257"/>
                  </a:lnTo>
                  <a:lnTo>
                    <a:pt x="196037" y="732663"/>
                  </a:lnTo>
                  <a:lnTo>
                    <a:pt x="197599" y="748080"/>
                  </a:lnTo>
                  <a:lnTo>
                    <a:pt x="201841" y="760666"/>
                  </a:lnTo>
                  <a:lnTo>
                    <a:pt x="208140" y="769150"/>
                  </a:lnTo>
                  <a:lnTo>
                    <a:pt x="215849" y="772261"/>
                  </a:lnTo>
                  <a:lnTo>
                    <a:pt x="223545" y="769150"/>
                  </a:lnTo>
                  <a:lnTo>
                    <a:pt x="229844" y="760666"/>
                  </a:lnTo>
                  <a:lnTo>
                    <a:pt x="234086" y="748080"/>
                  </a:lnTo>
                  <a:lnTo>
                    <a:pt x="235648" y="732663"/>
                  </a:lnTo>
                  <a:close/>
                </a:path>
                <a:path w="300989" h="1861820">
                  <a:moveTo>
                    <a:pt x="235648" y="534644"/>
                  </a:moveTo>
                  <a:lnTo>
                    <a:pt x="234086" y="519239"/>
                  </a:lnTo>
                  <a:lnTo>
                    <a:pt x="229844" y="506641"/>
                  </a:lnTo>
                  <a:lnTo>
                    <a:pt x="223545" y="498157"/>
                  </a:lnTo>
                  <a:lnTo>
                    <a:pt x="215849" y="495046"/>
                  </a:lnTo>
                  <a:lnTo>
                    <a:pt x="208140" y="498157"/>
                  </a:lnTo>
                  <a:lnTo>
                    <a:pt x="201841" y="506641"/>
                  </a:lnTo>
                  <a:lnTo>
                    <a:pt x="197599" y="519239"/>
                  </a:lnTo>
                  <a:lnTo>
                    <a:pt x="196037" y="534644"/>
                  </a:lnTo>
                  <a:lnTo>
                    <a:pt x="197599" y="550062"/>
                  </a:lnTo>
                  <a:lnTo>
                    <a:pt x="201841" y="562648"/>
                  </a:lnTo>
                  <a:lnTo>
                    <a:pt x="208140" y="571131"/>
                  </a:lnTo>
                  <a:lnTo>
                    <a:pt x="215849" y="574243"/>
                  </a:lnTo>
                  <a:lnTo>
                    <a:pt x="223545" y="571131"/>
                  </a:lnTo>
                  <a:lnTo>
                    <a:pt x="229844" y="562648"/>
                  </a:lnTo>
                  <a:lnTo>
                    <a:pt x="234086" y="550062"/>
                  </a:lnTo>
                  <a:lnTo>
                    <a:pt x="235648" y="534644"/>
                  </a:lnTo>
                  <a:close/>
                </a:path>
                <a:path w="300989" h="1861820">
                  <a:moveTo>
                    <a:pt x="235648" y="336626"/>
                  </a:moveTo>
                  <a:lnTo>
                    <a:pt x="234086" y="321221"/>
                  </a:lnTo>
                  <a:lnTo>
                    <a:pt x="229844" y="308635"/>
                  </a:lnTo>
                  <a:lnTo>
                    <a:pt x="223545" y="300139"/>
                  </a:lnTo>
                  <a:lnTo>
                    <a:pt x="215849" y="297027"/>
                  </a:lnTo>
                  <a:lnTo>
                    <a:pt x="208140" y="300139"/>
                  </a:lnTo>
                  <a:lnTo>
                    <a:pt x="201841" y="308635"/>
                  </a:lnTo>
                  <a:lnTo>
                    <a:pt x="197599" y="321221"/>
                  </a:lnTo>
                  <a:lnTo>
                    <a:pt x="196037" y="336626"/>
                  </a:lnTo>
                  <a:lnTo>
                    <a:pt x="197599" y="352044"/>
                  </a:lnTo>
                  <a:lnTo>
                    <a:pt x="201841" y="364629"/>
                  </a:lnTo>
                  <a:lnTo>
                    <a:pt x="208140" y="373113"/>
                  </a:lnTo>
                  <a:lnTo>
                    <a:pt x="215849" y="376224"/>
                  </a:lnTo>
                  <a:lnTo>
                    <a:pt x="223545" y="373113"/>
                  </a:lnTo>
                  <a:lnTo>
                    <a:pt x="229844" y="364629"/>
                  </a:lnTo>
                  <a:lnTo>
                    <a:pt x="234086" y="352044"/>
                  </a:lnTo>
                  <a:lnTo>
                    <a:pt x="235648" y="336626"/>
                  </a:lnTo>
                  <a:close/>
                </a:path>
                <a:path w="300989" h="1861820">
                  <a:moveTo>
                    <a:pt x="235648" y="138607"/>
                  </a:moveTo>
                  <a:lnTo>
                    <a:pt x="234086" y="123202"/>
                  </a:lnTo>
                  <a:lnTo>
                    <a:pt x="229844" y="110617"/>
                  </a:lnTo>
                  <a:lnTo>
                    <a:pt x="223545" y="102120"/>
                  </a:lnTo>
                  <a:lnTo>
                    <a:pt x="215849" y="99009"/>
                  </a:lnTo>
                  <a:lnTo>
                    <a:pt x="208140" y="102120"/>
                  </a:lnTo>
                  <a:lnTo>
                    <a:pt x="201841" y="110617"/>
                  </a:lnTo>
                  <a:lnTo>
                    <a:pt x="197599" y="123202"/>
                  </a:lnTo>
                  <a:lnTo>
                    <a:pt x="196037" y="138607"/>
                  </a:lnTo>
                  <a:lnTo>
                    <a:pt x="197599" y="154025"/>
                  </a:lnTo>
                  <a:lnTo>
                    <a:pt x="201841" y="166611"/>
                  </a:lnTo>
                  <a:lnTo>
                    <a:pt x="208140" y="175107"/>
                  </a:lnTo>
                  <a:lnTo>
                    <a:pt x="215849" y="178219"/>
                  </a:lnTo>
                  <a:lnTo>
                    <a:pt x="223545" y="175107"/>
                  </a:lnTo>
                  <a:lnTo>
                    <a:pt x="229844" y="166611"/>
                  </a:lnTo>
                  <a:lnTo>
                    <a:pt x="234086" y="154025"/>
                  </a:lnTo>
                  <a:lnTo>
                    <a:pt x="235648" y="138607"/>
                  </a:lnTo>
                  <a:close/>
                </a:path>
                <a:path w="300989" h="1861820">
                  <a:moveTo>
                    <a:pt x="300990" y="1425727"/>
                  </a:moveTo>
                  <a:lnTo>
                    <a:pt x="299440" y="1410309"/>
                  </a:lnTo>
                  <a:lnTo>
                    <a:pt x="295186" y="1397723"/>
                  </a:lnTo>
                  <a:lnTo>
                    <a:pt x="288899" y="1389240"/>
                  </a:lnTo>
                  <a:lnTo>
                    <a:pt x="281190" y="1386128"/>
                  </a:lnTo>
                  <a:lnTo>
                    <a:pt x="273481" y="1389240"/>
                  </a:lnTo>
                  <a:lnTo>
                    <a:pt x="267182" y="1397723"/>
                  </a:lnTo>
                  <a:lnTo>
                    <a:pt x="262940" y="1410309"/>
                  </a:lnTo>
                  <a:lnTo>
                    <a:pt x="261391" y="1425727"/>
                  </a:lnTo>
                  <a:lnTo>
                    <a:pt x="262940" y="1441145"/>
                  </a:lnTo>
                  <a:lnTo>
                    <a:pt x="267182" y="1453730"/>
                  </a:lnTo>
                  <a:lnTo>
                    <a:pt x="273481" y="1462214"/>
                  </a:lnTo>
                  <a:lnTo>
                    <a:pt x="281190" y="1465326"/>
                  </a:lnTo>
                  <a:lnTo>
                    <a:pt x="288899" y="1462214"/>
                  </a:lnTo>
                  <a:lnTo>
                    <a:pt x="295186" y="1453730"/>
                  </a:lnTo>
                  <a:lnTo>
                    <a:pt x="299440" y="1441145"/>
                  </a:lnTo>
                  <a:lnTo>
                    <a:pt x="300990" y="1425727"/>
                  </a:lnTo>
                  <a:close/>
                </a:path>
                <a:path w="300989" h="1861820">
                  <a:moveTo>
                    <a:pt x="300990" y="1227709"/>
                  </a:moveTo>
                  <a:lnTo>
                    <a:pt x="299440" y="1212291"/>
                  </a:lnTo>
                  <a:lnTo>
                    <a:pt x="295186" y="1199705"/>
                  </a:lnTo>
                  <a:lnTo>
                    <a:pt x="288899" y="1191221"/>
                  </a:lnTo>
                  <a:lnTo>
                    <a:pt x="281190" y="1188110"/>
                  </a:lnTo>
                  <a:lnTo>
                    <a:pt x="273481" y="1191221"/>
                  </a:lnTo>
                  <a:lnTo>
                    <a:pt x="267182" y="1199705"/>
                  </a:lnTo>
                  <a:lnTo>
                    <a:pt x="262940" y="1212291"/>
                  </a:lnTo>
                  <a:lnTo>
                    <a:pt x="261391" y="1227709"/>
                  </a:lnTo>
                  <a:lnTo>
                    <a:pt x="262940" y="1243126"/>
                  </a:lnTo>
                  <a:lnTo>
                    <a:pt x="267182" y="1255712"/>
                  </a:lnTo>
                  <a:lnTo>
                    <a:pt x="273481" y="1264196"/>
                  </a:lnTo>
                  <a:lnTo>
                    <a:pt x="281190" y="1267307"/>
                  </a:lnTo>
                  <a:lnTo>
                    <a:pt x="288899" y="1264196"/>
                  </a:lnTo>
                  <a:lnTo>
                    <a:pt x="295186" y="1255712"/>
                  </a:lnTo>
                  <a:lnTo>
                    <a:pt x="299440" y="1243126"/>
                  </a:lnTo>
                  <a:lnTo>
                    <a:pt x="300990" y="1227709"/>
                  </a:lnTo>
                  <a:close/>
                </a:path>
                <a:path w="300989" h="1861820">
                  <a:moveTo>
                    <a:pt x="300990" y="1029690"/>
                  </a:moveTo>
                  <a:lnTo>
                    <a:pt x="299440" y="1014272"/>
                  </a:lnTo>
                  <a:lnTo>
                    <a:pt x="295186" y="1001687"/>
                  </a:lnTo>
                  <a:lnTo>
                    <a:pt x="288899" y="993203"/>
                  </a:lnTo>
                  <a:lnTo>
                    <a:pt x="281190" y="990092"/>
                  </a:lnTo>
                  <a:lnTo>
                    <a:pt x="273481" y="993203"/>
                  </a:lnTo>
                  <a:lnTo>
                    <a:pt x="267182" y="1001687"/>
                  </a:lnTo>
                  <a:lnTo>
                    <a:pt x="262940" y="1014272"/>
                  </a:lnTo>
                  <a:lnTo>
                    <a:pt x="261391" y="1029690"/>
                  </a:lnTo>
                  <a:lnTo>
                    <a:pt x="262940" y="1045108"/>
                  </a:lnTo>
                  <a:lnTo>
                    <a:pt x="267182" y="1057694"/>
                  </a:lnTo>
                  <a:lnTo>
                    <a:pt x="273481" y="1066177"/>
                  </a:lnTo>
                  <a:lnTo>
                    <a:pt x="281190" y="1069289"/>
                  </a:lnTo>
                  <a:lnTo>
                    <a:pt x="288899" y="1066177"/>
                  </a:lnTo>
                  <a:lnTo>
                    <a:pt x="295186" y="1057694"/>
                  </a:lnTo>
                  <a:lnTo>
                    <a:pt x="299440" y="1045108"/>
                  </a:lnTo>
                  <a:lnTo>
                    <a:pt x="300990" y="1029690"/>
                  </a:lnTo>
                  <a:close/>
                </a:path>
                <a:path w="300989" h="1861820">
                  <a:moveTo>
                    <a:pt x="300990" y="831672"/>
                  </a:moveTo>
                  <a:lnTo>
                    <a:pt x="299440" y="816254"/>
                  </a:lnTo>
                  <a:lnTo>
                    <a:pt x="295186" y="803668"/>
                  </a:lnTo>
                  <a:lnTo>
                    <a:pt x="288899" y="795185"/>
                  </a:lnTo>
                  <a:lnTo>
                    <a:pt x="281190" y="792073"/>
                  </a:lnTo>
                  <a:lnTo>
                    <a:pt x="273481" y="795185"/>
                  </a:lnTo>
                  <a:lnTo>
                    <a:pt x="267182" y="803668"/>
                  </a:lnTo>
                  <a:lnTo>
                    <a:pt x="262940" y="816254"/>
                  </a:lnTo>
                  <a:lnTo>
                    <a:pt x="261391" y="831672"/>
                  </a:lnTo>
                  <a:lnTo>
                    <a:pt x="262940" y="847090"/>
                  </a:lnTo>
                  <a:lnTo>
                    <a:pt x="267182" y="859675"/>
                  </a:lnTo>
                  <a:lnTo>
                    <a:pt x="273481" y="868159"/>
                  </a:lnTo>
                  <a:lnTo>
                    <a:pt x="281190" y="871270"/>
                  </a:lnTo>
                  <a:lnTo>
                    <a:pt x="288899" y="868159"/>
                  </a:lnTo>
                  <a:lnTo>
                    <a:pt x="295186" y="859675"/>
                  </a:lnTo>
                  <a:lnTo>
                    <a:pt x="299440" y="847090"/>
                  </a:lnTo>
                  <a:lnTo>
                    <a:pt x="300990" y="831672"/>
                  </a:lnTo>
                  <a:close/>
                </a:path>
                <a:path w="300989" h="1861820">
                  <a:moveTo>
                    <a:pt x="300990" y="633653"/>
                  </a:moveTo>
                  <a:lnTo>
                    <a:pt x="299440" y="618248"/>
                  </a:lnTo>
                  <a:lnTo>
                    <a:pt x="295186" y="605650"/>
                  </a:lnTo>
                  <a:lnTo>
                    <a:pt x="288899" y="597166"/>
                  </a:lnTo>
                  <a:lnTo>
                    <a:pt x="281190" y="594055"/>
                  </a:lnTo>
                  <a:lnTo>
                    <a:pt x="273481" y="597166"/>
                  </a:lnTo>
                  <a:lnTo>
                    <a:pt x="267182" y="605650"/>
                  </a:lnTo>
                  <a:lnTo>
                    <a:pt x="262940" y="618248"/>
                  </a:lnTo>
                  <a:lnTo>
                    <a:pt x="261391" y="633653"/>
                  </a:lnTo>
                  <a:lnTo>
                    <a:pt x="262940" y="649071"/>
                  </a:lnTo>
                  <a:lnTo>
                    <a:pt x="267182" y="661657"/>
                  </a:lnTo>
                  <a:lnTo>
                    <a:pt x="273481" y="670140"/>
                  </a:lnTo>
                  <a:lnTo>
                    <a:pt x="281190" y="673252"/>
                  </a:lnTo>
                  <a:lnTo>
                    <a:pt x="288899" y="670140"/>
                  </a:lnTo>
                  <a:lnTo>
                    <a:pt x="295186" y="661657"/>
                  </a:lnTo>
                  <a:lnTo>
                    <a:pt x="299440" y="649071"/>
                  </a:lnTo>
                  <a:lnTo>
                    <a:pt x="300990" y="633653"/>
                  </a:lnTo>
                  <a:close/>
                </a:path>
                <a:path w="300989" h="1861820">
                  <a:moveTo>
                    <a:pt x="300990" y="435635"/>
                  </a:moveTo>
                  <a:lnTo>
                    <a:pt x="299440" y="420230"/>
                  </a:lnTo>
                  <a:lnTo>
                    <a:pt x="295186" y="407644"/>
                  </a:lnTo>
                  <a:lnTo>
                    <a:pt x="288899" y="399148"/>
                  </a:lnTo>
                  <a:lnTo>
                    <a:pt x="281190" y="396036"/>
                  </a:lnTo>
                  <a:lnTo>
                    <a:pt x="273481" y="399148"/>
                  </a:lnTo>
                  <a:lnTo>
                    <a:pt x="267182" y="407644"/>
                  </a:lnTo>
                  <a:lnTo>
                    <a:pt x="262940" y="420230"/>
                  </a:lnTo>
                  <a:lnTo>
                    <a:pt x="261391" y="435635"/>
                  </a:lnTo>
                  <a:lnTo>
                    <a:pt x="262940" y="451053"/>
                  </a:lnTo>
                  <a:lnTo>
                    <a:pt x="267182" y="463638"/>
                  </a:lnTo>
                  <a:lnTo>
                    <a:pt x="273481" y="472122"/>
                  </a:lnTo>
                  <a:lnTo>
                    <a:pt x="281190" y="475234"/>
                  </a:lnTo>
                  <a:lnTo>
                    <a:pt x="288899" y="472122"/>
                  </a:lnTo>
                  <a:lnTo>
                    <a:pt x="295186" y="463638"/>
                  </a:lnTo>
                  <a:lnTo>
                    <a:pt x="299440" y="451053"/>
                  </a:lnTo>
                  <a:lnTo>
                    <a:pt x="300990" y="435635"/>
                  </a:lnTo>
                  <a:close/>
                </a:path>
                <a:path w="300989" h="1861820">
                  <a:moveTo>
                    <a:pt x="300990" y="237617"/>
                  </a:moveTo>
                  <a:lnTo>
                    <a:pt x="299440" y="222211"/>
                  </a:lnTo>
                  <a:lnTo>
                    <a:pt x="295186" y="209626"/>
                  </a:lnTo>
                  <a:lnTo>
                    <a:pt x="288899" y="201129"/>
                  </a:lnTo>
                  <a:lnTo>
                    <a:pt x="281190" y="198018"/>
                  </a:lnTo>
                  <a:lnTo>
                    <a:pt x="273481" y="201129"/>
                  </a:lnTo>
                  <a:lnTo>
                    <a:pt x="267182" y="209626"/>
                  </a:lnTo>
                  <a:lnTo>
                    <a:pt x="262940" y="222211"/>
                  </a:lnTo>
                  <a:lnTo>
                    <a:pt x="261391" y="237617"/>
                  </a:lnTo>
                  <a:lnTo>
                    <a:pt x="262940" y="253034"/>
                  </a:lnTo>
                  <a:lnTo>
                    <a:pt x="267182" y="265620"/>
                  </a:lnTo>
                  <a:lnTo>
                    <a:pt x="273481" y="274104"/>
                  </a:lnTo>
                  <a:lnTo>
                    <a:pt x="281190" y="277228"/>
                  </a:lnTo>
                  <a:lnTo>
                    <a:pt x="288899" y="274104"/>
                  </a:lnTo>
                  <a:lnTo>
                    <a:pt x="295186" y="265620"/>
                  </a:lnTo>
                  <a:lnTo>
                    <a:pt x="299440" y="253034"/>
                  </a:lnTo>
                  <a:lnTo>
                    <a:pt x="300990" y="237617"/>
                  </a:lnTo>
                  <a:close/>
                </a:path>
                <a:path w="300989" h="1861820">
                  <a:moveTo>
                    <a:pt x="300990" y="39611"/>
                  </a:moveTo>
                  <a:lnTo>
                    <a:pt x="299440" y="24193"/>
                  </a:lnTo>
                  <a:lnTo>
                    <a:pt x="295186" y="11607"/>
                  </a:lnTo>
                  <a:lnTo>
                    <a:pt x="288899" y="3111"/>
                  </a:lnTo>
                  <a:lnTo>
                    <a:pt x="281190" y="0"/>
                  </a:lnTo>
                  <a:lnTo>
                    <a:pt x="273481" y="3111"/>
                  </a:lnTo>
                  <a:lnTo>
                    <a:pt x="267182" y="11607"/>
                  </a:lnTo>
                  <a:lnTo>
                    <a:pt x="262940" y="24193"/>
                  </a:lnTo>
                  <a:lnTo>
                    <a:pt x="261391" y="39611"/>
                  </a:lnTo>
                  <a:lnTo>
                    <a:pt x="262940" y="55016"/>
                  </a:lnTo>
                  <a:lnTo>
                    <a:pt x="267182" y="67602"/>
                  </a:lnTo>
                  <a:lnTo>
                    <a:pt x="273481" y="76098"/>
                  </a:lnTo>
                  <a:lnTo>
                    <a:pt x="281190" y="79209"/>
                  </a:lnTo>
                  <a:lnTo>
                    <a:pt x="288899" y="76098"/>
                  </a:lnTo>
                  <a:lnTo>
                    <a:pt x="295186" y="67602"/>
                  </a:lnTo>
                  <a:lnTo>
                    <a:pt x="299440" y="55016"/>
                  </a:lnTo>
                  <a:lnTo>
                    <a:pt x="300990" y="39611"/>
                  </a:lnTo>
                  <a:close/>
                </a:path>
              </a:pathLst>
            </a:custGeom>
            <a:solidFill>
              <a:srgbClr val="BF7F3F"/>
            </a:solidFill>
          </p:spPr>
          <p:txBody>
            <a:bodyPr wrap="square" lIns="0" tIns="0" rIns="0" bIns="0" rtlCol="0"/>
            <a:lstStyle/>
            <a:p>
              <a:endParaRPr/>
            </a:p>
          </p:txBody>
        </p:sp>
        <p:sp>
          <p:nvSpPr>
            <p:cNvPr id="15" name="object 15"/>
            <p:cNvSpPr/>
            <p:nvPr/>
          </p:nvSpPr>
          <p:spPr>
            <a:xfrm>
              <a:off x="903527" y="2121665"/>
              <a:ext cx="659765" cy="594360"/>
            </a:xfrm>
            <a:custGeom>
              <a:avLst/>
              <a:gdLst/>
              <a:ahLst/>
              <a:cxnLst/>
              <a:rect l="l" t="t" r="r" b="b"/>
              <a:pathLst>
                <a:path w="659765" h="594360">
                  <a:moveTo>
                    <a:pt x="0" y="594051"/>
                  </a:moveTo>
                  <a:lnTo>
                    <a:pt x="659397" y="298017"/>
                  </a:lnTo>
                </a:path>
                <a:path w="659765" h="594360">
                  <a:moveTo>
                    <a:pt x="0" y="198017"/>
                  </a:moveTo>
                  <a:lnTo>
                    <a:pt x="659397" y="298017"/>
                  </a:lnTo>
                </a:path>
                <a:path w="659765" h="594360">
                  <a:moveTo>
                    <a:pt x="130692" y="0"/>
                  </a:moveTo>
                  <a:lnTo>
                    <a:pt x="659397" y="298017"/>
                  </a:lnTo>
                </a:path>
                <a:path w="659765" h="594360">
                  <a:moveTo>
                    <a:pt x="130692" y="396034"/>
                  </a:moveTo>
                  <a:lnTo>
                    <a:pt x="659397" y="298017"/>
                  </a:lnTo>
                </a:path>
              </a:pathLst>
            </a:custGeom>
            <a:ln w="5060">
              <a:solidFill>
                <a:srgbClr val="000000"/>
              </a:solidFill>
            </a:ln>
          </p:spPr>
          <p:txBody>
            <a:bodyPr wrap="square" lIns="0" tIns="0" rIns="0" bIns="0" rtlCol="0"/>
            <a:lstStyle/>
            <a:p>
              <a:endParaRPr/>
            </a:p>
          </p:txBody>
        </p:sp>
        <p:sp>
          <p:nvSpPr>
            <p:cNvPr id="16" name="object 16"/>
            <p:cNvSpPr/>
            <p:nvPr/>
          </p:nvSpPr>
          <p:spPr>
            <a:xfrm>
              <a:off x="1543124" y="2380082"/>
              <a:ext cx="40005" cy="79375"/>
            </a:xfrm>
            <a:custGeom>
              <a:avLst/>
              <a:gdLst/>
              <a:ahLst/>
              <a:cxnLst/>
              <a:rect l="l" t="t" r="r" b="b"/>
              <a:pathLst>
                <a:path w="40005" h="79375">
                  <a:moveTo>
                    <a:pt x="19801" y="0"/>
                  </a:moveTo>
                  <a:lnTo>
                    <a:pt x="12093" y="3111"/>
                  </a:lnTo>
                  <a:lnTo>
                    <a:pt x="5799" y="11598"/>
                  </a:lnTo>
                  <a:lnTo>
                    <a:pt x="1556" y="24185"/>
                  </a:lnTo>
                  <a:lnTo>
                    <a:pt x="0" y="39599"/>
                  </a:lnTo>
                  <a:lnTo>
                    <a:pt x="1556" y="55014"/>
                  </a:lnTo>
                  <a:lnTo>
                    <a:pt x="5799" y="67601"/>
                  </a:lnTo>
                  <a:lnTo>
                    <a:pt x="12093" y="76088"/>
                  </a:lnTo>
                  <a:lnTo>
                    <a:pt x="19801" y="79199"/>
                  </a:lnTo>
                  <a:lnTo>
                    <a:pt x="27509" y="76088"/>
                  </a:lnTo>
                  <a:lnTo>
                    <a:pt x="33803" y="67601"/>
                  </a:lnTo>
                  <a:lnTo>
                    <a:pt x="38046" y="55014"/>
                  </a:lnTo>
                  <a:lnTo>
                    <a:pt x="39602" y="39599"/>
                  </a:lnTo>
                  <a:lnTo>
                    <a:pt x="38046" y="24185"/>
                  </a:lnTo>
                  <a:lnTo>
                    <a:pt x="33803" y="11598"/>
                  </a:lnTo>
                  <a:lnTo>
                    <a:pt x="27509" y="3111"/>
                  </a:lnTo>
                  <a:lnTo>
                    <a:pt x="19801" y="0"/>
                  </a:lnTo>
                  <a:close/>
                </a:path>
              </a:pathLst>
            </a:custGeom>
            <a:solidFill>
              <a:srgbClr val="BF7F3F"/>
            </a:solidFill>
          </p:spPr>
          <p:txBody>
            <a:bodyPr wrap="square" lIns="0" tIns="0" rIns="0" bIns="0" rtlCol="0"/>
            <a:lstStyle/>
            <a:p>
              <a:endParaRPr/>
            </a:p>
          </p:txBody>
        </p:sp>
      </p:grpSp>
      <p:pic>
        <p:nvPicPr>
          <p:cNvPr id="17" name="object 17"/>
          <p:cNvPicPr/>
          <p:nvPr/>
        </p:nvPicPr>
        <p:blipFill>
          <a:blip r:embed="rId2" cstate="print"/>
          <a:stretch>
            <a:fillRect/>
          </a:stretch>
        </p:blipFill>
        <p:spPr>
          <a:xfrm>
            <a:off x="2640558" y="186321"/>
            <a:ext cx="63233" cy="63233"/>
          </a:xfrm>
          <a:prstGeom prst="rect">
            <a:avLst/>
          </a:prstGeom>
        </p:spPr>
      </p:pic>
      <p:sp>
        <p:nvSpPr>
          <p:cNvPr id="18" name="object 18"/>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9" name="object 19"/>
          <p:cNvPicPr/>
          <p:nvPr/>
        </p:nvPicPr>
        <p:blipFill>
          <a:blip r:embed="rId2" cstate="print"/>
          <a:stretch>
            <a:fillRect/>
          </a:stretch>
        </p:blipFill>
        <p:spPr>
          <a:xfrm>
            <a:off x="2640558" y="396354"/>
            <a:ext cx="63233" cy="63233"/>
          </a:xfrm>
          <a:prstGeom prst="rect">
            <a:avLst/>
          </a:prstGeom>
        </p:spPr>
      </p:pic>
      <p:sp>
        <p:nvSpPr>
          <p:cNvPr id="20" name="object 20"/>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21" name="object 21"/>
          <p:cNvPicPr/>
          <p:nvPr/>
        </p:nvPicPr>
        <p:blipFill>
          <a:blip r:embed="rId2" cstate="print"/>
          <a:stretch>
            <a:fillRect/>
          </a:stretch>
        </p:blipFill>
        <p:spPr>
          <a:xfrm>
            <a:off x="2640558" y="606386"/>
            <a:ext cx="63233" cy="63233"/>
          </a:xfrm>
          <a:prstGeom prst="rect">
            <a:avLst/>
          </a:prstGeom>
        </p:spPr>
      </p:pic>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4395" y="100849"/>
            <a:ext cx="2268854" cy="169277"/>
          </a:xfrm>
        </p:spPr>
        <p:txBody>
          <a:bodyPr/>
          <a:lstStyle/>
          <a:p>
            <a:r>
              <a:rPr lang="en-US" dirty="0"/>
              <a:t>Convolution kernels</a:t>
            </a:r>
            <a:endParaRPr lang="en-IN" dirty="0"/>
          </a:p>
        </p:txBody>
      </p:sp>
      <p:sp>
        <p:nvSpPr>
          <p:cNvPr id="3" name="Rectangle 2"/>
          <p:cNvSpPr/>
          <p:nvPr/>
        </p:nvSpPr>
        <p:spPr>
          <a:xfrm>
            <a:off x="456458" y="565361"/>
            <a:ext cx="4852882" cy="2361031"/>
          </a:xfrm>
          <a:prstGeom prst="rect">
            <a:avLst/>
          </a:prstGeom>
        </p:spPr>
        <p:txBody>
          <a:bodyPr wrap="square">
            <a:spAutoFit/>
          </a:bodyPr>
          <a:lstStyle/>
          <a:p>
            <a:pPr marL="180194" indent="-180194">
              <a:lnSpc>
                <a:spcPts val="1513"/>
              </a:lnSpc>
              <a:spcBef>
                <a:spcPts val="650"/>
              </a:spcBef>
              <a:buFont typeface="Arial" panose="020B0604020202020204" pitchFamily="34" charset="0"/>
              <a:buChar char="•"/>
            </a:pPr>
            <a:r>
              <a:rPr lang="en-IN" sz="1135" spc="-3" dirty="0">
                <a:latin typeface="Times New Roman" panose="02020603050405020304" pitchFamily="18" charset="0"/>
                <a:ea typeface="Times New Roman" panose="02020603050405020304" pitchFamily="18" charset="0"/>
                <a:cs typeface="Times New Roman" panose="02020603050405020304" pitchFamily="18" charset="0"/>
              </a:rPr>
              <a:t>Each convolutional layer contains </a:t>
            </a:r>
            <a:r>
              <a:rPr lang="en-IN" sz="1135" b="1" spc="-3" dirty="0">
                <a:latin typeface="Times New Roman" panose="02020603050405020304" pitchFamily="18" charset="0"/>
                <a:ea typeface="Times New Roman" panose="02020603050405020304" pitchFamily="18" charset="0"/>
                <a:cs typeface="Times New Roman" panose="02020603050405020304" pitchFamily="18" charset="0"/>
              </a:rPr>
              <a:t>a series of filters </a:t>
            </a:r>
            <a:r>
              <a:rPr lang="en-IN" sz="1135" spc="-3" dirty="0">
                <a:latin typeface="Times New Roman" panose="02020603050405020304" pitchFamily="18" charset="0"/>
                <a:ea typeface="Times New Roman" panose="02020603050405020304" pitchFamily="18" charset="0"/>
                <a:cs typeface="Times New Roman" panose="02020603050405020304" pitchFamily="18" charset="0"/>
              </a:rPr>
              <a:t>known</a:t>
            </a:r>
            <a:r>
              <a:rPr lang="en-IN" sz="1135" b="1" spc="-3" dirty="0">
                <a:latin typeface="Times New Roman" panose="02020603050405020304" pitchFamily="18" charset="0"/>
                <a:ea typeface="Times New Roman" panose="02020603050405020304" pitchFamily="18" charset="0"/>
                <a:cs typeface="Times New Roman" panose="02020603050405020304" pitchFamily="18" charset="0"/>
              </a:rPr>
              <a:t> </a:t>
            </a:r>
            <a:r>
              <a:rPr lang="en-IN" sz="1135" spc="-3" dirty="0">
                <a:latin typeface="Times New Roman" panose="02020603050405020304" pitchFamily="18" charset="0"/>
                <a:ea typeface="Times New Roman" panose="02020603050405020304" pitchFamily="18" charset="0"/>
                <a:cs typeface="Times New Roman" panose="02020603050405020304" pitchFamily="18" charset="0"/>
              </a:rPr>
              <a:t>as convolutional </a:t>
            </a:r>
            <a:r>
              <a:rPr lang="en-IN" sz="1135" b="1" spc="-3" dirty="0">
                <a:latin typeface="Times New Roman" panose="02020603050405020304" pitchFamily="18" charset="0"/>
                <a:ea typeface="Times New Roman" panose="02020603050405020304" pitchFamily="18" charset="0"/>
                <a:cs typeface="Times New Roman" panose="02020603050405020304" pitchFamily="18" charset="0"/>
              </a:rPr>
              <a:t>kernels</a:t>
            </a:r>
            <a:r>
              <a:rPr lang="en-IN" sz="1135" spc="-3" dirty="0">
                <a:latin typeface="Times New Roman" panose="02020603050405020304" pitchFamily="18" charset="0"/>
                <a:ea typeface="Times New Roman" panose="02020603050405020304" pitchFamily="18" charset="0"/>
                <a:cs typeface="Times New Roman" panose="02020603050405020304" pitchFamily="18" charset="0"/>
              </a:rPr>
              <a:t>.</a:t>
            </a:r>
          </a:p>
          <a:p>
            <a:pPr marL="180194" indent="-180194">
              <a:lnSpc>
                <a:spcPts val="1513"/>
              </a:lnSpc>
              <a:spcBef>
                <a:spcPts val="650"/>
              </a:spcBef>
              <a:buFont typeface="Arial" panose="020B0604020202020204" pitchFamily="34" charset="0"/>
              <a:buChar char="•"/>
            </a:pPr>
            <a:r>
              <a:rPr lang="en-IN" sz="1135" spc="-3" dirty="0">
                <a:latin typeface="Times New Roman" panose="02020603050405020304" pitchFamily="18" charset="0"/>
                <a:ea typeface="Times New Roman" panose="02020603050405020304" pitchFamily="18" charset="0"/>
                <a:cs typeface="Times New Roman" panose="02020603050405020304" pitchFamily="18" charset="0"/>
              </a:rPr>
              <a:t> The filter is a matrix of integers that are used on a subset of the input pixel values. </a:t>
            </a:r>
          </a:p>
          <a:p>
            <a:pPr marL="180194" indent="-180194">
              <a:lnSpc>
                <a:spcPts val="1513"/>
              </a:lnSpc>
              <a:spcBef>
                <a:spcPts val="650"/>
              </a:spcBef>
              <a:buFont typeface="Arial" panose="020B0604020202020204" pitchFamily="34" charset="0"/>
              <a:buChar char="•"/>
            </a:pPr>
            <a:r>
              <a:rPr lang="en-IN" sz="1135" spc="-3" dirty="0">
                <a:latin typeface="Times New Roman" panose="02020603050405020304" pitchFamily="18" charset="0"/>
                <a:ea typeface="Times New Roman" panose="02020603050405020304" pitchFamily="18" charset="0"/>
                <a:cs typeface="Times New Roman" panose="02020603050405020304" pitchFamily="18" charset="0"/>
              </a:rPr>
              <a:t>Each pixel is multiplied by the corresponding value in the kernel, then the result is summed up for a single value for simplicity representing a grid cell, like a pixel, in the output channel/feature map. </a:t>
            </a:r>
          </a:p>
          <a:p>
            <a:pPr marL="180194" indent="-180194">
              <a:lnSpc>
                <a:spcPts val="1513"/>
              </a:lnSpc>
              <a:spcBef>
                <a:spcPts val="650"/>
              </a:spcBef>
              <a:buFont typeface="Arial" panose="020B0604020202020204" pitchFamily="34" charset="0"/>
              <a:buChar char="•"/>
            </a:pPr>
            <a:r>
              <a:rPr lang="en-IN" sz="1135" spc="-3" dirty="0">
                <a:latin typeface="Times New Roman" panose="02020603050405020304" pitchFamily="18" charset="0"/>
                <a:ea typeface="Times New Roman" panose="02020603050405020304" pitchFamily="18" charset="0"/>
                <a:cs typeface="Times New Roman" panose="02020603050405020304" pitchFamily="18" charset="0"/>
              </a:rPr>
              <a:t>These are linear transformations, each convolution is a type of affine function.</a:t>
            </a:r>
          </a:p>
          <a:p>
            <a:pPr marL="180194" indent="-180194">
              <a:lnSpc>
                <a:spcPts val="1513"/>
              </a:lnSpc>
              <a:spcBef>
                <a:spcPts val="650"/>
              </a:spcBef>
              <a:buFont typeface="Arial" panose="020B0604020202020204" pitchFamily="34" charset="0"/>
              <a:buChar char="•"/>
            </a:pPr>
            <a:r>
              <a:rPr lang="en-US" sz="1135" dirty="0">
                <a:latin typeface="Times New Roman" panose="02020603050405020304" pitchFamily="18" charset="0"/>
                <a:cs typeface="Times New Roman" panose="02020603050405020304" pitchFamily="18" charset="0"/>
              </a:rPr>
              <a:t>When multiple convolutional kernels are applied within a convolutional layer, many channels/feature maps are created, one from each convolutional kernel. </a:t>
            </a:r>
            <a:endParaRPr lang="en-IN" sz="1009"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04577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1147445" cy="2579370"/>
            <a:chOff x="702979" y="138961"/>
            <a:chExt cx="1147445"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765794" y="339509"/>
              <a:ext cx="1084255" cy="2282260"/>
            </a:xfrm>
            <a:prstGeom prst="rect">
              <a:avLst/>
            </a:prstGeom>
          </p:spPr>
        </p:pic>
      </p:grpSp>
      <p:pic>
        <p:nvPicPr>
          <p:cNvPr id="11" name="object 11"/>
          <p:cNvPicPr/>
          <p:nvPr/>
        </p:nvPicPr>
        <p:blipFill>
          <a:blip r:embed="rId3" cstate="print"/>
          <a:stretch>
            <a:fillRect/>
          </a:stretch>
        </p:blipFill>
        <p:spPr>
          <a:xfrm>
            <a:off x="2640558" y="186321"/>
            <a:ext cx="63233" cy="63233"/>
          </a:xfrm>
          <a:prstGeom prst="rect">
            <a:avLst/>
          </a:prstGeom>
        </p:spPr>
      </p:pic>
      <p:sp>
        <p:nvSpPr>
          <p:cNvPr id="12" name="object 12"/>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3" name="object 13"/>
          <p:cNvPicPr/>
          <p:nvPr/>
        </p:nvPicPr>
        <p:blipFill>
          <a:blip r:embed="rId3" cstate="print"/>
          <a:stretch>
            <a:fillRect/>
          </a:stretch>
        </p:blipFill>
        <p:spPr>
          <a:xfrm>
            <a:off x="2640558" y="396354"/>
            <a:ext cx="63233" cy="63233"/>
          </a:xfrm>
          <a:prstGeom prst="rect">
            <a:avLst/>
          </a:prstGeom>
        </p:spPr>
      </p:pic>
      <p:sp>
        <p:nvSpPr>
          <p:cNvPr id="14" name="object 14"/>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15" name="object 15"/>
          <p:cNvPicPr/>
          <p:nvPr/>
        </p:nvPicPr>
        <p:blipFill>
          <a:blip r:embed="rId3" cstate="print"/>
          <a:stretch>
            <a:fillRect/>
          </a:stretch>
        </p:blipFill>
        <p:spPr>
          <a:xfrm>
            <a:off x="2640558" y="606386"/>
            <a:ext cx="63233" cy="63233"/>
          </a:xfrm>
          <a:prstGeom prst="rect">
            <a:avLst/>
          </a:prstGeom>
        </p:spPr>
      </p:pic>
      <p:sp>
        <p:nvSpPr>
          <p:cNvPr id="19" name="object 19"/>
          <p:cNvSpPr txBox="1"/>
          <p:nvPr/>
        </p:nvSpPr>
        <p:spPr>
          <a:xfrm>
            <a:off x="5479338" y="3007598"/>
            <a:ext cx="257810" cy="101600"/>
          </a:xfrm>
          <a:prstGeom prst="rect">
            <a:avLst/>
          </a:prstGeom>
        </p:spPr>
        <p:txBody>
          <a:bodyPr vert="horz" wrap="square" lIns="0" tIns="0" rIns="0" bIns="0" rtlCol="0">
            <a:spAutoFit/>
          </a:bodyPr>
          <a:lstStyle/>
          <a:p>
            <a:pPr marL="12700">
              <a:lnSpc>
                <a:spcPts val="670"/>
              </a:lnSpc>
            </a:pPr>
            <a:r>
              <a:rPr sz="600" spc="75" dirty="0">
                <a:solidFill>
                  <a:srgbClr val="ADADE0"/>
                </a:solidFill>
                <a:latin typeface="Calibri"/>
                <a:cs typeface="Calibri"/>
              </a:rPr>
              <a:t>15/68</a:t>
            </a:r>
            <a:endParaRPr sz="600">
              <a:latin typeface="Calibri"/>
              <a:cs typeface="Calibri"/>
            </a:endParaRPr>
          </a:p>
        </p:txBody>
      </p:sp>
    </p:spTree>
  </p:cSld>
  <p:clrMapOvr>
    <a:masterClrMapping/>
  </p:clrMapOvr>
  <p:transition>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1147445" cy="2579370"/>
            <a:chOff x="702979" y="138961"/>
            <a:chExt cx="1147445"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831141" y="339509"/>
              <a:ext cx="1018908" cy="2183251"/>
            </a:xfrm>
            <a:prstGeom prst="rect">
              <a:avLst/>
            </a:prstGeom>
          </p:spPr>
        </p:pic>
      </p:grpSp>
      <p:pic>
        <p:nvPicPr>
          <p:cNvPr id="11" name="object 11"/>
          <p:cNvPicPr/>
          <p:nvPr/>
        </p:nvPicPr>
        <p:blipFill>
          <a:blip r:embed="rId3" cstate="print"/>
          <a:stretch>
            <a:fillRect/>
          </a:stretch>
        </p:blipFill>
        <p:spPr>
          <a:xfrm>
            <a:off x="2640558" y="186321"/>
            <a:ext cx="63233" cy="63233"/>
          </a:xfrm>
          <a:prstGeom prst="rect">
            <a:avLst/>
          </a:prstGeom>
        </p:spPr>
      </p:pic>
      <p:sp>
        <p:nvSpPr>
          <p:cNvPr id="12" name="object 12"/>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3" name="object 13"/>
          <p:cNvPicPr/>
          <p:nvPr/>
        </p:nvPicPr>
        <p:blipFill>
          <a:blip r:embed="rId3" cstate="print"/>
          <a:stretch>
            <a:fillRect/>
          </a:stretch>
        </p:blipFill>
        <p:spPr>
          <a:xfrm>
            <a:off x="2640558" y="396354"/>
            <a:ext cx="63233" cy="63233"/>
          </a:xfrm>
          <a:prstGeom prst="rect">
            <a:avLst/>
          </a:prstGeom>
        </p:spPr>
      </p:pic>
      <p:sp>
        <p:nvSpPr>
          <p:cNvPr id="14" name="object 14"/>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15" name="object 15"/>
          <p:cNvPicPr/>
          <p:nvPr/>
        </p:nvPicPr>
        <p:blipFill>
          <a:blip r:embed="rId3" cstate="print"/>
          <a:stretch>
            <a:fillRect/>
          </a:stretch>
        </p:blipFill>
        <p:spPr>
          <a:xfrm>
            <a:off x="2640558" y="606386"/>
            <a:ext cx="63233" cy="63233"/>
          </a:xfrm>
          <a:prstGeom prst="rect">
            <a:avLst/>
          </a:prstGeom>
        </p:spPr>
      </p:pic>
    </p:spTree>
  </p:cSld>
  <p:clrMapOvr>
    <a:masterClrMapping/>
  </p:clrMapOvr>
  <p:transition>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1147445" cy="2579370"/>
            <a:chOff x="702979" y="138961"/>
            <a:chExt cx="1147445"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10" name="object 10"/>
            <p:cNvSpPr/>
            <p:nvPr/>
          </p:nvSpPr>
          <p:spPr>
            <a:xfrm>
              <a:off x="1541143" y="339509"/>
              <a:ext cx="309245" cy="2178685"/>
            </a:xfrm>
            <a:custGeom>
              <a:avLst/>
              <a:gdLst/>
              <a:ahLst/>
              <a:cxnLst/>
              <a:rect l="l" t="t" r="r" b="b"/>
              <a:pathLst>
                <a:path w="309244" h="2178685">
                  <a:moveTo>
                    <a:pt x="308906" y="0"/>
                  </a:moveTo>
                  <a:lnTo>
                    <a:pt x="0" y="461380"/>
                  </a:lnTo>
                  <a:lnTo>
                    <a:pt x="0" y="2178190"/>
                  </a:lnTo>
                  <a:lnTo>
                    <a:pt x="308906" y="1716810"/>
                  </a:lnTo>
                  <a:lnTo>
                    <a:pt x="308906" y="0"/>
                  </a:lnTo>
                  <a:close/>
                </a:path>
              </a:pathLst>
            </a:custGeom>
            <a:solidFill>
              <a:srgbClr val="DFBF9F"/>
            </a:solidFill>
          </p:spPr>
          <p:txBody>
            <a:bodyPr wrap="square" lIns="0" tIns="0" rIns="0" bIns="0" rtlCol="0"/>
            <a:lstStyle/>
            <a:p>
              <a:endParaRPr/>
            </a:p>
          </p:txBody>
        </p:sp>
        <p:pic>
          <p:nvPicPr>
            <p:cNvPr id="11" name="object 11"/>
            <p:cNvPicPr/>
            <p:nvPr/>
          </p:nvPicPr>
          <p:blipFill>
            <a:blip r:embed="rId2" cstate="print"/>
            <a:stretch>
              <a:fillRect/>
            </a:stretch>
          </p:blipFill>
          <p:spPr>
            <a:xfrm>
              <a:off x="896487" y="399908"/>
              <a:ext cx="947624" cy="2059373"/>
            </a:xfrm>
            <a:prstGeom prst="rect">
              <a:avLst/>
            </a:prstGeom>
          </p:spPr>
        </p:pic>
      </p:grpSp>
      <p:pic>
        <p:nvPicPr>
          <p:cNvPr id="12" name="object 12"/>
          <p:cNvPicPr/>
          <p:nvPr/>
        </p:nvPicPr>
        <p:blipFill>
          <a:blip r:embed="rId3" cstate="print"/>
          <a:stretch>
            <a:fillRect/>
          </a:stretch>
        </p:blipFill>
        <p:spPr>
          <a:xfrm>
            <a:off x="2640558" y="186321"/>
            <a:ext cx="63233" cy="63233"/>
          </a:xfrm>
          <a:prstGeom prst="rect">
            <a:avLst/>
          </a:prstGeom>
        </p:spPr>
      </p:pic>
      <p:sp>
        <p:nvSpPr>
          <p:cNvPr id="13" name="object 13"/>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4" name="object 14"/>
          <p:cNvPicPr/>
          <p:nvPr/>
        </p:nvPicPr>
        <p:blipFill>
          <a:blip r:embed="rId3" cstate="print"/>
          <a:stretch>
            <a:fillRect/>
          </a:stretch>
        </p:blipFill>
        <p:spPr>
          <a:xfrm>
            <a:off x="2640558" y="396354"/>
            <a:ext cx="63233" cy="63233"/>
          </a:xfrm>
          <a:prstGeom prst="rect">
            <a:avLst/>
          </a:prstGeom>
        </p:spPr>
      </p:pic>
      <p:sp>
        <p:nvSpPr>
          <p:cNvPr id="15" name="object 15"/>
          <p:cNvSpPr txBox="1"/>
          <p:nvPr/>
        </p:nvSpPr>
        <p:spPr>
          <a:xfrm>
            <a:off x="2760357" y="267104"/>
            <a:ext cx="2772410" cy="78994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p:txBody>
      </p:sp>
      <p:pic>
        <p:nvPicPr>
          <p:cNvPr id="16" name="object 16"/>
          <p:cNvPicPr/>
          <p:nvPr/>
        </p:nvPicPr>
        <p:blipFill>
          <a:blip r:embed="rId3" cstate="print"/>
          <a:stretch>
            <a:fillRect/>
          </a:stretch>
        </p:blipFill>
        <p:spPr>
          <a:xfrm>
            <a:off x="2640558" y="606386"/>
            <a:ext cx="63233" cy="63233"/>
          </a:xfrm>
          <a:prstGeom prst="rect">
            <a:avLst/>
          </a:prstGeom>
        </p:spPr>
      </p:pic>
    </p:spTree>
  </p:cSld>
  <p:clrMapOvr>
    <a:masterClrMapping/>
  </p:clrMapOvr>
  <p:transition>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1147445" cy="2579370"/>
            <a:chOff x="702979" y="138961"/>
            <a:chExt cx="1147445"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sp>
          <p:nvSpPr>
            <p:cNvPr id="10" name="object 10"/>
            <p:cNvSpPr/>
            <p:nvPr/>
          </p:nvSpPr>
          <p:spPr>
            <a:xfrm>
              <a:off x="1541143" y="339509"/>
              <a:ext cx="309245" cy="2178685"/>
            </a:xfrm>
            <a:custGeom>
              <a:avLst/>
              <a:gdLst/>
              <a:ahLst/>
              <a:cxnLst/>
              <a:rect l="l" t="t" r="r" b="b"/>
              <a:pathLst>
                <a:path w="309244" h="2178685">
                  <a:moveTo>
                    <a:pt x="308906" y="0"/>
                  </a:moveTo>
                  <a:lnTo>
                    <a:pt x="0" y="461380"/>
                  </a:lnTo>
                  <a:lnTo>
                    <a:pt x="0" y="2178190"/>
                  </a:lnTo>
                  <a:lnTo>
                    <a:pt x="308906" y="1716810"/>
                  </a:lnTo>
                  <a:lnTo>
                    <a:pt x="308906" y="0"/>
                  </a:lnTo>
                  <a:close/>
                </a:path>
              </a:pathLst>
            </a:custGeom>
            <a:solidFill>
              <a:srgbClr val="DFBF9F"/>
            </a:solidFill>
          </p:spPr>
          <p:txBody>
            <a:bodyPr wrap="square" lIns="0" tIns="0" rIns="0" bIns="0" rtlCol="0"/>
            <a:lstStyle/>
            <a:p>
              <a:endParaRPr/>
            </a:p>
          </p:txBody>
        </p:sp>
        <p:pic>
          <p:nvPicPr>
            <p:cNvPr id="11" name="object 11"/>
            <p:cNvPicPr/>
            <p:nvPr/>
          </p:nvPicPr>
          <p:blipFill>
            <a:blip r:embed="rId2" cstate="print"/>
            <a:stretch>
              <a:fillRect/>
            </a:stretch>
          </p:blipFill>
          <p:spPr>
            <a:xfrm>
              <a:off x="961833" y="399908"/>
              <a:ext cx="882278" cy="2059373"/>
            </a:xfrm>
            <a:prstGeom prst="rect">
              <a:avLst/>
            </a:prstGeom>
          </p:spPr>
        </p:pic>
      </p:grpSp>
      <p:pic>
        <p:nvPicPr>
          <p:cNvPr id="12" name="object 12"/>
          <p:cNvPicPr/>
          <p:nvPr/>
        </p:nvPicPr>
        <p:blipFill>
          <a:blip r:embed="rId3" cstate="print"/>
          <a:stretch>
            <a:fillRect/>
          </a:stretch>
        </p:blipFill>
        <p:spPr>
          <a:xfrm>
            <a:off x="2640558" y="186321"/>
            <a:ext cx="63233" cy="63233"/>
          </a:xfrm>
          <a:prstGeom prst="rect">
            <a:avLst/>
          </a:prstGeom>
        </p:spPr>
      </p:pic>
      <p:sp>
        <p:nvSpPr>
          <p:cNvPr id="13" name="object 13"/>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4" name="object 14"/>
          <p:cNvPicPr/>
          <p:nvPr/>
        </p:nvPicPr>
        <p:blipFill>
          <a:blip r:embed="rId3" cstate="print"/>
          <a:stretch>
            <a:fillRect/>
          </a:stretch>
        </p:blipFill>
        <p:spPr>
          <a:xfrm>
            <a:off x="2640558" y="396354"/>
            <a:ext cx="63233" cy="63233"/>
          </a:xfrm>
          <a:prstGeom prst="rect">
            <a:avLst/>
          </a:prstGeom>
        </p:spPr>
      </p:pic>
      <p:sp>
        <p:nvSpPr>
          <p:cNvPr id="15" name="object 15"/>
          <p:cNvSpPr txBox="1"/>
          <p:nvPr/>
        </p:nvSpPr>
        <p:spPr>
          <a:xfrm>
            <a:off x="2760357" y="267104"/>
            <a:ext cx="2772410" cy="1344295"/>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a:p>
            <a:pPr marL="12700" marR="5080" algn="just">
              <a:lnSpc>
                <a:spcPct val="102600"/>
              </a:lnSpc>
              <a:spcBef>
                <a:spcPts val="300"/>
              </a:spcBef>
            </a:pPr>
            <a:r>
              <a:rPr sz="1100" spc="15" dirty="0">
                <a:latin typeface="Calibri"/>
                <a:cs typeface="Calibri"/>
              </a:rPr>
              <a:t>Note </a:t>
            </a:r>
            <a:r>
              <a:rPr sz="1100" spc="35" dirty="0">
                <a:latin typeface="Calibri"/>
                <a:cs typeface="Calibri"/>
              </a:rPr>
              <a:t>that in </a:t>
            </a:r>
            <a:r>
              <a:rPr sz="1100" spc="30" dirty="0">
                <a:latin typeface="Calibri"/>
                <a:cs typeface="Calibri"/>
              </a:rPr>
              <a:t>this </a:t>
            </a:r>
            <a:r>
              <a:rPr sz="1100" spc="5" dirty="0">
                <a:latin typeface="Calibri"/>
                <a:cs typeface="Calibri"/>
              </a:rPr>
              <a:t>lecture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dirty="0">
                <a:latin typeface="Calibri"/>
                <a:cs typeface="Calibri"/>
              </a:rPr>
              <a:t>assume </a:t>
            </a:r>
            <a:r>
              <a:rPr sz="1100" spc="35" dirty="0">
                <a:latin typeface="Calibri"/>
                <a:cs typeface="Calibri"/>
              </a:rPr>
              <a:t>that </a:t>
            </a:r>
            <a:r>
              <a:rPr sz="1100" spc="40" dirty="0">
                <a:latin typeface="Calibri"/>
                <a:cs typeface="Calibri"/>
              </a:rPr>
              <a:t> </a:t>
            </a:r>
            <a:r>
              <a:rPr sz="1100" spc="5" dirty="0">
                <a:latin typeface="Calibri"/>
                <a:cs typeface="Calibri"/>
              </a:rPr>
              <a:t>the </a:t>
            </a:r>
            <a:r>
              <a:rPr sz="1100" spc="15" dirty="0">
                <a:latin typeface="Calibri"/>
                <a:cs typeface="Calibri"/>
              </a:rPr>
              <a:t>filter always </a:t>
            </a:r>
            <a:r>
              <a:rPr sz="1100" spc="10" dirty="0">
                <a:latin typeface="Calibri"/>
                <a:cs typeface="Calibri"/>
              </a:rPr>
              <a:t>extends to </a:t>
            </a:r>
            <a:r>
              <a:rPr sz="1100" spc="5" dirty="0">
                <a:latin typeface="Calibri"/>
                <a:cs typeface="Calibri"/>
              </a:rPr>
              <a:t>the </a:t>
            </a:r>
            <a:r>
              <a:rPr sz="1100" spc="10" dirty="0">
                <a:latin typeface="Calibri"/>
                <a:cs typeface="Calibri"/>
              </a:rPr>
              <a:t>depth </a:t>
            </a:r>
            <a:r>
              <a:rPr sz="1100" spc="-20" dirty="0">
                <a:latin typeface="Calibri"/>
                <a:cs typeface="Calibri"/>
              </a:rPr>
              <a:t>of </a:t>
            </a:r>
            <a:r>
              <a:rPr sz="1100" spc="5" dirty="0">
                <a:latin typeface="Calibri"/>
                <a:cs typeface="Calibri"/>
              </a:rPr>
              <a:t>the </a:t>
            </a:r>
            <a:r>
              <a:rPr sz="1100" spc="10" dirty="0">
                <a:latin typeface="Calibri"/>
                <a:cs typeface="Calibri"/>
              </a:rPr>
              <a:t> image</a:t>
            </a:r>
            <a:endParaRPr sz="1100">
              <a:latin typeface="Calibri"/>
              <a:cs typeface="Calibri"/>
            </a:endParaRPr>
          </a:p>
        </p:txBody>
      </p:sp>
      <p:pic>
        <p:nvPicPr>
          <p:cNvPr id="16" name="object 16"/>
          <p:cNvPicPr/>
          <p:nvPr/>
        </p:nvPicPr>
        <p:blipFill>
          <a:blip r:embed="rId3" cstate="print"/>
          <a:stretch>
            <a:fillRect/>
          </a:stretch>
        </p:blipFill>
        <p:spPr>
          <a:xfrm>
            <a:off x="2640558" y="606386"/>
            <a:ext cx="63233" cy="63233"/>
          </a:xfrm>
          <a:prstGeom prst="rect">
            <a:avLst/>
          </a:prstGeom>
        </p:spPr>
      </p:pic>
      <p:pic>
        <p:nvPicPr>
          <p:cNvPr id="17" name="object 17"/>
          <p:cNvPicPr/>
          <p:nvPr/>
        </p:nvPicPr>
        <p:blipFill>
          <a:blip r:embed="rId4" cstate="print"/>
          <a:stretch>
            <a:fillRect/>
          </a:stretch>
        </p:blipFill>
        <p:spPr>
          <a:xfrm>
            <a:off x="2640558" y="1160576"/>
            <a:ext cx="63233" cy="63233"/>
          </a:xfrm>
          <a:prstGeom prst="rect">
            <a:avLst/>
          </a:prstGeom>
        </p:spPr>
      </p:pic>
    </p:spTree>
  </p:cSld>
  <p:clrMapOvr>
    <a:masterClrMapping/>
  </p:clrMapOvr>
  <p:transition>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599440" cy="2579370"/>
            <a:chOff x="702979" y="138961"/>
            <a:chExt cx="599440"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grpSp>
      <p:pic>
        <p:nvPicPr>
          <p:cNvPr id="10" name="object 10"/>
          <p:cNvPicPr/>
          <p:nvPr/>
        </p:nvPicPr>
        <p:blipFill>
          <a:blip r:embed="rId2" cstate="print"/>
          <a:stretch>
            <a:fillRect/>
          </a:stretch>
        </p:blipFill>
        <p:spPr>
          <a:xfrm>
            <a:off x="1541143" y="339509"/>
            <a:ext cx="308906" cy="2178190"/>
          </a:xfrm>
          <a:prstGeom prst="rect">
            <a:avLst/>
          </a:prstGeom>
        </p:spPr>
      </p:pic>
      <p:pic>
        <p:nvPicPr>
          <p:cNvPr id="11" name="object 11"/>
          <p:cNvPicPr/>
          <p:nvPr/>
        </p:nvPicPr>
        <p:blipFill>
          <a:blip r:embed="rId3" cstate="print"/>
          <a:stretch>
            <a:fillRect/>
          </a:stretch>
        </p:blipFill>
        <p:spPr>
          <a:xfrm>
            <a:off x="2640558" y="186321"/>
            <a:ext cx="63233" cy="63233"/>
          </a:xfrm>
          <a:prstGeom prst="rect">
            <a:avLst/>
          </a:prstGeom>
        </p:spPr>
      </p:pic>
      <p:sp>
        <p:nvSpPr>
          <p:cNvPr id="12" name="object 12"/>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3" name="object 13"/>
          <p:cNvPicPr/>
          <p:nvPr/>
        </p:nvPicPr>
        <p:blipFill>
          <a:blip r:embed="rId3" cstate="print"/>
          <a:stretch>
            <a:fillRect/>
          </a:stretch>
        </p:blipFill>
        <p:spPr>
          <a:xfrm>
            <a:off x="2640558" y="396354"/>
            <a:ext cx="63233" cy="63233"/>
          </a:xfrm>
          <a:prstGeom prst="rect">
            <a:avLst/>
          </a:prstGeom>
        </p:spPr>
      </p:pic>
      <p:sp>
        <p:nvSpPr>
          <p:cNvPr id="14" name="object 14"/>
          <p:cNvSpPr txBox="1"/>
          <p:nvPr/>
        </p:nvSpPr>
        <p:spPr>
          <a:xfrm>
            <a:off x="2760357" y="267104"/>
            <a:ext cx="2772410" cy="207010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a:p>
            <a:pPr marL="12700" marR="5080" algn="just">
              <a:lnSpc>
                <a:spcPct val="102600"/>
              </a:lnSpc>
              <a:spcBef>
                <a:spcPts val="300"/>
              </a:spcBef>
            </a:pPr>
            <a:r>
              <a:rPr sz="1100" spc="15" dirty="0">
                <a:latin typeface="Calibri"/>
                <a:cs typeface="Calibri"/>
              </a:rPr>
              <a:t>Note </a:t>
            </a:r>
            <a:r>
              <a:rPr sz="1100" spc="35" dirty="0">
                <a:latin typeface="Calibri"/>
                <a:cs typeface="Calibri"/>
              </a:rPr>
              <a:t>that in </a:t>
            </a:r>
            <a:r>
              <a:rPr sz="1100" spc="30" dirty="0">
                <a:latin typeface="Calibri"/>
                <a:cs typeface="Calibri"/>
              </a:rPr>
              <a:t>this </a:t>
            </a:r>
            <a:r>
              <a:rPr sz="1100" spc="5" dirty="0">
                <a:latin typeface="Calibri"/>
                <a:cs typeface="Calibri"/>
              </a:rPr>
              <a:t>lecture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dirty="0">
                <a:latin typeface="Calibri"/>
                <a:cs typeface="Calibri"/>
              </a:rPr>
              <a:t>assume </a:t>
            </a:r>
            <a:r>
              <a:rPr sz="1100" spc="35" dirty="0">
                <a:latin typeface="Calibri"/>
                <a:cs typeface="Calibri"/>
              </a:rPr>
              <a:t>that </a:t>
            </a:r>
            <a:r>
              <a:rPr sz="1100" spc="40" dirty="0">
                <a:latin typeface="Calibri"/>
                <a:cs typeface="Calibri"/>
              </a:rPr>
              <a:t> </a:t>
            </a:r>
            <a:r>
              <a:rPr sz="1100" spc="5" dirty="0">
                <a:latin typeface="Calibri"/>
                <a:cs typeface="Calibri"/>
              </a:rPr>
              <a:t>the </a:t>
            </a:r>
            <a:r>
              <a:rPr sz="1100" spc="15" dirty="0">
                <a:latin typeface="Calibri"/>
                <a:cs typeface="Calibri"/>
              </a:rPr>
              <a:t>filter always </a:t>
            </a:r>
            <a:r>
              <a:rPr sz="1100" spc="10" dirty="0">
                <a:latin typeface="Calibri"/>
                <a:cs typeface="Calibri"/>
              </a:rPr>
              <a:t>extends to </a:t>
            </a:r>
            <a:r>
              <a:rPr sz="1100" spc="5" dirty="0">
                <a:latin typeface="Calibri"/>
                <a:cs typeface="Calibri"/>
              </a:rPr>
              <a:t>the </a:t>
            </a:r>
            <a:r>
              <a:rPr sz="1100" spc="10" dirty="0">
                <a:latin typeface="Calibri"/>
                <a:cs typeface="Calibri"/>
              </a:rPr>
              <a:t>depth </a:t>
            </a:r>
            <a:r>
              <a:rPr sz="1100" spc="-20" dirty="0">
                <a:latin typeface="Calibri"/>
                <a:cs typeface="Calibri"/>
              </a:rPr>
              <a:t>of </a:t>
            </a:r>
            <a:r>
              <a:rPr sz="1100" spc="5" dirty="0">
                <a:latin typeface="Calibri"/>
                <a:cs typeface="Calibri"/>
              </a:rPr>
              <a:t>the </a:t>
            </a:r>
            <a:r>
              <a:rPr sz="1100" spc="10" dirty="0">
                <a:latin typeface="Calibri"/>
                <a:cs typeface="Calibri"/>
              </a:rPr>
              <a:t> image</a:t>
            </a:r>
            <a:endParaRPr sz="1100">
              <a:latin typeface="Calibri"/>
              <a:cs typeface="Calibri"/>
            </a:endParaRPr>
          </a:p>
          <a:p>
            <a:pPr marL="12700" marR="5080" algn="just">
              <a:lnSpc>
                <a:spcPct val="102600"/>
              </a:lnSpc>
              <a:spcBef>
                <a:spcPts val="300"/>
              </a:spcBef>
            </a:pPr>
            <a:r>
              <a:rPr sz="1100" spc="70" dirty="0">
                <a:latin typeface="Calibri"/>
                <a:cs typeface="Calibri"/>
              </a:rPr>
              <a:t>In </a:t>
            </a:r>
            <a:r>
              <a:rPr sz="1100" spc="-10" dirty="0">
                <a:latin typeface="Calibri"/>
                <a:cs typeface="Calibri"/>
              </a:rPr>
              <a:t>effect, </a:t>
            </a:r>
            <a:r>
              <a:rPr sz="1100" spc="-50" dirty="0">
                <a:latin typeface="Calibri"/>
                <a:cs typeface="Calibri"/>
              </a:rPr>
              <a:t>we </a:t>
            </a:r>
            <a:r>
              <a:rPr sz="1100" spc="-5" dirty="0">
                <a:latin typeface="Calibri"/>
                <a:cs typeface="Calibri"/>
              </a:rPr>
              <a:t>are </a:t>
            </a:r>
            <a:r>
              <a:rPr sz="1100" spc="15" dirty="0">
                <a:latin typeface="Calibri"/>
                <a:cs typeface="Calibri"/>
              </a:rPr>
              <a:t>doing a </a:t>
            </a:r>
            <a:r>
              <a:rPr sz="1100" spc="70" dirty="0">
                <a:latin typeface="Calibri"/>
                <a:cs typeface="Calibri"/>
              </a:rPr>
              <a:t>2D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 </a:t>
            </a:r>
            <a:r>
              <a:rPr sz="1100" spc="-5" dirty="0">
                <a:latin typeface="Calibri"/>
                <a:cs typeface="Calibri"/>
              </a:rPr>
              <a:t>on </a:t>
            </a:r>
            <a:r>
              <a:rPr sz="1100" spc="15" dirty="0">
                <a:latin typeface="Calibri"/>
                <a:cs typeface="Calibri"/>
              </a:rPr>
              <a:t>a </a:t>
            </a:r>
            <a:r>
              <a:rPr sz="1100" spc="70" dirty="0">
                <a:latin typeface="Calibri"/>
                <a:cs typeface="Calibri"/>
              </a:rPr>
              <a:t>3D </a:t>
            </a:r>
            <a:r>
              <a:rPr sz="1100" spc="35" dirty="0">
                <a:latin typeface="Calibri"/>
                <a:cs typeface="Calibri"/>
              </a:rPr>
              <a:t>input </a:t>
            </a:r>
            <a:r>
              <a:rPr sz="1100" spc="10" dirty="0">
                <a:latin typeface="Calibri"/>
                <a:cs typeface="Calibri"/>
              </a:rPr>
              <a:t>(because </a:t>
            </a:r>
            <a:r>
              <a:rPr sz="1100" spc="5" dirty="0">
                <a:latin typeface="Calibri"/>
                <a:cs typeface="Calibri"/>
              </a:rPr>
              <a:t>the </a:t>
            </a:r>
            <a:r>
              <a:rPr sz="1100" spc="15" dirty="0">
                <a:latin typeface="Calibri"/>
                <a:cs typeface="Calibri"/>
              </a:rPr>
              <a:t>filter </a:t>
            </a:r>
            <a:r>
              <a:rPr sz="1100" spc="-10" dirty="0">
                <a:latin typeface="Calibri"/>
                <a:cs typeface="Calibri"/>
              </a:rPr>
              <a:t>moves </a:t>
            </a:r>
            <a:r>
              <a:rPr sz="1100" spc="-5" dirty="0">
                <a:latin typeface="Calibri"/>
                <a:cs typeface="Calibri"/>
              </a:rPr>
              <a:t> </a:t>
            </a:r>
            <a:r>
              <a:rPr sz="1100" spc="15" dirty="0">
                <a:latin typeface="Calibri"/>
                <a:cs typeface="Calibri"/>
              </a:rPr>
              <a:t>along </a:t>
            </a:r>
            <a:r>
              <a:rPr sz="1100" spc="5" dirty="0">
                <a:latin typeface="Calibri"/>
                <a:cs typeface="Calibri"/>
              </a:rPr>
              <a:t>the </a:t>
            </a:r>
            <a:r>
              <a:rPr sz="1100" spc="15" dirty="0">
                <a:latin typeface="Calibri"/>
                <a:cs typeface="Calibri"/>
              </a:rPr>
              <a:t>height </a:t>
            </a:r>
            <a:r>
              <a:rPr sz="1100" spc="20" dirty="0">
                <a:latin typeface="Calibri"/>
                <a:cs typeface="Calibri"/>
              </a:rPr>
              <a:t>and </a:t>
            </a:r>
            <a:r>
              <a:rPr sz="1100" spc="5" dirty="0">
                <a:latin typeface="Calibri"/>
                <a:cs typeface="Calibri"/>
              </a:rPr>
              <a:t>the </a:t>
            </a:r>
            <a:r>
              <a:rPr sz="1100" spc="30" dirty="0">
                <a:latin typeface="Calibri"/>
                <a:cs typeface="Calibri"/>
              </a:rPr>
              <a:t>width </a:t>
            </a:r>
            <a:r>
              <a:rPr sz="1100" spc="35" dirty="0">
                <a:latin typeface="Calibri"/>
                <a:cs typeface="Calibri"/>
              </a:rPr>
              <a:t>but </a:t>
            </a:r>
            <a:r>
              <a:rPr sz="1100" spc="15" dirty="0">
                <a:latin typeface="Calibri"/>
                <a:cs typeface="Calibri"/>
              </a:rPr>
              <a:t>not along </a:t>
            </a:r>
            <a:r>
              <a:rPr sz="1100" spc="20" dirty="0">
                <a:latin typeface="Calibri"/>
                <a:cs typeface="Calibri"/>
              </a:rPr>
              <a:t> </a:t>
            </a:r>
            <a:r>
              <a:rPr sz="1100" spc="5" dirty="0">
                <a:latin typeface="Calibri"/>
                <a:cs typeface="Calibri"/>
              </a:rPr>
              <a:t>the</a:t>
            </a:r>
            <a:r>
              <a:rPr sz="1100" spc="110" dirty="0">
                <a:latin typeface="Calibri"/>
                <a:cs typeface="Calibri"/>
              </a:rPr>
              <a:t> </a:t>
            </a:r>
            <a:r>
              <a:rPr sz="1100" spc="25" dirty="0">
                <a:latin typeface="Calibri"/>
                <a:cs typeface="Calibri"/>
              </a:rPr>
              <a:t>depth)</a:t>
            </a:r>
            <a:endParaRPr sz="1100">
              <a:latin typeface="Calibri"/>
              <a:cs typeface="Calibri"/>
            </a:endParaRPr>
          </a:p>
        </p:txBody>
      </p:sp>
      <p:pic>
        <p:nvPicPr>
          <p:cNvPr id="15" name="object 15"/>
          <p:cNvPicPr/>
          <p:nvPr/>
        </p:nvPicPr>
        <p:blipFill>
          <a:blip r:embed="rId3" cstate="print"/>
          <a:stretch>
            <a:fillRect/>
          </a:stretch>
        </p:blipFill>
        <p:spPr>
          <a:xfrm>
            <a:off x="2640558" y="606386"/>
            <a:ext cx="63233" cy="63233"/>
          </a:xfrm>
          <a:prstGeom prst="rect">
            <a:avLst/>
          </a:prstGeom>
        </p:spPr>
      </p:pic>
      <p:pic>
        <p:nvPicPr>
          <p:cNvPr id="16" name="object 16"/>
          <p:cNvPicPr/>
          <p:nvPr/>
        </p:nvPicPr>
        <p:blipFill>
          <a:blip r:embed="rId4" cstate="print"/>
          <a:stretch>
            <a:fillRect/>
          </a:stretch>
        </p:blipFill>
        <p:spPr>
          <a:xfrm>
            <a:off x="2640558" y="1160576"/>
            <a:ext cx="63233" cy="63233"/>
          </a:xfrm>
          <a:prstGeom prst="rect">
            <a:avLst/>
          </a:prstGeom>
        </p:spPr>
      </p:pic>
      <p:pic>
        <p:nvPicPr>
          <p:cNvPr id="17" name="object 17"/>
          <p:cNvPicPr/>
          <p:nvPr/>
        </p:nvPicPr>
        <p:blipFill>
          <a:blip r:embed="rId3" cstate="print"/>
          <a:stretch>
            <a:fillRect/>
          </a:stretch>
        </p:blipFill>
        <p:spPr>
          <a:xfrm>
            <a:off x="2640558" y="1714754"/>
            <a:ext cx="63233" cy="63233"/>
          </a:xfrm>
          <a:prstGeom prst="rect">
            <a:avLst/>
          </a:prstGeom>
        </p:spPr>
      </p:pic>
    </p:spTree>
  </p:cSld>
  <p:clrMapOvr>
    <a:masterClrMapping/>
  </p:clrMapOvr>
  <p:transition>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599440" cy="2579370"/>
            <a:chOff x="702979" y="138961"/>
            <a:chExt cx="599440"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grpSp>
      <p:pic>
        <p:nvPicPr>
          <p:cNvPr id="10" name="object 10"/>
          <p:cNvPicPr/>
          <p:nvPr/>
        </p:nvPicPr>
        <p:blipFill>
          <a:blip r:embed="rId2" cstate="print"/>
          <a:stretch>
            <a:fillRect/>
          </a:stretch>
        </p:blipFill>
        <p:spPr>
          <a:xfrm>
            <a:off x="1541143" y="339509"/>
            <a:ext cx="308906" cy="2178190"/>
          </a:xfrm>
          <a:prstGeom prst="rect">
            <a:avLst/>
          </a:prstGeom>
        </p:spPr>
      </p:pic>
      <p:pic>
        <p:nvPicPr>
          <p:cNvPr id="11" name="object 11"/>
          <p:cNvPicPr/>
          <p:nvPr/>
        </p:nvPicPr>
        <p:blipFill>
          <a:blip r:embed="rId3" cstate="print"/>
          <a:stretch>
            <a:fillRect/>
          </a:stretch>
        </p:blipFill>
        <p:spPr>
          <a:xfrm>
            <a:off x="2640558" y="186321"/>
            <a:ext cx="63233" cy="63233"/>
          </a:xfrm>
          <a:prstGeom prst="rect">
            <a:avLst/>
          </a:prstGeom>
        </p:spPr>
      </p:pic>
      <p:sp>
        <p:nvSpPr>
          <p:cNvPr id="12" name="object 12"/>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3" name="object 13"/>
          <p:cNvPicPr/>
          <p:nvPr/>
        </p:nvPicPr>
        <p:blipFill>
          <a:blip r:embed="rId3" cstate="print"/>
          <a:stretch>
            <a:fillRect/>
          </a:stretch>
        </p:blipFill>
        <p:spPr>
          <a:xfrm>
            <a:off x="2640558" y="396354"/>
            <a:ext cx="63233" cy="63233"/>
          </a:xfrm>
          <a:prstGeom prst="rect">
            <a:avLst/>
          </a:prstGeom>
        </p:spPr>
      </p:pic>
      <p:sp>
        <p:nvSpPr>
          <p:cNvPr id="14" name="object 14"/>
          <p:cNvSpPr txBox="1"/>
          <p:nvPr/>
        </p:nvSpPr>
        <p:spPr>
          <a:xfrm>
            <a:off x="2760357" y="267104"/>
            <a:ext cx="2772410" cy="2452370"/>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dirty="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dirty="0">
              <a:latin typeface="Calibri"/>
              <a:cs typeface="Calibri"/>
            </a:endParaRPr>
          </a:p>
          <a:p>
            <a:pPr marL="12700" marR="5080" algn="just">
              <a:lnSpc>
                <a:spcPct val="102600"/>
              </a:lnSpc>
              <a:spcBef>
                <a:spcPts val="300"/>
              </a:spcBef>
            </a:pPr>
            <a:r>
              <a:rPr sz="1100" spc="15" dirty="0">
                <a:latin typeface="Calibri"/>
                <a:cs typeface="Calibri"/>
              </a:rPr>
              <a:t>Note </a:t>
            </a:r>
            <a:r>
              <a:rPr sz="1100" spc="35" dirty="0">
                <a:latin typeface="Calibri"/>
                <a:cs typeface="Calibri"/>
              </a:rPr>
              <a:t>that in </a:t>
            </a:r>
            <a:r>
              <a:rPr sz="1100" spc="30" dirty="0">
                <a:latin typeface="Calibri"/>
                <a:cs typeface="Calibri"/>
              </a:rPr>
              <a:t>this </a:t>
            </a:r>
            <a:r>
              <a:rPr sz="1100" spc="5" dirty="0">
                <a:latin typeface="Calibri"/>
                <a:cs typeface="Calibri"/>
              </a:rPr>
              <a:t>lecture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dirty="0">
                <a:latin typeface="Calibri"/>
                <a:cs typeface="Calibri"/>
              </a:rPr>
              <a:t>assume </a:t>
            </a:r>
            <a:r>
              <a:rPr sz="1100" spc="35" dirty="0">
                <a:latin typeface="Calibri"/>
                <a:cs typeface="Calibri"/>
              </a:rPr>
              <a:t>that </a:t>
            </a:r>
            <a:r>
              <a:rPr sz="1100" spc="40" dirty="0">
                <a:latin typeface="Calibri"/>
                <a:cs typeface="Calibri"/>
              </a:rPr>
              <a:t> </a:t>
            </a:r>
            <a:r>
              <a:rPr sz="1100" spc="5" dirty="0">
                <a:latin typeface="Calibri"/>
                <a:cs typeface="Calibri"/>
              </a:rPr>
              <a:t>the </a:t>
            </a:r>
            <a:r>
              <a:rPr sz="1100" spc="15" dirty="0">
                <a:latin typeface="Calibri"/>
                <a:cs typeface="Calibri"/>
              </a:rPr>
              <a:t>filter always </a:t>
            </a:r>
            <a:r>
              <a:rPr sz="1100" spc="10" dirty="0">
                <a:latin typeface="Calibri"/>
                <a:cs typeface="Calibri"/>
              </a:rPr>
              <a:t>extends to </a:t>
            </a:r>
            <a:r>
              <a:rPr sz="1100" spc="5" dirty="0">
                <a:latin typeface="Calibri"/>
                <a:cs typeface="Calibri"/>
              </a:rPr>
              <a:t>the </a:t>
            </a:r>
            <a:r>
              <a:rPr sz="1100" spc="10" dirty="0">
                <a:latin typeface="Calibri"/>
                <a:cs typeface="Calibri"/>
              </a:rPr>
              <a:t>depth </a:t>
            </a:r>
            <a:r>
              <a:rPr sz="1100" spc="-20" dirty="0">
                <a:latin typeface="Calibri"/>
                <a:cs typeface="Calibri"/>
              </a:rPr>
              <a:t>of </a:t>
            </a:r>
            <a:r>
              <a:rPr sz="1100" spc="5" dirty="0">
                <a:latin typeface="Calibri"/>
                <a:cs typeface="Calibri"/>
              </a:rPr>
              <a:t>the </a:t>
            </a:r>
            <a:r>
              <a:rPr sz="1100" spc="10" dirty="0">
                <a:latin typeface="Calibri"/>
                <a:cs typeface="Calibri"/>
              </a:rPr>
              <a:t> image</a:t>
            </a:r>
            <a:endParaRPr sz="1100" dirty="0">
              <a:latin typeface="Calibri"/>
              <a:cs typeface="Calibri"/>
            </a:endParaRPr>
          </a:p>
          <a:p>
            <a:pPr marL="12700" marR="5080" algn="just">
              <a:lnSpc>
                <a:spcPct val="102600"/>
              </a:lnSpc>
              <a:spcBef>
                <a:spcPts val="300"/>
              </a:spcBef>
            </a:pPr>
            <a:r>
              <a:rPr sz="1100" spc="70" dirty="0">
                <a:latin typeface="Calibri"/>
                <a:cs typeface="Calibri"/>
              </a:rPr>
              <a:t>In </a:t>
            </a:r>
            <a:r>
              <a:rPr sz="1100" spc="-10" dirty="0">
                <a:latin typeface="Calibri"/>
                <a:cs typeface="Calibri"/>
              </a:rPr>
              <a:t>effect, </a:t>
            </a:r>
            <a:r>
              <a:rPr sz="1100" spc="-50" dirty="0">
                <a:latin typeface="Calibri"/>
                <a:cs typeface="Calibri"/>
              </a:rPr>
              <a:t>we </a:t>
            </a:r>
            <a:r>
              <a:rPr sz="1100" spc="-5" dirty="0">
                <a:latin typeface="Calibri"/>
                <a:cs typeface="Calibri"/>
              </a:rPr>
              <a:t>are </a:t>
            </a:r>
            <a:r>
              <a:rPr sz="1100" spc="15" dirty="0">
                <a:latin typeface="Calibri"/>
                <a:cs typeface="Calibri"/>
              </a:rPr>
              <a:t>doing a </a:t>
            </a:r>
            <a:r>
              <a:rPr sz="1100" spc="70" dirty="0">
                <a:latin typeface="Calibri"/>
                <a:cs typeface="Calibri"/>
              </a:rPr>
              <a:t>2D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 </a:t>
            </a:r>
            <a:r>
              <a:rPr sz="1100" spc="-5" dirty="0">
                <a:latin typeface="Calibri"/>
                <a:cs typeface="Calibri"/>
              </a:rPr>
              <a:t>on </a:t>
            </a:r>
            <a:r>
              <a:rPr sz="1100" spc="15" dirty="0">
                <a:latin typeface="Calibri"/>
                <a:cs typeface="Calibri"/>
              </a:rPr>
              <a:t>a </a:t>
            </a:r>
            <a:r>
              <a:rPr sz="1100" spc="70" dirty="0">
                <a:latin typeface="Calibri"/>
                <a:cs typeface="Calibri"/>
              </a:rPr>
              <a:t>3D </a:t>
            </a:r>
            <a:r>
              <a:rPr sz="1100" spc="35" dirty="0">
                <a:latin typeface="Calibri"/>
                <a:cs typeface="Calibri"/>
              </a:rPr>
              <a:t>input </a:t>
            </a:r>
            <a:r>
              <a:rPr sz="1100" spc="10" dirty="0">
                <a:latin typeface="Calibri"/>
                <a:cs typeface="Calibri"/>
              </a:rPr>
              <a:t>(because </a:t>
            </a:r>
            <a:r>
              <a:rPr sz="1100" spc="5" dirty="0">
                <a:latin typeface="Calibri"/>
                <a:cs typeface="Calibri"/>
              </a:rPr>
              <a:t>the </a:t>
            </a:r>
            <a:r>
              <a:rPr sz="1100" spc="15" dirty="0">
                <a:latin typeface="Calibri"/>
                <a:cs typeface="Calibri"/>
              </a:rPr>
              <a:t>filter </a:t>
            </a:r>
            <a:r>
              <a:rPr sz="1100" spc="-10" dirty="0">
                <a:latin typeface="Calibri"/>
                <a:cs typeface="Calibri"/>
              </a:rPr>
              <a:t>moves </a:t>
            </a:r>
            <a:r>
              <a:rPr sz="1100" spc="-5" dirty="0">
                <a:latin typeface="Calibri"/>
                <a:cs typeface="Calibri"/>
              </a:rPr>
              <a:t> </a:t>
            </a:r>
            <a:r>
              <a:rPr sz="1100" spc="15" dirty="0">
                <a:latin typeface="Calibri"/>
                <a:cs typeface="Calibri"/>
              </a:rPr>
              <a:t>along </a:t>
            </a:r>
            <a:r>
              <a:rPr sz="1100" spc="5" dirty="0">
                <a:latin typeface="Calibri"/>
                <a:cs typeface="Calibri"/>
              </a:rPr>
              <a:t>the </a:t>
            </a:r>
            <a:r>
              <a:rPr sz="1100" spc="15" dirty="0">
                <a:latin typeface="Calibri"/>
                <a:cs typeface="Calibri"/>
              </a:rPr>
              <a:t>height </a:t>
            </a:r>
            <a:r>
              <a:rPr sz="1100" spc="20" dirty="0">
                <a:latin typeface="Calibri"/>
                <a:cs typeface="Calibri"/>
              </a:rPr>
              <a:t>and </a:t>
            </a:r>
            <a:r>
              <a:rPr sz="1100" spc="5" dirty="0">
                <a:latin typeface="Calibri"/>
                <a:cs typeface="Calibri"/>
              </a:rPr>
              <a:t>the </a:t>
            </a:r>
            <a:r>
              <a:rPr sz="1100" spc="30" dirty="0">
                <a:latin typeface="Calibri"/>
                <a:cs typeface="Calibri"/>
              </a:rPr>
              <a:t>width </a:t>
            </a:r>
            <a:r>
              <a:rPr sz="1100" spc="35" dirty="0">
                <a:latin typeface="Calibri"/>
                <a:cs typeface="Calibri"/>
              </a:rPr>
              <a:t>but </a:t>
            </a:r>
            <a:r>
              <a:rPr sz="1100" spc="15" dirty="0">
                <a:latin typeface="Calibri"/>
                <a:cs typeface="Calibri"/>
              </a:rPr>
              <a:t>not along </a:t>
            </a:r>
            <a:r>
              <a:rPr sz="1100" spc="20" dirty="0">
                <a:latin typeface="Calibri"/>
                <a:cs typeface="Calibri"/>
              </a:rPr>
              <a:t> </a:t>
            </a:r>
            <a:r>
              <a:rPr sz="1100" spc="5" dirty="0">
                <a:latin typeface="Calibri"/>
                <a:cs typeface="Calibri"/>
              </a:rPr>
              <a:t>the</a:t>
            </a:r>
            <a:r>
              <a:rPr sz="1100" spc="110" dirty="0">
                <a:latin typeface="Calibri"/>
                <a:cs typeface="Calibri"/>
              </a:rPr>
              <a:t> </a:t>
            </a:r>
            <a:r>
              <a:rPr sz="1100" spc="25" dirty="0">
                <a:latin typeface="Calibri"/>
                <a:cs typeface="Calibri"/>
              </a:rPr>
              <a:t>depth)</a:t>
            </a:r>
            <a:endParaRPr sz="1100" dirty="0">
              <a:latin typeface="Calibri"/>
              <a:cs typeface="Calibri"/>
            </a:endParaRPr>
          </a:p>
          <a:p>
            <a:pPr marL="12700" marR="5715" algn="just">
              <a:lnSpc>
                <a:spcPct val="102600"/>
              </a:lnSpc>
              <a:spcBef>
                <a:spcPts val="295"/>
              </a:spcBef>
            </a:pPr>
            <a:r>
              <a:rPr sz="1100" spc="90" dirty="0">
                <a:latin typeface="Calibri"/>
                <a:cs typeface="Calibri"/>
              </a:rPr>
              <a:t>As </a:t>
            </a:r>
            <a:r>
              <a:rPr sz="1100" spc="15" dirty="0">
                <a:latin typeface="Calibri"/>
                <a:cs typeface="Calibri"/>
              </a:rPr>
              <a:t>a result </a:t>
            </a:r>
            <a:r>
              <a:rPr sz="1100" spc="5" dirty="0">
                <a:latin typeface="Calibri"/>
                <a:cs typeface="Calibri"/>
              </a:rPr>
              <a:t>the </a:t>
            </a:r>
            <a:r>
              <a:rPr sz="1100" spc="25" dirty="0">
                <a:latin typeface="Calibri"/>
                <a:cs typeface="Calibri"/>
              </a:rPr>
              <a:t>output </a:t>
            </a:r>
            <a:r>
              <a:rPr sz="1100" spc="35" dirty="0">
                <a:latin typeface="Calibri"/>
                <a:cs typeface="Calibri"/>
              </a:rPr>
              <a:t>will </a:t>
            </a:r>
            <a:r>
              <a:rPr sz="1100" b="1" spc="-5" dirty="0">
                <a:latin typeface="Calibri"/>
                <a:cs typeface="Calibri"/>
              </a:rPr>
              <a:t>be </a:t>
            </a:r>
            <a:r>
              <a:rPr sz="1100" b="1" spc="70" dirty="0">
                <a:latin typeface="Calibri"/>
                <a:cs typeface="Calibri"/>
              </a:rPr>
              <a:t>2D </a:t>
            </a:r>
            <a:r>
              <a:rPr sz="1100" spc="40" dirty="0">
                <a:latin typeface="Calibri"/>
                <a:cs typeface="Calibri"/>
              </a:rPr>
              <a:t>(only </a:t>
            </a:r>
            <a:r>
              <a:rPr sz="1100" spc="30" dirty="0">
                <a:latin typeface="Calibri"/>
                <a:cs typeface="Calibri"/>
              </a:rPr>
              <a:t>width </a:t>
            </a:r>
            <a:r>
              <a:rPr sz="1100" spc="35" dirty="0">
                <a:latin typeface="Calibri"/>
                <a:cs typeface="Calibri"/>
              </a:rPr>
              <a:t> </a:t>
            </a:r>
            <a:r>
              <a:rPr sz="1100" spc="20" dirty="0">
                <a:latin typeface="Calibri"/>
                <a:cs typeface="Calibri"/>
              </a:rPr>
              <a:t>and</a:t>
            </a:r>
            <a:r>
              <a:rPr sz="1100" spc="105" dirty="0">
                <a:latin typeface="Calibri"/>
                <a:cs typeface="Calibri"/>
              </a:rPr>
              <a:t> </a:t>
            </a:r>
            <a:r>
              <a:rPr sz="1100" spc="15" dirty="0">
                <a:latin typeface="Calibri"/>
                <a:cs typeface="Calibri"/>
              </a:rPr>
              <a:t>height,</a:t>
            </a:r>
            <a:r>
              <a:rPr sz="1100" spc="114" dirty="0">
                <a:latin typeface="Calibri"/>
                <a:cs typeface="Calibri"/>
              </a:rPr>
              <a:t> </a:t>
            </a:r>
            <a:r>
              <a:rPr sz="1100" spc="-5" dirty="0">
                <a:latin typeface="Calibri"/>
                <a:cs typeface="Calibri"/>
              </a:rPr>
              <a:t>no</a:t>
            </a:r>
            <a:r>
              <a:rPr sz="1100" spc="114" dirty="0">
                <a:latin typeface="Calibri"/>
                <a:cs typeface="Calibri"/>
              </a:rPr>
              <a:t> </a:t>
            </a:r>
            <a:r>
              <a:rPr sz="1100" spc="25" dirty="0">
                <a:latin typeface="Calibri"/>
                <a:cs typeface="Calibri"/>
              </a:rPr>
              <a:t>depth)</a:t>
            </a:r>
            <a:endParaRPr sz="1100" dirty="0">
              <a:latin typeface="Calibri"/>
              <a:cs typeface="Calibri"/>
            </a:endParaRPr>
          </a:p>
        </p:txBody>
      </p:sp>
      <p:pic>
        <p:nvPicPr>
          <p:cNvPr id="15" name="object 15"/>
          <p:cNvPicPr/>
          <p:nvPr/>
        </p:nvPicPr>
        <p:blipFill>
          <a:blip r:embed="rId3" cstate="print"/>
          <a:stretch>
            <a:fillRect/>
          </a:stretch>
        </p:blipFill>
        <p:spPr>
          <a:xfrm>
            <a:off x="2640558" y="606386"/>
            <a:ext cx="63233" cy="63233"/>
          </a:xfrm>
          <a:prstGeom prst="rect">
            <a:avLst/>
          </a:prstGeom>
        </p:spPr>
      </p:pic>
      <p:pic>
        <p:nvPicPr>
          <p:cNvPr id="16" name="object 16"/>
          <p:cNvPicPr/>
          <p:nvPr/>
        </p:nvPicPr>
        <p:blipFill>
          <a:blip r:embed="rId4" cstate="print"/>
          <a:stretch>
            <a:fillRect/>
          </a:stretch>
        </p:blipFill>
        <p:spPr>
          <a:xfrm>
            <a:off x="2640558" y="1160576"/>
            <a:ext cx="63233" cy="63233"/>
          </a:xfrm>
          <a:prstGeom prst="rect">
            <a:avLst/>
          </a:prstGeom>
        </p:spPr>
      </p:pic>
      <p:pic>
        <p:nvPicPr>
          <p:cNvPr id="17" name="object 17"/>
          <p:cNvPicPr/>
          <p:nvPr/>
        </p:nvPicPr>
        <p:blipFill>
          <a:blip r:embed="rId3" cstate="print"/>
          <a:stretch>
            <a:fillRect/>
          </a:stretch>
        </p:blipFill>
        <p:spPr>
          <a:xfrm>
            <a:off x="2640558" y="1714754"/>
            <a:ext cx="63233" cy="63233"/>
          </a:xfrm>
          <a:prstGeom prst="rect">
            <a:avLst/>
          </a:prstGeom>
        </p:spPr>
      </p:pic>
      <p:pic>
        <p:nvPicPr>
          <p:cNvPr id="18" name="object 18"/>
          <p:cNvPicPr/>
          <p:nvPr/>
        </p:nvPicPr>
        <p:blipFill>
          <a:blip r:embed="rId4" cstate="print"/>
          <a:stretch>
            <a:fillRect/>
          </a:stretch>
        </p:blipFill>
        <p:spPr>
          <a:xfrm>
            <a:off x="2640558" y="2441016"/>
            <a:ext cx="63233" cy="63233"/>
          </a:xfrm>
          <a:prstGeom prst="rect">
            <a:avLst/>
          </a:prstGeom>
        </p:spPr>
      </p:pic>
    </p:spTree>
  </p:cSld>
  <p:clrMapOvr>
    <a:masterClrMapping/>
  </p:clrMapOvr>
  <p:transition>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0085" y="2760884"/>
            <a:ext cx="270510" cy="100965"/>
          </a:xfrm>
          <a:prstGeom prst="rect">
            <a:avLst/>
          </a:prstGeom>
        </p:spPr>
        <p:txBody>
          <a:bodyPr vert="horz" wrap="square" lIns="0" tIns="11430" rIns="0" bIns="0" rtlCol="0">
            <a:spAutoFit/>
          </a:bodyPr>
          <a:lstStyle/>
          <a:p>
            <a:pPr marL="12700">
              <a:lnSpc>
                <a:spcPct val="100000"/>
              </a:lnSpc>
              <a:spcBef>
                <a:spcPts val="90"/>
              </a:spcBef>
            </a:pPr>
            <a:r>
              <a:rPr sz="500" b="1" spc="125" dirty="0">
                <a:latin typeface="Calibri"/>
                <a:cs typeface="Calibri"/>
              </a:rPr>
              <a:t>INPUT</a:t>
            </a:r>
            <a:endParaRPr sz="500">
              <a:latin typeface="Calibri"/>
              <a:cs typeface="Calibri"/>
            </a:endParaRPr>
          </a:p>
        </p:txBody>
      </p:sp>
      <p:sp>
        <p:nvSpPr>
          <p:cNvPr id="3" name="object 3"/>
          <p:cNvSpPr txBox="1"/>
          <p:nvPr/>
        </p:nvSpPr>
        <p:spPr>
          <a:xfrm>
            <a:off x="1061046" y="28466"/>
            <a:ext cx="277495" cy="100965"/>
          </a:xfrm>
          <a:prstGeom prst="rect">
            <a:avLst/>
          </a:prstGeom>
        </p:spPr>
        <p:txBody>
          <a:bodyPr vert="horz" wrap="square" lIns="0" tIns="11430" rIns="0" bIns="0" rtlCol="0">
            <a:spAutoFit/>
          </a:bodyPr>
          <a:lstStyle/>
          <a:p>
            <a:pPr marL="12700">
              <a:lnSpc>
                <a:spcPct val="100000"/>
              </a:lnSpc>
              <a:spcBef>
                <a:spcPts val="90"/>
              </a:spcBef>
            </a:pPr>
            <a:r>
              <a:rPr sz="500" b="1" spc="155" dirty="0">
                <a:latin typeface="Calibri"/>
                <a:cs typeface="Calibri"/>
              </a:rPr>
              <a:t>R</a:t>
            </a:r>
            <a:r>
              <a:rPr sz="500" b="1" spc="175" dirty="0">
                <a:latin typeface="Calibri"/>
                <a:cs typeface="Calibri"/>
              </a:rPr>
              <a:t> </a:t>
            </a:r>
            <a:r>
              <a:rPr sz="500" b="1" spc="135" dirty="0">
                <a:latin typeface="Calibri"/>
                <a:cs typeface="Calibri"/>
              </a:rPr>
              <a:t>G</a:t>
            </a:r>
            <a:r>
              <a:rPr sz="500" b="1" spc="185" dirty="0">
                <a:latin typeface="Calibri"/>
                <a:cs typeface="Calibri"/>
              </a:rPr>
              <a:t> </a:t>
            </a:r>
            <a:r>
              <a:rPr sz="500" b="1" spc="130" dirty="0">
                <a:latin typeface="Calibri"/>
                <a:cs typeface="Calibri"/>
              </a:rPr>
              <a:t>B</a:t>
            </a:r>
            <a:endParaRPr sz="500">
              <a:latin typeface="Calibri"/>
              <a:cs typeface="Calibri"/>
            </a:endParaRPr>
          </a:p>
        </p:txBody>
      </p:sp>
      <p:sp>
        <p:nvSpPr>
          <p:cNvPr id="4" name="object 4"/>
          <p:cNvSpPr txBox="1"/>
          <p:nvPr/>
        </p:nvSpPr>
        <p:spPr>
          <a:xfrm>
            <a:off x="1422222" y="2562878"/>
            <a:ext cx="349250" cy="100965"/>
          </a:xfrm>
          <a:prstGeom prst="rect">
            <a:avLst/>
          </a:prstGeom>
        </p:spPr>
        <p:txBody>
          <a:bodyPr vert="horz" wrap="square" lIns="0" tIns="11430" rIns="0" bIns="0" rtlCol="0">
            <a:spAutoFit/>
          </a:bodyPr>
          <a:lstStyle/>
          <a:p>
            <a:pPr marL="12700">
              <a:lnSpc>
                <a:spcPct val="100000"/>
              </a:lnSpc>
              <a:spcBef>
                <a:spcPts val="90"/>
              </a:spcBef>
            </a:pPr>
            <a:r>
              <a:rPr sz="500" b="1" spc="130" dirty="0">
                <a:latin typeface="Calibri"/>
                <a:cs typeface="Calibri"/>
              </a:rPr>
              <a:t>OUTPUT</a:t>
            </a:r>
            <a:endParaRPr sz="500">
              <a:latin typeface="Calibri"/>
              <a:cs typeface="Calibri"/>
            </a:endParaRPr>
          </a:p>
        </p:txBody>
      </p:sp>
      <p:grpSp>
        <p:nvGrpSpPr>
          <p:cNvPr id="5" name="object 5"/>
          <p:cNvGrpSpPr/>
          <p:nvPr/>
        </p:nvGrpSpPr>
        <p:grpSpPr>
          <a:xfrm>
            <a:off x="702979" y="138961"/>
            <a:ext cx="599440" cy="2579370"/>
            <a:chOff x="702979" y="138961"/>
            <a:chExt cx="599440" cy="2579370"/>
          </a:xfrm>
        </p:grpSpPr>
        <p:sp>
          <p:nvSpPr>
            <p:cNvPr id="6" name="object 6"/>
            <p:cNvSpPr/>
            <p:nvPr/>
          </p:nvSpPr>
          <p:spPr>
            <a:xfrm>
              <a:off x="705510" y="141491"/>
              <a:ext cx="462280" cy="2574290"/>
            </a:xfrm>
            <a:custGeom>
              <a:avLst/>
              <a:gdLst/>
              <a:ahLst/>
              <a:cxnLst/>
              <a:rect l="l" t="t" r="r" b="b"/>
              <a:pathLst>
                <a:path w="462280" h="2574290">
                  <a:moveTo>
                    <a:pt x="462032" y="0"/>
                  </a:moveTo>
                  <a:lnTo>
                    <a:pt x="396034" y="0"/>
                  </a:lnTo>
                  <a:lnTo>
                    <a:pt x="0" y="594052"/>
                  </a:lnTo>
                  <a:lnTo>
                    <a:pt x="0" y="2574225"/>
                  </a:lnTo>
                  <a:lnTo>
                    <a:pt x="65998" y="2574225"/>
                  </a:lnTo>
                  <a:lnTo>
                    <a:pt x="65998" y="594052"/>
                  </a:lnTo>
                  <a:lnTo>
                    <a:pt x="462032" y="0"/>
                  </a:lnTo>
                  <a:close/>
                </a:path>
              </a:pathLst>
            </a:custGeom>
            <a:solidFill>
              <a:srgbClr val="FF1919"/>
            </a:solidFill>
          </p:spPr>
          <p:txBody>
            <a:bodyPr wrap="square" lIns="0" tIns="0" rIns="0" bIns="0" rtlCol="0"/>
            <a:lstStyle/>
            <a:p>
              <a:endParaRPr/>
            </a:p>
          </p:txBody>
        </p:sp>
        <p:sp>
          <p:nvSpPr>
            <p:cNvPr id="7" name="object 7"/>
            <p:cNvSpPr/>
            <p:nvPr/>
          </p:nvSpPr>
          <p:spPr>
            <a:xfrm>
              <a:off x="771508" y="141491"/>
              <a:ext cx="462280" cy="2574290"/>
            </a:xfrm>
            <a:custGeom>
              <a:avLst/>
              <a:gdLst/>
              <a:ahLst/>
              <a:cxnLst/>
              <a:rect l="l" t="t" r="r" b="b"/>
              <a:pathLst>
                <a:path w="462280" h="2574290">
                  <a:moveTo>
                    <a:pt x="462033" y="0"/>
                  </a:moveTo>
                  <a:lnTo>
                    <a:pt x="396034" y="0"/>
                  </a:lnTo>
                  <a:lnTo>
                    <a:pt x="0" y="594052"/>
                  </a:lnTo>
                  <a:lnTo>
                    <a:pt x="0" y="2574225"/>
                  </a:lnTo>
                  <a:lnTo>
                    <a:pt x="65998" y="2574225"/>
                  </a:lnTo>
                  <a:lnTo>
                    <a:pt x="65998" y="594052"/>
                  </a:lnTo>
                  <a:lnTo>
                    <a:pt x="462033" y="0"/>
                  </a:lnTo>
                  <a:close/>
                </a:path>
              </a:pathLst>
            </a:custGeom>
            <a:solidFill>
              <a:srgbClr val="19FF19"/>
            </a:solidFill>
          </p:spPr>
          <p:txBody>
            <a:bodyPr wrap="square" lIns="0" tIns="0" rIns="0" bIns="0" rtlCol="0"/>
            <a:lstStyle/>
            <a:p>
              <a:endParaRPr/>
            </a:p>
          </p:txBody>
        </p:sp>
        <p:sp>
          <p:nvSpPr>
            <p:cNvPr id="8" name="object 8"/>
            <p:cNvSpPr/>
            <p:nvPr/>
          </p:nvSpPr>
          <p:spPr>
            <a:xfrm>
              <a:off x="837507" y="141491"/>
              <a:ext cx="462280" cy="2574290"/>
            </a:xfrm>
            <a:custGeom>
              <a:avLst/>
              <a:gdLst/>
              <a:ahLst/>
              <a:cxnLst/>
              <a:rect l="l" t="t" r="r" b="b"/>
              <a:pathLst>
                <a:path w="462280" h="2574290">
                  <a:moveTo>
                    <a:pt x="462054" y="0"/>
                  </a:moveTo>
                  <a:lnTo>
                    <a:pt x="396034" y="0"/>
                  </a:lnTo>
                  <a:lnTo>
                    <a:pt x="0" y="594052"/>
                  </a:lnTo>
                  <a:lnTo>
                    <a:pt x="0" y="2574225"/>
                  </a:lnTo>
                  <a:lnTo>
                    <a:pt x="66019" y="2574225"/>
                  </a:lnTo>
                  <a:lnTo>
                    <a:pt x="462054" y="1980173"/>
                  </a:lnTo>
                  <a:lnTo>
                    <a:pt x="462054" y="0"/>
                  </a:lnTo>
                  <a:close/>
                </a:path>
              </a:pathLst>
            </a:custGeom>
            <a:solidFill>
              <a:srgbClr val="1919FF"/>
            </a:solidFill>
          </p:spPr>
          <p:txBody>
            <a:bodyPr wrap="square" lIns="0" tIns="0" rIns="0" bIns="0" rtlCol="0"/>
            <a:lstStyle/>
            <a:p>
              <a:endParaRPr/>
            </a:p>
          </p:txBody>
        </p:sp>
        <p:sp>
          <p:nvSpPr>
            <p:cNvPr id="9" name="object 9"/>
            <p:cNvSpPr/>
            <p:nvPr/>
          </p:nvSpPr>
          <p:spPr>
            <a:xfrm>
              <a:off x="705510" y="141491"/>
              <a:ext cx="594360" cy="2574290"/>
            </a:xfrm>
            <a:custGeom>
              <a:avLst/>
              <a:gdLst/>
              <a:ahLst/>
              <a:cxnLst/>
              <a:rect l="l" t="t" r="r" b="b"/>
              <a:pathLst>
                <a:path w="594360" h="2574290">
                  <a:moveTo>
                    <a:pt x="0" y="2574225"/>
                  </a:moveTo>
                  <a:lnTo>
                    <a:pt x="0" y="594052"/>
                  </a:lnTo>
                  <a:lnTo>
                    <a:pt x="396034" y="0"/>
                  </a:lnTo>
                </a:path>
                <a:path w="594360" h="2574290">
                  <a:moveTo>
                    <a:pt x="0" y="2574225"/>
                  </a:moveTo>
                  <a:lnTo>
                    <a:pt x="198017" y="2574225"/>
                  </a:lnTo>
                </a:path>
                <a:path w="594360" h="2574290">
                  <a:moveTo>
                    <a:pt x="0" y="594052"/>
                  </a:moveTo>
                  <a:lnTo>
                    <a:pt x="198017" y="594052"/>
                  </a:lnTo>
                </a:path>
                <a:path w="594360" h="2574290">
                  <a:moveTo>
                    <a:pt x="396034" y="0"/>
                  </a:moveTo>
                  <a:lnTo>
                    <a:pt x="594051" y="0"/>
                  </a:lnTo>
                </a:path>
                <a:path w="594360" h="2574290">
                  <a:moveTo>
                    <a:pt x="198017" y="2574225"/>
                  </a:moveTo>
                  <a:lnTo>
                    <a:pt x="198017" y="594052"/>
                  </a:lnTo>
                  <a:lnTo>
                    <a:pt x="594051" y="0"/>
                  </a:lnTo>
                  <a:lnTo>
                    <a:pt x="594051" y="1980173"/>
                  </a:lnTo>
                  <a:lnTo>
                    <a:pt x="198017" y="2574225"/>
                  </a:lnTo>
                  <a:close/>
                </a:path>
              </a:pathLst>
            </a:custGeom>
            <a:ln w="5060">
              <a:solidFill>
                <a:srgbClr val="000000"/>
              </a:solidFill>
            </a:ln>
          </p:spPr>
          <p:txBody>
            <a:bodyPr wrap="square" lIns="0" tIns="0" rIns="0" bIns="0" rtlCol="0"/>
            <a:lstStyle/>
            <a:p>
              <a:endParaRPr/>
            </a:p>
          </p:txBody>
        </p:sp>
      </p:grpSp>
      <p:pic>
        <p:nvPicPr>
          <p:cNvPr id="10" name="object 10"/>
          <p:cNvPicPr/>
          <p:nvPr/>
        </p:nvPicPr>
        <p:blipFill>
          <a:blip r:embed="rId2" cstate="print"/>
          <a:stretch>
            <a:fillRect/>
          </a:stretch>
        </p:blipFill>
        <p:spPr>
          <a:xfrm>
            <a:off x="1541143" y="339509"/>
            <a:ext cx="308906" cy="2178190"/>
          </a:xfrm>
          <a:prstGeom prst="rect">
            <a:avLst/>
          </a:prstGeom>
        </p:spPr>
      </p:pic>
      <p:pic>
        <p:nvPicPr>
          <p:cNvPr id="11" name="object 11"/>
          <p:cNvPicPr/>
          <p:nvPr/>
        </p:nvPicPr>
        <p:blipFill>
          <a:blip r:embed="rId3" cstate="print"/>
          <a:stretch>
            <a:fillRect/>
          </a:stretch>
        </p:blipFill>
        <p:spPr>
          <a:xfrm>
            <a:off x="2640558" y="186321"/>
            <a:ext cx="63233" cy="63233"/>
          </a:xfrm>
          <a:prstGeom prst="rect">
            <a:avLst/>
          </a:prstGeom>
        </p:spPr>
      </p:pic>
      <p:sp>
        <p:nvSpPr>
          <p:cNvPr id="12" name="object 12"/>
          <p:cNvSpPr txBox="1">
            <a:spLocks noGrp="1"/>
          </p:cNvSpPr>
          <p:nvPr>
            <p:ph type="title"/>
          </p:nvPr>
        </p:nvSpPr>
        <p:spPr>
          <a:xfrm>
            <a:off x="2760357" y="100849"/>
            <a:ext cx="2059939" cy="191770"/>
          </a:xfrm>
          <a:prstGeom prst="rect">
            <a:avLst/>
          </a:prstGeom>
        </p:spPr>
        <p:txBody>
          <a:bodyPr vert="horz" wrap="square" lIns="0" tIns="11430" rIns="0" bIns="0" rtlCol="0">
            <a:spAutoFit/>
          </a:bodyPr>
          <a:lstStyle/>
          <a:p>
            <a:pPr marL="12700">
              <a:lnSpc>
                <a:spcPct val="100000"/>
              </a:lnSpc>
              <a:spcBef>
                <a:spcPts val="90"/>
              </a:spcBef>
            </a:pPr>
            <a:r>
              <a:rPr spc="60" dirty="0"/>
              <a:t>What</a:t>
            </a:r>
            <a:r>
              <a:rPr spc="105" dirty="0"/>
              <a:t> </a:t>
            </a:r>
            <a:r>
              <a:rPr spc="5" dirty="0"/>
              <a:t>would</a:t>
            </a:r>
            <a:r>
              <a:rPr spc="105" dirty="0"/>
              <a:t> </a:t>
            </a:r>
            <a:r>
              <a:rPr spc="15" dirty="0"/>
              <a:t>a</a:t>
            </a:r>
            <a:r>
              <a:rPr spc="105" dirty="0"/>
              <a:t> </a:t>
            </a:r>
            <a:r>
              <a:rPr spc="70" dirty="0"/>
              <a:t>3D</a:t>
            </a:r>
            <a:r>
              <a:rPr spc="100" dirty="0"/>
              <a:t> </a:t>
            </a:r>
            <a:r>
              <a:rPr spc="15" dirty="0"/>
              <a:t>filter</a:t>
            </a:r>
            <a:r>
              <a:rPr spc="110" dirty="0"/>
              <a:t> </a:t>
            </a:r>
            <a:r>
              <a:rPr spc="20" dirty="0"/>
              <a:t>look</a:t>
            </a:r>
            <a:r>
              <a:rPr spc="105" dirty="0"/>
              <a:t> </a:t>
            </a:r>
            <a:r>
              <a:rPr spc="15" dirty="0"/>
              <a:t>like?</a:t>
            </a:r>
          </a:p>
        </p:txBody>
      </p:sp>
      <p:pic>
        <p:nvPicPr>
          <p:cNvPr id="13" name="object 13"/>
          <p:cNvPicPr/>
          <p:nvPr/>
        </p:nvPicPr>
        <p:blipFill>
          <a:blip r:embed="rId3" cstate="print"/>
          <a:stretch>
            <a:fillRect/>
          </a:stretch>
        </p:blipFill>
        <p:spPr>
          <a:xfrm>
            <a:off x="2640558" y="396354"/>
            <a:ext cx="63233" cy="63233"/>
          </a:xfrm>
          <a:prstGeom prst="rect">
            <a:avLst/>
          </a:prstGeom>
        </p:spPr>
      </p:pic>
      <p:sp>
        <p:nvSpPr>
          <p:cNvPr id="14" name="object 14"/>
          <p:cNvSpPr txBox="1"/>
          <p:nvPr/>
        </p:nvSpPr>
        <p:spPr>
          <a:xfrm>
            <a:off x="2760357" y="267104"/>
            <a:ext cx="2772410" cy="2662555"/>
          </a:xfrm>
          <a:prstGeom prst="rect">
            <a:avLst/>
          </a:prstGeom>
        </p:spPr>
        <p:txBody>
          <a:bodyPr vert="horz" wrap="square" lIns="0" tIns="55244" rIns="0" bIns="0" rtlCol="0">
            <a:spAutoFit/>
          </a:bodyPr>
          <a:lstStyle/>
          <a:p>
            <a:pPr marL="12700" algn="just">
              <a:lnSpc>
                <a:spcPct val="100000"/>
              </a:lnSpc>
              <a:spcBef>
                <a:spcPts val="434"/>
              </a:spcBef>
            </a:pPr>
            <a:r>
              <a:rPr sz="1100" spc="85" dirty="0">
                <a:latin typeface="Calibri"/>
                <a:cs typeface="Calibri"/>
              </a:rPr>
              <a:t>It</a:t>
            </a:r>
            <a:r>
              <a:rPr sz="1100" spc="5" dirty="0">
                <a:latin typeface="Calibri"/>
                <a:cs typeface="Calibri"/>
              </a:rPr>
              <a:t> </a:t>
            </a:r>
            <a:r>
              <a:rPr sz="1100" spc="35" dirty="0">
                <a:latin typeface="Calibri"/>
                <a:cs typeface="Calibri"/>
              </a:rPr>
              <a:t>will</a:t>
            </a:r>
            <a:r>
              <a:rPr sz="1100" spc="10" dirty="0">
                <a:latin typeface="Calibri"/>
                <a:cs typeface="Calibri"/>
              </a:rPr>
              <a:t> </a:t>
            </a:r>
            <a:r>
              <a:rPr sz="1100" spc="-5" dirty="0">
                <a:latin typeface="Calibri"/>
                <a:cs typeface="Calibri"/>
              </a:rPr>
              <a:t>be</a:t>
            </a:r>
            <a:r>
              <a:rPr sz="1100" spc="10" dirty="0">
                <a:latin typeface="Calibri"/>
                <a:cs typeface="Calibri"/>
              </a:rPr>
              <a:t> </a:t>
            </a:r>
            <a:r>
              <a:rPr sz="1100" spc="70" dirty="0">
                <a:latin typeface="Calibri"/>
                <a:cs typeface="Calibri"/>
              </a:rPr>
              <a:t>3D</a:t>
            </a:r>
            <a:r>
              <a:rPr sz="1100" spc="10" dirty="0">
                <a:latin typeface="Calibri"/>
                <a:cs typeface="Calibri"/>
              </a:rPr>
              <a:t> </a:t>
            </a:r>
            <a:r>
              <a:rPr sz="1100" spc="20" dirty="0">
                <a:latin typeface="Calibri"/>
                <a:cs typeface="Calibri"/>
              </a:rPr>
              <a:t>and</a:t>
            </a:r>
            <a:r>
              <a:rPr sz="1100" spc="10" dirty="0">
                <a:latin typeface="Calibri"/>
                <a:cs typeface="Calibri"/>
              </a:rPr>
              <a:t> </a:t>
            </a:r>
            <a:r>
              <a:rPr sz="1100" spc="-50" dirty="0">
                <a:latin typeface="Calibri"/>
                <a:cs typeface="Calibri"/>
              </a:rPr>
              <a:t>we</a:t>
            </a:r>
            <a:r>
              <a:rPr sz="1100" spc="10" dirty="0">
                <a:latin typeface="Calibri"/>
                <a:cs typeface="Calibri"/>
              </a:rPr>
              <a:t> </a:t>
            </a:r>
            <a:r>
              <a:rPr sz="1100" spc="35" dirty="0">
                <a:latin typeface="Calibri"/>
                <a:cs typeface="Calibri"/>
              </a:rPr>
              <a:t>will</a:t>
            </a:r>
            <a:r>
              <a:rPr sz="1100" spc="10" dirty="0">
                <a:latin typeface="Calibri"/>
                <a:cs typeface="Calibri"/>
              </a:rPr>
              <a:t> </a:t>
            </a:r>
            <a:r>
              <a:rPr sz="1100" spc="-10" dirty="0">
                <a:latin typeface="Calibri"/>
                <a:cs typeface="Calibri"/>
              </a:rPr>
              <a:t>refer</a:t>
            </a:r>
            <a:r>
              <a:rPr sz="1100" spc="10" dirty="0">
                <a:latin typeface="Calibri"/>
                <a:cs typeface="Calibri"/>
              </a:rPr>
              <a:t> to</a:t>
            </a:r>
            <a:r>
              <a:rPr sz="1100" spc="15" dirty="0">
                <a:latin typeface="Calibri"/>
                <a:cs typeface="Calibri"/>
              </a:rPr>
              <a:t> </a:t>
            </a:r>
            <a:r>
              <a:rPr sz="1100" spc="50" dirty="0">
                <a:latin typeface="Calibri"/>
                <a:cs typeface="Calibri"/>
              </a:rPr>
              <a:t>it</a:t>
            </a:r>
            <a:r>
              <a:rPr sz="1100" spc="10" dirty="0">
                <a:latin typeface="Calibri"/>
                <a:cs typeface="Calibri"/>
              </a:rPr>
              <a:t> </a:t>
            </a:r>
            <a:r>
              <a:rPr sz="1100" spc="5" dirty="0">
                <a:latin typeface="Calibri"/>
                <a:cs typeface="Calibri"/>
              </a:rPr>
              <a:t>as</a:t>
            </a:r>
            <a:r>
              <a:rPr sz="1100" spc="10" dirty="0">
                <a:latin typeface="Calibri"/>
                <a:cs typeface="Calibri"/>
              </a:rPr>
              <a:t> </a:t>
            </a:r>
            <a:r>
              <a:rPr sz="1100" spc="15" dirty="0">
                <a:latin typeface="Calibri"/>
                <a:cs typeface="Calibri"/>
              </a:rPr>
              <a:t>a</a:t>
            </a:r>
            <a:r>
              <a:rPr sz="1100" spc="10" dirty="0">
                <a:latin typeface="Calibri"/>
                <a:cs typeface="Calibri"/>
              </a:rPr>
              <a:t> </a:t>
            </a:r>
            <a:r>
              <a:rPr sz="1100" spc="5" dirty="0">
                <a:latin typeface="Calibri"/>
                <a:cs typeface="Calibri"/>
              </a:rPr>
              <a:t>volume</a:t>
            </a:r>
            <a:endParaRPr sz="1100">
              <a:latin typeface="Calibri"/>
              <a:cs typeface="Calibri"/>
            </a:endParaRPr>
          </a:p>
          <a:p>
            <a:pPr marL="12700" marR="5080" algn="just">
              <a:lnSpc>
                <a:spcPct val="102600"/>
              </a:lnSpc>
              <a:spcBef>
                <a:spcPts val="300"/>
              </a:spcBef>
            </a:pPr>
            <a:r>
              <a:rPr sz="1100" spc="25" dirty="0">
                <a:latin typeface="Calibri"/>
                <a:cs typeface="Calibri"/>
              </a:rPr>
              <a:t>Once again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spc="10" dirty="0">
                <a:latin typeface="Calibri"/>
                <a:cs typeface="Calibri"/>
              </a:rPr>
              <a:t>slide </a:t>
            </a:r>
            <a:r>
              <a:rPr sz="1100" spc="5" dirty="0">
                <a:latin typeface="Calibri"/>
                <a:cs typeface="Calibri"/>
              </a:rPr>
              <a:t>the volume </a:t>
            </a:r>
            <a:r>
              <a:rPr sz="1100" spc="-15" dirty="0">
                <a:latin typeface="Calibri"/>
                <a:cs typeface="Calibri"/>
              </a:rPr>
              <a:t>over </a:t>
            </a:r>
            <a:r>
              <a:rPr sz="1100" spc="5" dirty="0">
                <a:latin typeface="Calibri"/>
                <a:cs typeface="Calibri"/>
              </a:rPr>
              <a:t>the </a:t>
            </a:r>
            <a:r>
              <a:rPr sz="1100" spc="10" dirty="0">
                <a:latin typeface="Calibri"/>
                <a:cs typeface="Calibri"/>
              </a:rPr>
              <a:t> </a:t>
            </a:r>
            <a:r>
              <a:rPr sz="1100" spc="70" dirty="0">
                <a:latin typeface="Calibri"/>
                <a:cs typeface="Calibri"/>
              </a:rPr>
              <a:t>3D </a:t>
            </a:r>
            <a:r>
              <a:rPr sz="1100" spc="35" dirty="0">
                <a:latin typeface="Calibri"/>
                <a:cs typeface="Calibri"/>
              </a:rPr>
              <a:t>input </a:t>
            </a:r>
            <a:r>
              <a:rPr sz="1100" spc="20" dirty="0">
                <a:latin typeface="Calibri"/>
                <a:cs typeface="Calibri"/>
              </a:rPr>
              <a:t>and </a:t>
            </a:r>
            <a:r>
              <a:rPr sz="1100" spc="5" dirty="0">
                <a:latin typeface="Calibri"/>
                <a:cs typeface="Calibri"/>
              </a:rPr>
              <a:t>compute the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a:t>
            </a:r>
            <a:endParaRPr sz="1100">
              <a:latin typeface="Calibri"/>
              <a:cs typeface="Calibri"/>
            </a:endParaRPr>
          </a:p>
          <a:p>
            <a:pPr marL="12700" marR="5080" algn="just">
              <a:lnSpc>
                <a:spcPct val="102600"/>
              </a:lnSpc>
              <a:spcBef>
                <a:spcPts val="300"/>
              </a:spcBef>
            </a:pPr>
            <a:r>
              <a:rPr sz="1100" spc="15" dirty="0">
                <a:latin typeface="Calibri"/>
                <a:cs typeface="Calibri"/>
              </a:rPr>
              <a:t>Note </a:t>
            </a:r>
            <a:r>
              <a:rPr sz="1100" spc="35" dirty="0">
                <a:latin typeface="Calibri"/>
                <a:cs typeface="Calibri"/>
              </a:rPr>
              <a:t>that in </a:t>
            </a:r>
            <a:r>
              <a:rPr sz="1100" spc="30" dirty="0">
                <a:latin typeface="Calibri"/>
                <a:cs typeface="Calibri"/>
              </a:rPr>
              <a:t>this </a:t>
            </a:r>
            <a:r>
              <a:rPr sz="1100" spc="5" dirty="0">
                <a:latin typeface="Calibri"/>
                <a:cs typeface="Calibri"/>
              </a:rPr>
              <a:t>lecture </a:t>
            </a:r>
            <a:r>
              <a:rPr sz="1100" spc="-50" dirty="0">
                <a:latin typeface="Calibri"/>
                <a:cs typeface="Calibri"/>
              </a:rPr>
              <a:t>we</a:t>
            </a:r>
            <a:r>
              <a:rPr sz="1100" spc="-45" dirty="0">
                <a:latin typeface="Calibri"/>
                <a:cs typeface="Calibri"/>
              </a:rPr>
              <a:t> </a:t>
            </a:r>
            <a:r>
              <a:rPr sz="1100" spc="35" dirty="0">
                <a:latin typeface="Calibri"/>
                <a:cs typeface="Calibri"/>
              </a:rPr>
              <a:t>will </a:t>
            </a:r>
            <a:r>
              <a:rPr sz="1100" dirty="0">
                <a:latin typeface="Calibri"/>
                <a:cs typeface="Calibri"/>
              </a:rPr>
              <a:t>assume </a:t>
            </a:r>
            <a:r>
              <a:rPr sz="1100" spc="35" dirty="0">
                <a:latin typeface="Calibri"/>
                <a:cs typeface="Calibri"/>
              </a:rPr>
              <a:t>that </a:t>
            </a:r>
            <a:r>
              <a:rPr sz="1100" spc="40" dirty="0">
                <a:latin typeface="Calibri"/>
                <a:cs typeface="Calibri"/>
              </a:rPr>
              <a:t> </a:t>
            </a:r>
            <a:r>
              <a:rPr sz="1100" spc="5" dirty="0">
                <a:latin typeface="Calibri"/>
                <a:cs typeface="Calibri"/>
              </a:rPr>
              <a:t>the </a:t>
            </a:r>
            <a:r>
              <a:rPr sz="1100" spc="15" dirty="0">
                <a:latin typeface="Calibri"/>
                <a:cs typeface="Calibri"/>
              </a:rPr>
              <a:t>filter always </a:t>
            </a:r>
            <a:r>
              <a:rPr sz="1100" spc="10" dirty="0">
                <a:latin typeface="Calibri"/>
                <a:cs typeface="Calibri"/>
              </a:rPr>
              <a:t>extends to </a:t>
            </a:r>
            <a:r>
              <a:rPr sz="1100" spc="5" dirty="0">
                <a:latin typeface="Calibri"/>
                <a:cs typeface="Calibri"/>
              </a:rPr>
              <a:t>the </a:t>
            </a:r>
            <a:r>
              <a:rPr sz="1100" spc="10" dirty="0">
                <a:latin typeface="Calibri"/>
                <a:cs typeface="Calibri"/>
              </a:rPr>
              <a:t>depth </a:t>
            </a:r>
            <a:r>
              <a:rPr sz="1100" spc="-20" dirty="0">
                <a:latin typeface="Calibri"/>
                <a:cs typeface="Calibri"/>
              </a:rPr>
              <a:t>of </a:t>
            </a:r>
            <a:r>
              <a:rPr sz="1100" spc="5" dirty="0">
                <a:latin typeface="Calibri"/>
                <a:cs typeface="Calibri"/>
              </a:rPr>
              <a:t>the </a:t>
            </a:r>
            <a:r>
              <a:rPr sz="1100" spc="10" dirty="0">
                <a:latin typeface="Calibri"/>
                <a:cs typeface="Calibri"/>
              </a:rPr>
              <a:t> image</a:t>
            </a:r>
            <a:endParaRPr sz="1100">
              <a:latin typeface="Calibri"/>
              <a:cs typeface="Calibri"/>
            </a:endParaRPr>
          </a:p>
          <a:p>
            <a:pPr marL="12700" marR="5080" algn="just">
              <a:lnSpc>
                <a:spcPct val="102600"/>
              </a:lnSpc>
              <a:spcBef>
                <a:spcPts val="300"/>
              </a:spcBef>
            </a:pPr>
            <a:r>
              <a:rPr sz="1100" spc="70" dirty="0">
                <a:latin typeface="Calibri"/>
                <a:cs typeface="Calibri"/>
              </a:rPr>
              <a:t>In </a:t>
            </a:r>
            <a:r>
              <a:rPr sz="1100" spc="-10" dirty="0">
                <a:latin typeface="Calibri"/>
                <a:cs typeface="Calibri"/>
              </a:rPr>
              <a:t>effect, </a:t>
            </a:r>
            <a:r>
              <a:rPr sz="1100" spc="-50" dirty="0">
                <a:latin typeface="Calibri"/>
                <a:cs typeface="Calibri"/>
              </a:rPr>
              <a:t>we </a:t>
            </a:r>
            <a:r>
              <a:rPr sz="1100" spc="-5" dirty="0">
                <a:latin typeface="Calibri"/>
                <a:cs typeface="Calibri"/>
              </a:rPr>
              <a:t>are </a:t>
            </a:r>
            <a:r>
              <a:rPr sz="1100" spc="15" dirty="0">
                <a:latin typeface="Calibri"/>
                <a:cs typeface="Calibri"/>
              </a:rPr>
              <a:t>doing a </a:t>
            </a:r>
            <a:r>
              <a:rPr sz="1100" spc="70" dirty="0">
                <a:latin typeface="Calibri"/>
                <a:cs typeface="Calibri"/>
              </a:rPr>
              <a:t>2D </a:t>
            </a:r>
            <a:r>
              <a:rPr sz="1100" spc="15" dirty="0">
                <a:latin typeface="Calibri"/>
                <a:cs typeface="Calibri"/>
              </a:rPr>
              <a:t>convolution </a:t>
            </a:r>
            <a:r>
              <a:rPr sz="1100" spc="5" dirty="0">
                <a:latin typeface="Calibri"/>
                <a:cs typeface="Calibri"/>
              </a:rPr>
              <a:t>oper- </a:t>
            </a:r>
            <a:r>
              <a:rPr sz="1100" spc="10" dirty="0">
                <a:latin typeface="Calibri"/>
                <a:cs typeface="Calibri"/>
              </a:rPr>
              <a:t> </a:t>
            </a:r>
            <a:r>
              <a:rPr sz="1100" spc="20" dirty="0">
                <a:latin typeface="Calibri"/>
                <a:cs typeface="Calibri"/>
              </a:rPr>
              <a:t>ation </a:t>
            </a:r>
            <a:r>
              <a:rPr sz="1100" spc="-5" dirty="0">
                <a:latin typeface="Calibri"/>
                <a:cs typeface="Calibri"/>
              </a:rPr>
              <a:t>on </a:t>
            </a:r>
            <a:r>
              <a:rPr sz="1100" spc="15" dirty="0">
                <a:latin typeface="Calibri"/>
                <a:cs typeface="Calibri"/>
              </a:rPr>
              <a:t>a </a:t>
            </a:r>
            <a:r>
              <a:rPr sz="1100" spc="70" dirty="0">
                <a:latin typeface="Calibri"/>
                <a:cs typeface="Calibri"/>
              </a:rPr>
              <a:t>3D </a:t>
            </a:r>
            <a:r>
              <a:rPr sz="1100" spc="35" dirty="0">
                <a:latin typeface="Calibri"/>
                <a:cs typeface="Calibri"/>
              </a:rPr>
              <a:t>input </a:t>
            </a:r>
            <a:r>
              <a:rPr sz="1100" spc="10" dirty="0">
                <a:latin typeface="Calibri"/>
                <a:cs typeface="Calibri"/>
              </a:rPr>
              <a:t>(because </a:t>
            </a:r>
            <a:r>
              <a:rPr sz="1100" spc="5" dirty="0">
                <a:latin typeface="Calibri"/>
                <a:cs typeface="Calibri"/>
              </a:rPr>
              <a:t>the </a:t>
            </a:r>
            <a:r>
              <a:rPr sz="1100" spc="15" dirty="0">
                <a:latin typeface="Calibri"/>
                <a:cs typeface="Calibri"/>
              </a:rPr>
              <a:t>filter </a:t>
            </a:r>
            <a:r>
              <a:rPr sz="1100" spc="-10" dirty="0">
                <a:latin typeface="Calibri"/>
                <a:cs typeface="Calibri"/>
              </a:rPr>
              <a:t>moves </a:t>
            </a:r>
            <a:r>
              <a:rPr sz="1100" spc="-5" dirty="0">
                <a:latin typeface="Calibri"/>
                <a:cs typeface="Calibri"/>
              </a:rPr>
              <a:t> </a:t>
            </a:r>
            <a:r>
              <a:rPr sz="1100" spc="15" dirty="0">
                <a:latin typeface="Calibri"/>
                <a:cs typeface="Calibri"/>
              </a:rPr>
              <a:t>along </a:t>
            </a:r>
            <a:r>
              <a:rPr sz="1100" spc="5" dirty="0">
                <a:latin typeface="Calibri"/>
                <a:cs typeface="Calibri"/>
              </a:rPr>
              <a:t>the </a:t>
            </a:r>
            <a:r>
              <a:rPr sz="1100" spc="15" dirty="0">
                <a:latin typeface="Calibri"/>
                <a:cs typeface="Calibri"/>
              </a:rPr>
              <a:t>height </a:t>
            </a:r>
            <a:r>
              <a:rPr sz="1100" spc="20" dirty="0">
                <a:latin typeface="Calibri"/>
                <a:cs typeface="Calibri"/>
              </a:rPr>
              <a:t>and </a:t>
            </a:r>
            <a:r>
              <a:rPr sz="1100" spc="5" dirty="0">
                <a:latin typeface="Calibri"/>
                <a:cs typeface="Calibri"/>
              </a:rPr>
              <a:t>the </a:t>
            </a:r>
            <a:r>
              <a:rPr sz="1100" spc="30" dirty="0">
                <a:latin typeface="Calibri"/>
                <a:cs typeface="Calibri"/>
              </a:rPr>
              <a:t>width </a:t>
            </a:r>
            <a:r>
              <a:rPr sz="1100" spc="35" dirty="0">
                <a:latin typeface="Calibri"/>
                <a:cs typeface="Calibri"/>
              </a:rPr>
              <a:t>but </a:t>
            </a:r>
            <a:r>
              <a:rPr sz="1100" spc="15" dirty="0">
                <a:latin typeface="Calibri"/>
                <a:cs typeface="Calibri"/>
              </a:rPr>
              <a:t>not along </a:t>
            </a:r>
            <a:r>
              <a:rPr sz="1100" spc="20" dirty="0">
                <a:latin typeface="Calibri"/>
                <a:cs typeface="Calibri"/>
              </a:rPr>
              <a:t> </a:t>
            </a:r>
            <a:r>
              <a:rPr sz="1100" spc="5" dirty="0">
                <a:latin typeface="Calibri"/>
                <a:cs typeface="Calibri"/>
              </a:rPr>
              <a:t>the</a:t>
            </a:r>
            <a:r>
              <a:rPr sz="1100" spc="110" dirty="0">
                <a:latin typeface="Calibri"/>
                <a:cs typeface="Calibri"/>
              </a:rPr>
              <a:t> </a:t>
            </a:r>
            <a:r>
              <a:rPr sz="1100" spc="25" dirty="0">
                <a:latin typeface="Calibri"/>
                <a:cs typeface="Calibri"/>
              </a:rPr>
              <a:t>depth)</a:t>
            </a:r>
            <a:endParaRPr sz="1100">
              <a:latin typeface="Calibri"/>
              <a:cs typeface="Calibri"/>
            </a:endParaRPr>
          </a:p>
          <a:p>
            <a:pPr marL="12700" marR="5715" algn="just">
              <a:lnSpc>
                <a:spcPct val="102600"/>
              </a:lnSpc>
              <a:spcBef>
                <a:spcPts val="295"/>
              </a:spcBef>
            </a:pPr>
            <a:r>
              <a:rPr sz="1100" spc="90" dirty="0">
                <a:latin typeface="Calibri"/>
                <a:cs typeface="Calibri"/>
              </a:rPr>
              <a:t>As </a:t>
            </a:r>
            <a:r>
              <a:rPr sz="1100" spc="15" dirty="0">
                <a:latin typeface="Calibri"/>
                <a:cs typeface="Calibri"/>
              </a:rPr>
              <a:t>a result </a:t>
            </a:r>
            <a:r>
              <a:rPr sz="1100" spc="5" dirty="0">
                <a:latin typeface="Calibri"/>
                <a:cs typeface="Calibri"/>
              </a:rPr>
              <a:t>the </a:t>
            </a:r>
            <a:r>
              <a:rPr sz="1100" spc="25" dirty="0">
                <a:latin typeface="Calibri"/>
                <a:cs typeface="Calibri"/>
              </a:rPr>
              <a:t>output </a:t>
            </a:r>
            <a:r>
              <a:rPr sz="1100" spc="35" dirty="0">
                <a:latin typeface="Calibri"/>
                <a:cs typeface="Calibri"/>
              </a:rPr>
              <a:t>will </a:t>
            </a:r>
            <a:r>
              <a:rPr sz="1100" spc="-5" dirty="0">
                <a:latin typeface="Calibri"/>
                <a:cs typeface="Calibri"/>
              </a:rPr>
              <a:t>be </a:t>
            </a:r>
            <a:r>
              <a:rPr sz="1100" spc="70" dirty="0">
                <a:latin typeface="Calibri"/>
                <a:cs typeface="Calibri"/>
              </a:rPr>
              <a:t>2D </a:t>
            </a:r>
            <a:r>
              <a:rPr sz="1100" spc="40" dirty="0">
                <a:latin typeface="Calibri"/>
                <a:cs typeface="Calibri"/>
              </a:rPr>
              <a:t>(only </a:t>
            </a:r>
            <a:r>
              <a:rPr sz="1100" spc="30" dirty="0">
                <a:latin typeface="Calibri"/>
                <a:cs typeface="Calibri"/>
              </a:rPr>
              <a:t>width </a:t>
            </a:r>
            <a:r>
              <a:rPr sz="1100" spc="35" dirty="0">
                <a:latin typeface="Calibri"/>
                <a:cs typeface="Calibri"/>
              </a:rPr>
              <a:t> </a:t>
            </a:r>
            <a:r>
              <a:rPr sz="1100" spc="20" dirty="0">
                <a:latin typeface="Calibri"/>
                <a:cs typeface="Calibri"/>
              </a:rPr>
              <a:t>and</a:t>
            </a:r>
            <a:r>
              <a:rPr sz="1100" spc="105" dirty="0">
                <a:latin typeface="Calibri"/>
                <a:cs typeface="Calibri"/>
              </a:rPr>
              <a:t> </a:t>
            </a:r>
            <a:r>
              <a:rPr sz="1100" spc="15" dirty="0">
                <a:latin typeface="Calibri"/>
                <a:cs typeface="Calibri"/>
              </a:rPr>
              <a:t>height,</a:t>
            </a:r>
            <a:r>
              <a:rPr sz="1100" spc="114" dirty="0">
                <a:latin typeface="Calibri"/>
                <a:cs typeface="Calibri"/>
              </a:rPr>
              <a:t> </a:t>
            </a:r>
            <a:r>
              <a:rPr sz="1100" spc="-5" dirty="0">
                <a:latin typeface="Calibri"/>
                <a:cs typeface="Calibri"/>
              </a:rPr>
              <a:t>no</a:t>
            </a:r>
            <a:r>
              <a:rPr sz="1100" spc="114" dirty="0">
                <a:latin typeface="Calibri"/>
                <a:cs typeface="Calibri"/>
              </a:rPr>
              <a:t> </a:t>
            </a:r>
            <a:r>
              <a:rPr sz="1100" spc="25" dirty="0">
                <a:latin typeface="Calibri"/>
                <a:cs typeface="Calibri"/>
              </a:rPr>
              <a:t>depth)</a:t>
            </a:r>
            <a:endParaRPr sz="1100">
              <a:latin typeface="Calibri"/>
              <a:cs typeface="Calibri"/>
            </a:endParaRPr>
          </a:p>
          <a:p>
            <a:pPr marL="12700" algn="just">
              <a:lnSpc>
                <a:spcPct val="100000"/>
              </a:lnSpc>
              <a:spcBef>
                <a:spcPts val="335"/>
              </a:spcBef>
            </a:pPr>
            <a:r>
              <a:rPr sz="1100" spc="25" dirty="0">
                <a:latin typeface="Calibri"/>
                <a:cs typeface="Calibri"/>
              </a:rPr>
              <a:t>Once</a:t>
            </a:r>
            <a:r>
              <a:rPr sz="1100" spc="15" dirty="0">
                <a:latin typeface="Calibri"/>
                <a:cs typeface="Calibri"/>
              </a:rPr>
              <a:t> </a:t>
            </a:r>
            <a:r>
              <a:rPr sz="1100" spc="25" dirty="0">
                <a:latin typeface="Calibri"/>
                <a:cs typeface="Calibri"/>
              </a:rPr>
              <a:t>again</a:t>
            </a:r>
            <a:r>
              <a:rPr sz="1100" spc="15" dirty="0">
                <a:latin typeface="Calibri"/>
                <a:cs typeface="Calibri"/>
              </a:rPr>
              <a:t> </a:t>
            </a:r>
            <a:r>
              <a:rPr sz="1100" spc="-50" dirty="0">
                <a:latin typeface="Calibri"/>
                <a:cs typeface="Calibri"/>
              </a:rPr>
              <a:t>we</a:t>
            </a:r>
            <a:r>
              <a:rPr sz="1100" spc="15" dirty="0">
                <a:latin typeface="Calibri"/>
                <a:cs typeface="Calibri"/>
              </a:rPr>
              <a:t> </a:t>
            </a:r>
            <a:r>
              <a:rPr sz="1100" spc="20" dirty="0">
                <a:latin typeface="Calibri"/>
                <a:cs typeface="Calibri"/>
              </a:rPr>
              <a:t>can</a:t>
            </a:r>
            <a:r>
              <a:rPr sz="1100" spc="15" dirty="0">
                <a:latin typeface="Calibri"/>
                <a:cs typeface="Calibri"/>
              </a:rPr>
              <a:t> </a:t>
            </a:r>
            <a:r>
              <a:rPr sz="1100" spc="40" dirty="0">
                <a:latin typeface="Calibri"/>
                <a:cs typeface="Calibri"/>
              </a:rPr>
              <a:t>apply</a:t>
            </a:r>
            <a:r>
              <a:rPr sz="1100" spc="15" dirty="0">
                <a:latin typeface="Calibri"/>
                <a:cs typeface="Calibri"/>
              </a:rPr>
              <a:t> </a:t>
            </a:r>
            <a:r>
              <a:rPr sz="1100" spc="20" dirty="0">
                <a:latin typeface="Calibri"/>
                <a:cs typeface="Calibri"/>
              </a:rPr>
              <a:t>multiple</a:t>
            </a:r>
            <a:r>
              <a:rPr sz="1100" spc="15" dirty="0">
                <a:latin typeface="Calibri"/>
                <a:cs typeface="Calibri"/>
              </a:rPr>
              <a:t> </a:t>
            </a:r>
            <a:r>
              <a:rPr sz="1100" spc="10" dirty="0">
                <a:latin typeface="Calibri"/>
                <a:cs typeface="Calibri"/>
              </a:rPr>
              <a:t>filters</a:t>
            </a:r>
            <a:r>
              <a:rPr sz="1100" spc="15" dirty="0">
                <a:latin typeface="Calibri"/>
                <a:cs typeface="Calibri"/>
              </a:rPr>
              <a:t> </a:t>
            </a:r>
            <a:r>
              <a:rPr sz="1100" spc="10" dirty="0">
                <a:latin typeface="Calibri"/>
                <a:cs typeface="Calibri"/>
              </a:rPr>
              <a:t>to</a:t>
            </a:r>
            <a:r>
              <a:rPr sz="1100" spc="15" dirty="0">
                <a:latin typeface="Calibri"/>
                <a:cs typeface="Calibri"/>
              </a:rPr>
              <a:t> </a:t>
            </a:r>
            <a:r>
              <a:rPr sz="1100" spc="5" dirty="0">
                <a:latin typeface="Calibri"/>
                <a:cs typeface="Calibri"/>
              </a:rPr>
              <a:t>get</a:t>
            </a:r>
            <a:endParaRPr sz="1100">
              <a:latin typeface="Calibri"/>
              <a:cs typeface="Calibri"/>
            </a:endParaRPr>
          </a:p>
        </p:txBody>
      </p:sp>
      <p:pic>
        <p:nvPicPr>
          <p:cNvPr id="15" name="object 15"/>
          <p:cNvPicPr/>
          <p:nvPr/>
        </p:nvPicPr>
        <p:blipFill>
          <a:blip r:embed="rId3" cstate="print"/>
          <a:stretch>
            <a:fillRect/>
          </a:stretch>
        </p:blipFill>
        <p:spPr>
          <a:xfrm>
            <a:off x="2640558" y="606386"/>
            <a:ext cx="63233" cy="63233"/>
          </a:xfrm>
          <a:prstGeom prst="rect">
            <a:avLst/>
          </a:prstGeom>
        </p:spPr>
      </p:pic>
      <p:pic>
        <p:nvPicPr>
          <p:cNvPr id="16" name="object 16"/>
          <p:cNvPicPr/>
          <p:nvPr/>
        </p:nvPicPr>
        <p:blipFill>
          <a:blip r:embed="rId4" cstate="print"/>
          <a:stretch>
            <a:fillRect/>
          </a:stretch>
        </p:blipFill>
        <p:spPr>
          <a:xfrm>
            <a:off x="2640558" y="1160576"/>
            <a:ext cx="63233" cy="63233"/>
          </a:xfrm>
          <a:prstGeom prst="rect">
            <a:avLst/>
          </a:prstGeom>
        </p:spPr>
      </p:pic>
      <p:pic>
        <p:nvPicPr>
          <p:cNvPr id="17" name="object 17"/>
          <p:cNvPicPr/>
          <p:nvPr/>
        </p:nvPicPr>
        <p:blipFill>
          <a:blip r:embed="rId3" cstate="print"/>
          <a:stretch>
            <a:fillRect/>
          </a:stretch>
        </p:blipFill>
        <p:spPr>
          <a:xfrm>
            <a:off x="2640558" y="1714754"/>
            <a:ext cx="63233" cy="63233"/>
          </a:xfrm>
          <a:prstGeom prst="rect">
            <a:avLst/>
          </a:prstGeom>
        </p:spPr>
      </p:pic>
      <p:pic>
        <p:nvPicPr>
          <p:cNvPr id="18" name="object 18"/>
          <p:cNvPicPr/>
          <p:nvPr/>
        </p:nvPicPr>
        <p:blipFill>
          <a:blip r:embed="rId4" cstate="print"/>
          <a:stretch>
            <a:fillRect/>
          </a:stretch>
        </p:blipFill>
        <p:spPr>
          <a:xfrm>
            <a:off x="2640558" y="2441016"/>
            <a:ext cx="63233" cy="63233"/>
          </a:xfrm>
          <a:prstGeom prst="rect">
            <a:avLst/>
          </a:prstGeom>
        </p:spPr>
      </p:pic>
      <p:pic>
        <p:nvPicPr>
          <p:cNvPr id="19" name="object 19"/>
          <p:cNvPicPr/>
          <p:nvPr/>
        </p:nvPicPr>
        <p:blipFill>
          <a:blip r:embed="rId4" cstate="print"/>
          <a:stretch>
            <a:fillRect/>
          </a:stretch>
        </p:blipFill>
        <p:spPr>
          <a:xfrm>
            <a:off x="2640558" y="2823121"/>
            <a:ext cx="63233" cy="63233"/>
          </a:xfrm>
          <a:prstGeom prst="rect">
            <a:avLst/>
          </a:prstGeom>
        </p:spPr>
      </p:pic>
      <p:sp>
        <p:nvSpPr>
          <p:cNvPr id="23" name="object 23"/>
          <p:cNvSpPr txBox="1"/>
          <p:nvPr/>
        </p:nvSpPr>
        <p:spPr>
          <a:xfrm>
            <a:off x="2760357" y="2944344"/>
            <a:ext cx="1771650" cy="143052"/>
          </a:xfrm>
          <a:prstGeom prst="rect">
            <a:avLst/>
          </a:prstGeom>
        </p:spPr>
        <p:txBody>
          <a:bodyPr vert="horz" wrap="square" lIns="0" tIns="0" rIns="0" bIns="0" rtlCol="0">
            <a:spAutoFit/>
          </a:bodyPr>
          <a:lstStyle/>
          <a:p>
            <a:pPr marL="12700">
              <a:lnSpc>
                <a:spcPts val="1140"/>
              </a:lnSpc>
            </a:pPr>
            <a:r>
              <a:rPr sz="1100" spc="20" dirty="0">
                <a:latin typeface="Calibri"/>
                <a:cs typeface="Calibri"/>
              </a:rPr>
              <a:t>multiple</a:t>
            </a:r>
            <a:r>
              <a:rPr sz="1100" spc="100" dirty="0">
                <a:latin typeface="Calibri"/>
                <a:cs typeface="Calibri"/>
              </a:rPr>
              <a:t> </a:t>
            </a:r>
            <a:r>
              <a:rPr sz="1100" dirty="0">
                <a:latin typeface="Calibri"/>
                <a:cs typeface="Calibri"/>
              </a:rPr>
              <a:t>feature</a:t>
            </a:r>
            <a:r>
              <a:rPr sz="1100" spc="100" dirty="0">
                <a:latin typeface="Calibri"/>
                <a:cs typeface="Calibri"/>
              </a:rPr>
              <a:t> </a:t>
            </a:r>
            <a:r>
              <a:rPr sz="1100" spc="15" dirty="0">
                <a:latin typeface="Calibri"/>
                <a:cs typeface="Calibri"/>
              </a:rPr>
              <a:t>maps</a:t>
            </a:r>
            <a:endParaRPr sz="1100" dirty="0">
              <a:latin typeface="Calibri"/>
              <a:cs typeface="Calibri"/>
            </a:endParaRP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1555</TotalTime>
  <Words>4518</Words>
  <Application>Microsoft Office PowerPoint</Application>
  <PresentationFormat>Custom</PresentationFormat>
  <Paragraphs>951</Paragraphs>
  <Slides>96</Slides>
  <Notes>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96</vt:i4>
      </vt:variant>
    </vt:vector>
  </HeadingPairs>
  <TitlesOfParts>
    <vt:vector size="113" baseType="lpstr">
      <vt:lpstr>MS PGothic</vt:lpstr>
      <vt:lpstr>新細明體</vt:lpstr>
      <vt:lpstr>Arial</vt:lpstr>
      <vt:lpstr>Calibri</vt:lpstr>
      <vt:lpstr>Cambria</vt:lpstr>
      <vt:lpstr>Georgia</vt:lpstr>
      <vt:lpstr>Google Sans</vt:lpstr>
      <vt:lpstr>Lucida Sans Unicode</vt:lpstr>
      <vt:lpstr>Proxima Nova Semibold</vt:lpstr>
      <vt:lpstr>Segoe UI Symbol</vt:lpstr>
      <vt:lpstr>Sitka Small</vt:lpstr>
      <vt:lpstr>Tahoma</vt:lpstr>
      <vt:lpstr>Times New Roman</vt:lpstr>
      <vt:lpstr>Trebuchet MS</vt:lpstr>
      <vt:lpstr>URWPalladioL-Roma</vt:lpstr>
      <vt:lpstr>Wingdings</vt:lpstr>
      <vt:lpstr>Office Theme</vt:lpstr>
      <vt:lpstr>PowerPoint Presentation</vt:lpstr>
      <vt:lpstr>History</vt:lpstr>
      <vt:lpstr>PowerPoint Presentation</vt:lpstr>
      <vt:lpstr>Fully connected Neural Network</vt:lpstr>
      <vt:lpstr>PowerPoint Presentation</vt:lpstr>
      <vt:lpstr>PowerPoint Presentation</vt:lpstr>
      <vt:lpstr>A typical CNN architecture</vt:lpstr>
      <vt:lpstr>A convolutional layer</vt:lpstr>
      <vt:lpstr>Convolution kernels</vt:lpstr>
      <vt:lpstr>The convolution operation</vt:lpstr>
      <vt:lpstr>PowerPoint Presentation</vt:lpstr>
      <vt:lpstr>PowerPoint Presentation</vt:lpstr>
      <vt:lpstr>Suppose we are tracking the position  of an aeroplane using a laser sensor at  discrete time intervals</vt:lpstr>
      <vt:lpstr>In practice, we would only sum over a  small window</vt:lpstr>
      <vt:lpstr>In practice, we would only sum over a  small window</vt:lpstr>
      <vt:lpstr>In practice, we would only sum over a  small window</vt:lpstr>
      <vt:lpstr>In practice, we would only sum over a  small window</vt:lpstr>
      <vt:lpstr>In practice, we would only sum over a  small window</vt:lpstr>
      <vt:lpstr>In practice, we would only sum over a  small window</vt:lpstr>
      <vt:lpstr>In practice, we would only sum over a  small window</vt:lpstr>
      <vt:lpstr>In practice, we would only sum over a  small window</vt:lpstr>
      <vt:lpstr>PowerPoint Presentation</vt:lpstr>
      <vt:lpstr>PowerPoint Presentation</vt:lpstr>
      <vt:lpstr>We can think of images as 2D inputs</vt:lpstr>
      <vt:lpstr>We can think of images as 2D inputs</vt:lpstr>
      <vt:lpstr>We can think of images as 2D inputs</vt:lpstr>
      <vt:lpstr>PowerPoint Presentation</vt:lpstr>
      <vt:lpstr>Let us apply this idea to a toy ex-  ample and see the results</vt:lpstr>
      <vt:lpstr>Let us apply this idea to a toy ex-  ample and see the results</vt:lpstr>
      <vt:lpstr>Let us apply this idea to a toy ex-  ample and see the results</vt:lpstr>
      <vt:lpstr>Let us apply this idea to a toy ex-  ample and see the results</vt:lpstr>
      <vt:lpstr>Let us apply this idea to a toy ex-  ample and see the results</vt:lpstr>
      <vt:lpstr>Let us apply this idea to a toy ex-  ample and see the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Kernels and Convolution</vt:lpstr>
      <vt:lpstr>Kernels and Convolution</vt:lpstr>
      <vt:lpstr>PowerPoint Presentation</vt:lpstr>
      <vt:lpstr>We just slide the kernel over the input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would a 3D filter look like?</vt:lpstr>
      <vt:lpstr>What would a 3D filter look like?</vt:lpstr>
      <vt:lpstr>What would a 3D filter look like?</vt:lpstr>
      <vt:lpstr>What would a 3D filter look like?</vt:lpstr>
      <vt:lpstr>What would a 3D filter look like?</vt:lpstr>
      <vt:lpstr>What would a 3D filter look like?</vt:lpstr>
      <vt:lpstr>What would a 3D filter look like?</vt:lpstr>
      <vt:lpstr>What would a 3D filter look like?</vt:lpstr>
      <vt:lpstr>What would a 3D filter look like?</vt:lpstr>
      <vt:lpstr>What would a 3D filter look like?</vt:lpstr>
      <vt:lpstr>What would a 3D filter look like?</vt:lpstr>
      <vt:lpstr>What would a 3D filter look like?</vt:lpstr>
      <vt:lpstr>What would a 3D filter look like?</vt:lpstr>
      <vt:lpstr>What would a 3D filter look like?</vt:lpstr>
      <vt:lpstr>What would a 3D filter look like?</vt:lpstr>
      <vt:lpstr>What would a 3D filter look like?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CS7015 (Deep Learning) : Lecture 11 - Convolutional Neural Networks, LeNet, AlexNet, ZF-Net, VGGNet, GoogLeNet and ResNet</dc:title>
  <dc:creator>Mitesh M. Khapra</dc:creator>
  <cp:lastModifiedBy>jayaraj</cp:lastModifiedBy>
  <cp:revision>30</cp:revision>
  <dcterms:created xsi:type="dcterms:W3CDTF">2021-10-20T05:37:50Z</dcterms:created>
  <dcterms:modified xsi:type="dcterms:W3CDTF">2024-10-21T11:13:13Z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2018-11-28T00:00:00Z</vt:filetime>
  </property>
  <property fmtid="{D5CDD505-2E9C-101B-9397-08002B2CF9AE}" pid="3" name="Creator">
    <vt:lpwstr>LaTeX with Beamer class version 3.36</vt:lpwstr>
  </property>
  <property fmtid="{D5CDD505-2E9C-101B-9397-08002B2CF9AE}" pid="4" name="LastSaved">
    <vt:filetime>2021-10-20T00:00:00Z</vt:filetime>
  </property>
</Properties>
</file>